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2"/>
  </p:notesMasterIdLst>
  <p:sldIdLst>
    <p:sldId id="256" r:id="rId2"/>
    <p:sldId id="257" r:id="rId3"/>
    <p:sldId id="284" r:id="rId4"/>
    <p:sldId id="258" r:id="rId5"/>
    <p:sldId id="287" r:id="rId6"/>
    <p:sldId id="271" r:id="rId7"/>
    <p:sldId id="285" r:id="rId8"/>
    <p:sldId id="261" r:id="rId9"/>
    <p:sldId id="260" r:id="rId10"/>
    <p:sldId id="283" r:id="rId11"/>
    <p:sldId id="262" r:id="rId12"/>
    <p:sldId id="259" r:id="rId13"/>
    <p:sldId id="286" r:id="rId14"/>
    <p:sldId id="266" r:id="rId15"/>
    <p:sldId id="264" r:id="rId16"/>
    <p:sldId id="288" r:id="rId17"/>
    <p:sldId id="263" r:id="rId18"/>
    <p:sldId id="267" r:id="rId19"/>
    <p:sldId id="270" r:id="rId20"/>
    <p:sldId id="273" r:id="rId21"/>
  </p:sldIdLst>
  <p:sldSz cx="9144000" cy="5143500" type="screen16x9"/>
  <p:notesSz cx="6858000" cy="9144000"/>
  <p:embeddedFontLst>
    <p:embeddedFont>
      <p:font typeface="Albert Sans" panose="020B0604020202020204" charset="0"/>
      <p:regular r:id="rId23"/>
      <p:bold r:id="rId24"/>
      <p:italic r:id="rId25"/>
      <p:boldItalic r:id="rId26"/>
    </p:embeddedFont>
    <p:embeddedFont>
      <p:font typeface="Bahnschrift Light SemiCondensed" panose="020B0502040204020203" pitchFamily="34" charset="0"/>
      <p:regular r:id="rId27"/>
    </p:embeddedFont>
    <p:embeddedFont>
      <p:font typeface="Bebas Neue" panose="020B0606020202050201" pitchFamily="34" charset="0"/>
      <p:regular r:id="rId28"/>
    </p:embeddedFont>
    <p:embeddedFont>
      <p:font typeface="Poor Richard" panose="02080502050505020702" pitchFamily="18" charset="0"/>
      <p:regular r:id="rId29"/>
    </p:embeddedFont>
    <p:embeddedFont>
      <p:font typeface="Poppins" panose="00000500000000000000" pitchFamily="2" charset="0"/>
      <p:regular r:id="rId30"/>
      <p:bold r:id="rId31"/>
      <p:italic r:id="rId32"/>
      <p:boldItalic r:id="rId33"/>
    </p:embeddedFont>
    <p:embeddedFont>
      <p:font typeface="Poppins SemiBold" panose="000007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B4D4B3-4B1F-4FA8-AF76-60CE3EEF38DE}">
  <a:tblStyle styleId="{97B4D4B3-4B1F-4FA8-AF76-60CE3EEF38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Процент</a:t>
            </a:r>
            <a:r>
              <a:rPr lang="ru-RU" sz="1400" baseline="0" dirty="0"/>
              <a:t> положительных ответов по итогам опроса</a:t>
            </a:r>
            <a:endParaRPr lang="ru-RU" sz="1400" dirty="0"/>
          </a:p>
        </c:rich>
      </c:tx>
      <c:layout>
        <c:manualLayout>
          <c:xMode val="edge"/>
          <c:yMode val="edge"/>
          <c:x val="0.44105200131233596"/>
          <c:y val="3.057219105356584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8667322834645656E-2"/>
          <c:y val="2.0437630082265675E-2"/>
          <c:w val="0.90743372703412073"/>
          <c:h val="0.660703986220472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Вы играете в настольные игры?</c:v>
                </c:pt>
                <c:pt idx="1">
                  <c:v>Знаете что-то о ТЭК?</c:v>
                </c:pt>
                <c:pt idx="2">
                  <c:v>Приобрели бы игру про энергетику?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</c:v>
                </c:pt>
                <c:pt idx="1">
                  <c:v>41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76-4101-BDFE-3E0B6CC52D2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18-30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Вы играете в настольные игры?</c:v>
                </c:pt>
                <c:pt idx="1">
                  <c:v>Знаете что-то о ТЭК?</c:v>
                </c:pt>
                <c:pt idx="2">
                  <c:v>Приобрели бы игру про энергетику?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55</c:v>
                </c:pt>
                <c:pt idx="1">
                  <c:v>58</c:v>
                </c:pt>
                <c:pt idx="2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76-4101-BDFE-3E0B6CC52D2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после 30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Вы играете в настольные игры?</c:v>
                </c:pt>
                <c:pt idx="1">
                  <c:v>Знаете что-то о ТЭК?</c:v>
                </c:pt>
                <c:pt idx="2">
                  <c:v>Приобрели бы игру про энергетику?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30</c:v>
                </c:pt>
                <c:pt idx="1">
                  <c:v>35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76-4101-BDFE-3E0B6CC52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8375712"/>
        <c:axId val="1248376672"/>
      </c:barChart>
      <c:catAx>
        <c:axId val="1248375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ell MT" panose="02020503060305020303" pitchFamily="18" charset="0"/>
                <a:ea typeface="+mn-ea"/>
                <a:cs typeface="+mn-cs"/>
              </a:defRPr>
            </a:pPr>
            <a:endParaRPr lang="ru-RU"/>
          </a:p>
        </c:txPr>
        <c:crossAx val="1248376672"/>
        <c:crosses val="autoZero"/>
        <c:auto val="1"/>
        <c:lblAlgn val="ctr"/>
        <c:lblOffset val="100"/>
        <c:noMultiLvlLbl val="0"/>
      </c:catAx>
      <c:valAx>
        <c:axId val="1248376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ell MT" panose="02020503060305020303" pitchFamily="18" charset="0"/>
                <a:ea typeface="+mn-ea"/>
                <a:cs typeface="+mn-cs"/>
              </a:defRPr>
            </a:pPr>
            <a:endParaRPr lang="ru-RU"/>
          </a:p>
        </c:txPr>
        <c:crossAx val="1248375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ell MT" panose="0202050306030502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088bd7c7e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088bd7c7e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125d80b419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125d80b419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125d80b4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125d80b4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125d80b41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125d80b41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08dc9dcdf0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208dc9dcdf0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08dc9dcdf0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08dc9dcdf0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08dc9dcdf0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08dc9dcdf0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0fb8bc67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0fb8bc67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0fb8bc67f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0fb8bc67f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125d80b4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1125d80b4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125d80b4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1125d80b4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6129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125d80b41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125d80b41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532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827125"/>
            <a:ext cx="4136400" cy="26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>
                <a:solidFill>
                  <a:srgbClr val="191919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646163"/>
            <a:ext cx="29883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4608500"/>
            <a:ext cx="531000" cy="53100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1708619" y="1592600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2"/>
          </p:nvPr>
        </p:nvSpPr>
        <p:spPr>
          <a:xfrm>
            <a:off x="1708619" y="310442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5707144" y="1592600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4"/>
          </p:nvPr>
        </p:nvSpPr>
        <p:spPr>
          <a:xfrm>
            <a:off x="5707144" y="3104425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hasCustomPrompt="1"/>
          </p:nvPr>
        </p:nvSpPr>
        <p:spPr>
          <a:xfrm>
            <a:off x="829600" y="1731962"/>
            <a:ext cx="726600" cy="726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5"/>
          </p:nvPr>
        </p:nvSpPr>
        <p:spPr>
          <a:xfrm>
            <a:off x="1708606" y="1991068"/>
            <a:ext cx="233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6" hasCustomPrompt="1"/>
          </p:nvPr>
        </p:nvSpPr>
        <p:spPr>
          <a:xfrm>
            <a:off x="4828125" y="1731950"/>
            <a:ext cx="726600" cy="726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7"/>
          </p:nvPr>
        </p:nvSpPr>
        <p:spPr>
          <a:xfrm>
            <a:off x="5707131" y="1991068"/>
            <a:ext cx="233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8" hasCustomPrompt="1"/>
          </p:nvPr>
        </p:nvSpPr>
        <p:spPr>
          <a:xfrm>
            <a:off x="829600" y="3243787"/>
            <a:ext cx="726600" cy="726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9"/>
          </p:nvPr>
        </p:nvSpPr>
        <p:spPr>
          <a:xfrm>
            <a:off x="1708606" y="3502893"/>
            <a:ext cx="233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13" hasCustomPrompt="1"/>
          </p:nvPr>
        </p:nvSpPr>
        <p:spPr>
          <a:xfrm>
            <a:off x="4828125" y="3243775"/>
            <a:ext cx="726600" cy="726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4"/>
          </p:nvPr>
        </p:nvSpPr>
        <p:spPr>
          <a:xfrm>
            <a:off x="5707131" y="3502893"/>
            <a:ext cx="233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/>
          <p:nvPr/>
        </p:nvSpPr>
        <p:spPr>
          <a:xfrm rot="-5400000" flipH="1">
            <a:off x="8500067" y="-2623"/>
            <a:ext cx="1302600" cy="1302600"/>
          </a:xfrm>
          <a:prstGeom prst="blockArc">
            <a:avLst>
              <a:gd name="adj1" fmla="val 10800000"/>
              <a:gd name="adj2" fmla="val 569"/>
              <a:gd name="adj3" fmla="val 1879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3048" y="4491238"/>
            <a:ext cx="1302600" cy="1302600"/>
          </a:xfrm>
          <a:prstGeom prst="blockArc">
            <a:avLst>
              <a:gd name="adj1" fmla="val 10800000"/>
              <a:gd name="adj2" fmla="val 569"/>
              <a:gd name="adj3" fmla="val 1879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 rot="-8100000">
            <a:off x="7100689" y="4392953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/>
          <p:nvPr/>
        </p:nvSpPr>
        <p:spPr>
          <a:xfrm rot="5400000">
            <a:off x="0" y="-2625"/>
            <a:ext cx="531000" cy="53100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BLANK_1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715099" y="1994625"/>
            <a:ext cx="3220500" cy="17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 idx="2" hasCustomPrompt="1"/>
          </p:nvPr>
        </p:nvSpPr>
        <p:spPr>
          <a:xfrm>
            <a:off x="824475" y="704344"/>
            <a:ext cx="1368300" cy="12903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>
            <a:off x="715099" y="3716449"/>
            <a:ext cx="32205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>
            <a:spLocks noGrp="1"/>
          </p:cNvSpPr>
          <p:nvPr>
            <p:ph type="pic" idx="3"/>
          </p:nvPr>
        </p:nvSpPr>
        <p:spPr>
          <a:xfrm>
            <a:off x="6565800" y="961675"/>
            <a:ext cx="2578200" cy="41877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/>
          <p:nvPr/>
        </p:nvSpPr>
        <p:spPr>
          <a:xfrm rot="-2700000">
            <a:off x="8539789" y="4602428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6"/>
          <p:cNvSpPr/>
          <p:nvPr/>
        </p:nvSpPr>
        <p:spPr>
          <a:xfrm rot="-8100000">
            <a:off x="110889" y="4340778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10800000">
            <a:off x="8613000" y="-2625"/>
            <a:ext cx="531000" cy="53100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720000" y="1381788"/>
            <a:ext cx="2512500" cy="11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1"/>
          </p:nvPr>
        </p:nvSpPr>
        <p:spPr>
          <a:xfrm>
            <a:off x="720000" y="2529913"/>
            <a:ext cx="2512500" cy="12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/>
          <p:nvPr/>
        </p:nvSpPr>
        <p:spPr>
          <a:xfrm rot="-2700000">
            <a:off x="1802989" y="40153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0" y="4608500"/>
            <a:ext cx="531000" cy="53100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8"/>
          <p:cNvSpPr/>
          <p:nvPr/>
        </p:nvSpPr>
        <p:spPr>
          <a:xfrm rot="-8100000">
            <a:off x="8341239" y="4451178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"/>
          </p:nvPr>
        </p:nvSpPr>
        <p:spPr>
          <a:xfrm>
            <a:off x="720000" y="2633250"/>
            <a:ext cx="24324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2"/>
          </p:nvPr>
        </p:nvSpPr>
        <p:spPr>
          <a:xfrm>
            <a:off x="720000" y="2935429"/>
            <a:ext cx="2432400" cy="106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3"/>
          </p:nvPr>
        </p:nvSpPr>
        <p:spPr>
          <a:xfrm>
            <a:off x="3355800" y="2935429"/>
            <a:ext cx="2432400" cy="106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4"/>
          </p:nvPr>
        </p:nvSpPr>
        <p:spPr>
          <a:xfrm>
            <a:off x="5996500" y="2935429"/>
            <a:ext cx="2432400" cy="106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5"/>
          </p:nvPr>
        </p:nvSpPr>
        <p:spPr>
          <a:xfrm>
            <a:off x="3355800" y="2633250"/>
            <a:ext cx="24324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ubTitle" idx="6"/>
          </p:nvPr>
        </p:nvSpPr>
        <p:spPr>
          <a:xfrm>
            <a:off x="5996500" y="2633250"/>
            <a:ext cx="2432400" cy="418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23"/>
          <p:cNvSpPr/>
          <p:nvPr/>
        </p:nvSpPr>
        <p:spPr>
          <a:xfrm rot="10800000">
            <a:off x="7841400" y="-659175"/>
            <a:ext cx="1302600" cy="1302600"/>
          </a:xfrm>
          <a:prstGeom prst="blockArc">
            <a:avLst>
              <a:gd name="adj1" fmla="val 10800000"/>
              <a:gd name="adj2" fmla="val 569"/>
              <a:gd name="adj3" fmla="val 1879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3"/>
          <p:cNvSpPr/>
          <p:nvPr/>
        </p:nvSpPr>
        <p:spPr>
          <a:xfrm rot="-8100000">
            <a:off x="82764" y="4240953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3"/>
          <p:cNvSpPr/>
          <p:nvPr/>
        </p:nvSpPr>
        <p:spPr>
          <a:xfrm rot="-2700000">
            <a:off x="6588564" y="4448828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/>
          <p:nvPr/>
        </p:nvSpPr>
        <p:spPr>
          <a:xfrm rot="5400000">
            <a:off x="0" y="0"/>
            <a:ext cx="531000" cy="53100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008431" y="1969847"/>
            <a:ext cx="23409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subTitle" idx="2"/>
          </p:nvPr>
        </p:nvSpPr>
        <p:spPr>
          <a:xfrm>
            <a:off x="4794669" y="1969847"/>
            <a:ext cx="23409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3"/>
          </p:nvPr>
        </p:nvSpPr>
        <p:spPr>
          <a:xfrm>
            <a:off x="2008431" y="3688922"/>
            <a:ext cx="23409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4"/>
          </p:nvPr>
        </p:nvSpPr>
        <p:spPr>
          <a:xfrm>
            <a:off x="4794669" y="3688922"/>
            <a:ext cx="23409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5"/>
          </p:nvPr>
        </p:nvSpPr>
        <p:spPr>
          <a:xfrm>
            <a:off x="2008431" y="1489700"/>
            <a:ext cx="23409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6"/>
          </p:nvPr>
        </p:nvSpPr>
        <p:spPr>
          <a:xfrm>
            <a:off x="2008431" y="3208875"/>
            <a:ext cx="23409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7"/>
          </p:nvPr>
        </p:nvSpPr>
        <p:spPr>
          <a:xfrm>
            <a:off x="4794665" y="1489700"/>
            <a:ext cx="23409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8"/>
          </p:nvPr>
        </p:nvSpPr>
        <p:spPr>
          <a:xfrm>
            <a:off x="4794665" y="3208875"/>
            <a:ext cx="23409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0" name="Google Shape;170;p25"/>
          <p:cNvSpPr/>
          <p:nvPr/>
        </p:nvSpPr>
        <p:spPr>
          <a:xfrm rot="-8100000">
            <a:off x="8471302" y="4531528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5"/>
          <p:cNvSpPr/>
          <p:nvPr/>
        </p:nvSpPr>
        <p:spPr>
          <a:xfrm>
            <a:off x="0" y="4608500"/>
            <a:ext cx="531000" cy="53100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5"/>
          <p:cNvSpPr/>
          <p:nvPr/>
        </p:nvSpPr>
        <p:spPr>
          <a:xfrm rot="-2700000">
            <a:off x="263914" y="2402403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5"/>
          <p:cNvSpPr/>
          <p:nvPr/>
        </p:nvSpPr>
        <p:spPr>
          <a:xfrm rot="2700000">
            <a:off x="8264139" y="211778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subTitle" idx="1"/>
          </p:nvPr>
        </p:nvSpPr>
        <p:spPr>
          <a:xfrm>
            <a:off x="856125" y="2223063"/>
            <a:ext cx="20613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2"/>
          </p:nvPr>
        </p:nvSpPr>
        <p:spPr>
          <a:xfrm>
            <a:off x="3541350" y="2223063"/>
            <a:ext cx="20613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subTitle" idx="3"/>
          </p:nvPr>
        </p:nvSpPr>
        <p:spPr>
          <a:xfrm>
            <a:off x="6230775" y="2223063"/>
            <a:ext cx="20571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subTitle" idx="4"/>
          </p:nvPr>
        </p:nvSpPr>
        <p:spPr>
          <a:xfrm>
            <a:off x="856125" y="4019419"/>
            <a:ext cx="20613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6"/>
          <p:cNvSpPr txBox="1">
            <a:spLocks noGrp="1"/>
          </p:cNvSpPr>
          <p:nvPr>
            <p:ph type="subTitle" idx="5"/>
          </p:nvPr>
        </p:nvSpPr>
        <p:spPr>
          <a:xfrm>
            <a:off x="3541350" y="4019419"/>
            <a:ext cx="20613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subTitle" idx="6"/>
          </p:nvPr>
        </p:nvSpPr>
        <p:spPr>
          <a:xfrm>
            <a:off x="6230775" y="4019419"/>
            <a:ext cx="20571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subTitle" idx="7"/>
          </p:nvPr>
        </p:nvSpPr>
        <p:spPr>
          <a:xfrm>
            <a:off x="856125" y="1847143"/>
            <a:ext cx="2061300" cy="53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26"/>
          <p:cNvSpPr txBox="1">
            <a:spLocks noGrp="1"/>
          </p:cNvSpPr>
          <p:nvPr>
            <p:ph type="subTitle" idx="8"/>
          </p:nvPr>
        </p:nvSpPr>
        <p:spPr>
          <a:xfrm>
            <a:off x="3541350" y="1847143"/>
            <a:ext cx="2061300" cy="53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subTitle" idx="9"/>
          </p:nvPr>
        </p:nvSpPr>
        <p:spPr>
          <a:xfrm>
            <a:off x="6230775" y="1847143"/>
            <a:ext cx="2057100" cy="53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13"/>
          </p:nvPr>
        </p:nvSpPr>
        <p:spPr>
          <a:xfrm>
            <a:off x="856125" y="3645550"/>
            <a:ext cx="2061300" cy="53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subTitle" idx="14"/>
          </p:nvPr>
        </p:nvSpPr>
        <p:spPr>
          <a:xfrm>
            <a:off x="3541350" y="3645550"/>
            <a:ext cx="2061300" cy="53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15"/>
          </p:nvPr>
        </p:nvSpPr>
        <p:spPr>
          <a:xfrm>
            <a:off x="6230775" y="3645550"/>
            <a:ext cx="2057100" cy="537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26"/>
          <p:cNvSpPr/>
          <p:nvPr/>
        </p:nvSpPr>
        <p:spPr>
          <a:xfrm rot="-2700000">
            <a:off x="8539789" y="110878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6"/>
          <p:cNvSpPr/>
          <p:nvPr/>
        </p:nvSpPr>
        <p:spPr>
          <a:xfrm>
            <a:off x="-7327" y="4615827"/>
            <a:ext cx="531000" cy="53100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6"/>
          <p:cNvSpPr/>
          <p:nvPr/>
        </p:nvSpPr>
        <p:spPr>
          <a:xfrm rot="-8100000">
            <a:off x="32114" y="110878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6"/>
          <p:cNvSpPr/>
          <p:nvPr/>
        </p:nvSpPr>
        <p:spPr>
          <a:xfrm rot="-8100000">
            <a:off x="8508755" y="3996753"/>
            <a:ext cx="438689" cy="438689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>
            <a:spLocks noGrp="1"/>
          </p:cNvSpPr>
          <p:nvPr>
            <p:ph type="title" hasCustomPrompt="1"/>
          </p:nvPr>
        </p:nvSpPr>
        <p:spPr>
          <a:xfrm>
            <a:off x="715100" y="562300"/>
            <a:ext cx="35169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1"/>
          </p:nvPr>
        </p:nvSpPr>
        <p:spPr>
          <a:xfrm>
            <a:off x="715100" y="1390601"/>
            <a:ext cx="3516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35000"/>
            <a:ext cx="35169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3"/>
          </p:nvPr>
        </p:nvSpPr>
        <p:spPr>
          <a:xfrm>
            <a:off x="715100" y="2763300"/>
            <a:ext cx="3516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307699"/>
            <a:ext cx="35169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5"/>
          </p:nvPr>
        </p:nvSpPr>
        <p:spPr>
          <a:xfrm>
            <a:off x="715100" y="4136000"/>
            <a:ext cx="35169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2700000">
            <a:off x="282457" y="195170"/>
            <a:ext cx="526936" cy="526936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7"/>
          <p:cNvSpPr/>
          <p:nvPr/>
        </p:nvSpPr>
        <p:spPr>
          <a:xfrm rot="-8100000">
            <a:off x="8387827" y="4377678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7"/>
          <p:cNvSpPr/>
          <p:nvPr/>
        </p:nvSpPr>
        <p:spPr>
          <a:xfrm>
            <a:off x="0" y="4608500"/>
            <a:ext cx="531000" cy="53100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/>
          <p:nvPr/>
        </p:nvSpPr>
        <p:spPr>
          <a:xfrm rot="5400000" flipH="1">
            <a:off x="-642537" y="3840900"/>
            <a:ext cx="1302600" cy="1302600"/>
          </a:xfrm>
          <a:prstGeom prst="blockArc">
            <a:avLst>
              <a:gd name="adj1" fmla="val 10800000"/>
              <a:gd name="adj2" fmla="val 569"/>
              <a:gd name="adj3" fmla="val 1879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9"/>
          <p:cNvSpPr/>
          <p:nvPr/>
        </p:nvSpPr>
        <p:spPr>
          <a:xfrm rot="10800000">
            <a:off x="7841400" y="-659175"/>
            <a:ext cx="1302600" cy="1302600"/>
          </a:xfrm>
          <a:prstGeom prst="blockArc">
            <a:avLst>
              <a:gd name="adj1" fmla="val 10800000"/>
              <a:gd name="adj2" fmla="val 569"/>
              <a:gd name="adj3" fmla="val 1879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9"/>
          <p:cNvSpPr/>
          <p:nvPr/>
        </p:nvSpPr>
        <p:spPr>
          <a:xfrm rot="-8100000">
            <a:off x="165164" y="209928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9"/>
          <p:cNvSpPr/>
          <p:nvPr/>
        </p:nvSpPr>
        <p:spPr>
          <a:xfrm rot="-2700000">
            <a:off x="8394639" y="4497178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0"/>
          <p:cNvSpPr/>
          <p:nvPr/>
        </p:nvSpPr>
        <p:spPr>
          <a:xfrm rot="5400000">
            <a:off x="-655619" y="-7504"/>
            <a:ext cx="1302600" cy="1302600"/>
          </a:xfrm>
          <a:prstGeom prst="blockArc">
            <a:avLst>
              <a:gd name="adj1" fmla="val 10800000"/>
              <a:gd name="adj2" fmla="val 569"/>
              <a:gd name="adj3" fmla="val 1879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0"/>
          <p:cNvSpPr/>
          <p:nvPr/>
        </p:nvSpPr>
        <p:spPr>
          <a:xfrm flipH="1">
            <a:off x="7841400" y="4505652"/>
            <a:ext cx="1302600" cy="1302600"/>
          </a:xfrm>
          <a:prstGeom prst="blockArc">
            <a:avLst>
              <a:gd name="adj1" fmla="val 10800000"/>
              <a:gd name="adj2" fmla="val 569"/>
              <a:gd name="adj3" fmla="val 1879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0"/>
          <p:cNvSpPr/>
          <p:nvPr/>
        </p:nvSpPr>
        <p:spPr>
          <a:xfrm rot="-8100000">
            <a:off x="8330189" y="189328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0"/>
          <p:cNvSpPr/>
          <p:nvPr/>
        </p:nvSpPr>
        <p:spPr>
          <a:xfrm rot="-2700000">
            <a:off x="270814" y="4414778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068675" y="2491331"/>
            <a:ext cx="364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162075" y="1090394"/>
            <a:ext cx="1368300" cy="1290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068675" y="3406606"/>
            <a:ext cx="36432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107700"/>
            <a:ext cx="7704000" cy="3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5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/>
          <p:nvPr/>
        </p:nvSpPr>
        <p:spPr>
          <a:xfrm rot="5400000" flipH="1">
            <a:off x="-656278" y="3840900"/>
            <a:ext cx="1302600" cy="1302600"/>
          </a:xfrm>
          <a:prstGeom prst="blockArc">
            <a:avLst>
              <a:gd name="adj1" fmla="val 10800000"/>
              <a:gd name="adj2" fmla="val 569"/>
              <a:gd name="adj3" fmla="val 1879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 flipH="1">
            <a:off x="8613000" y="4608500"/>
            <a:ext cx="531000" cy="53100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 rot="10800000">
            <a:off x="7841400" y="-659175"/>
            <a:ext cx="1302600" cy="1302600"/>
          </a:xfrm>
          <a:prstGeom prst="blockArc">
            <a:avLst>
              <a:gd name="adj1" fmla="val 10800000"/>
              <a:gd name="adj2" fmla="val 569"/>
              <a:gd name="adj3" fmla="val 1879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 rot="-2700000">
            <a:off x="8539789" y="957878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/>
          <p:nvPr/>
        </p:nvSpPr>
        <p:spPr>
          <a:xfrm rot="-8100000">
            <a:off x="82764" y="70778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746491" y="2637900"/>
            <a:ext cx="25038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4893709" y="2637900"/>
            <a:ext cx="2503800" cy="4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746491" y="2975250"/>
            <a:ext cx="2503800" cy="8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4893709" y="2975250"/>
            <a:ext cx="2503800" cy="8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 rot="-2700000">
            <a:off x="8598914" y="110878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/>
          <p:nvPr/>
        </p:nvSpPr>
        <p:spPr>
          <a:xfrm rot="-8100000">
            <a:off x="54939" y="3422128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 flipH="1">
            <a:off x="8613000" y="4608500"/>
            <a:ext cx="531000" cy="53100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/>
          <p:nvPr/>
        </p:nvSpPr>
        <p:spPr>
          <a:xfrm rot="-8100000">
            <a:off x="3923089" y="4380153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/>
          <p:nvPr/>
        </p:nvSpPr>
        <p:spPr>
          <a:xfrm rot="10800000">
            <a:off x="8609400" y="-270825"/>
            <a:ext cx="534600" cy="534600"/>
          </a:xfrm>
          <a:prstGeom prst="blockArc">
            <a:avLst>
              <a:gd name="adj1" fmla="val 10800000"/>
              <a:gd name="adj2" fmla="val 569"/>
              <a:gd name="adj3" fmla="val 1879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/>
          <p:nvPr/>
        </p:nvSpPr>
        <p:spPr>
          <a:xfrm rot="-2700000">
            <a:off x="337052" y="77965"/>
            <a:ext cx="376746" cy="376746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/>
          <p:nvPr/>
        </p:nvSpPr>
        <p:spPr>
          <a:xfrm rot="-8100000">
            <a:off x="8387827" y="4377678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0" y="4608500"/>
            <a:ext cx="531000" cy="53100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500900" y="1396200"/>
            <a:ext cx="6142200" cy="23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50" name="Google Shape;50;p8"/>
          <p:cNvSpPr/>
          <p:nvPr/>
        </p:nvSpPr>
        <p:spPr>
          <a:xfrm rot="-3390879">
            <a:off x="8161097" y="2657564"/>
            <a:ext cx="535594" cy="535594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"/>
          <p:cNvSpPr/>
          <p:nvPr/>
        </p:nvSpPr>
        <p:spPr>
          <a:xfrm rot="-572487">
            <a:off x="300972" y="420211"/>
            <a:ext cx="535711" cy="53571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 rot="-572487">
            <a:off x="8262697" y="4239861"/>
            <a:ext cx="535711" cy="53571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943050" y="1681638"/>
            <a:ext cx="7257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943050" y="2523438"/>
            <a:ext cx="7257900" cy="16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/>
          <p:nvPr/>
        </p:nvSpPr>
        <p:spPr>
          <a:xfrm rot="-8100000">
            <a:off x="192064" y="110878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9"/>
          <p:cNvSpPr/>
          <p:nvPr/>
        </p:nvSpPr>
        <p:spPr>
          <a:xfrm rot="9000973">
            <a:off x="8161168" y="4340772"/>
            <a:ext cx="535463" cy="535463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9"/>
          <p:cNvSpPr/>
          <p:nvPr/>
        </p:nvSpPr>
        <p:spPr>
          <a:xfrm rot="-8100000">
            <a:off x="1524814" y="4340778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459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1"/>
          </p:nvPr>
        </p:nvSpPr>
        <p:spPr>
          <a:xfrm>
            <a:off x="1284000" y="2970625"/>
            <a:ext cx="6576000" cy="4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p11"/>
          <p:cNvSpPr/>
          <p:nvPr/>
        </p:nvSpPr>
        <p:spPr>
          <a:xfrm rot="-2700000">
            <a:off x="275362" y="765466"/>
            <a:ext cx="504026" cy="504026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4" r:id="rId13"/>
    <p:sldLayoutId id="2147483669" r:id="rId14"/>
    <p:sldLayoutId id="2147483671" r:id="rId15"/>
    <p:sldLayoutId id="2147483672" r:id="rId16"/>
    <p:sldLayoutId id="2147483673" r:id="rId17"/>
    <p:sldLayoutId id="2147483675" r:id="rId18"/>
    <p:sldLayoutId id="2147483676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/>
          <p:nvPr/>
        </p:nvSpPr>
        <p:spPr>
          <a:xfrm>
            <a:off x="5330500" y="1546375"/>
            <a:ext cx="1546800" cy="35973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4"/>
          <p:cNvSpPr/>
          <p:nvPr/>
        </p:nvSpPr>
        <p:spPr>
          <a:xfrm rot="10800000">
            <a:off x="6877300" y="-100"/>
            <a:ext cx="1551600" cy="4608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ctrTitle"/>
          </p:nvPr>
        </p:nvSpPr>
        <p:spPr>
          <a:xfrm>
            <a:off x="297366" y="661825"/>
            <a:ext cx="4727533" cy="26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>
                <a:solidFill>
                  <a:schemeClr val="dk1"/>
                </a:solidFill>
              </a:rPr>
              <a:t>наСТОЛьный</a:t>
            </a:r>
            <a:r>
              <a:rPr lang="ru-RU" dirty="0">
                <a:solidFill>
                  <a:schemeClr val="dk1"/>
                </a:solidFill>
              </a:rPr>
              <a:t> ТЭК</a:t>
            </a:r>
            <a:r>
              <a:rPr lang="en" dirty="0">
                <a:solidFill>
                  <a:schemeClr val="dk2"/>
                </a:solidFill>
              </a:rPr>
              <a:t>.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229" name="Google Shape;229;p34"/>
          <p:cNvSpPr/>
          <p:nvPr/>
        </p:nvSpPr>
        <p:spPr>
          <a:xfrm>
            <a:off x="7051150" y="2204725"/>
            <a:ext cx="1203900" cy="2176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4"/>
          <p:cNvSpPr/>
          <p:nvPr/>
        </p:nvSpPr>
        <p:spPr>
          <a:xfrm>
            <a:off x="5501950" y="1765400"/>
            <a:ext cx="1203900" cy="2176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4"/>
          <p:cNvSpPr txBox="1">
            <a:spLocks noGrp="1"/>
          </p:cNvSpPr>
          <p:nvPr>
            <p:ph type="subTitle" idx="1"/>
          </p:nvPr>
        </p:nvSpPr>
        <p:spPr>
          <a:xfrm>
            <a:off x="612498" y="3461511"/>
            <a:ext cx="3357336" cy="757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Участники: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Яворский Владислав Федорович Родионова Дарья Алексеевна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/>
              <a:t>Бояшова</a:t>
            </a:r>
            <a:r>
              <a:rPr lang="ru-RU" dirty="0"/>
              <a:t> Ксения Дмитриевна</a:t>
            </a:r>
            <a:endParaRPr dirty="0"/>
          </a:p>
        </p:txBody>
      </p:sp>
      <p:sp>
        <p:nvSpPr>
          <p:cNvPr id="235" name="Google Shape;235;p34"/>
          <p:cNvSpPr/>
          <p:nvPr/>
        </p:nvSpPr>
        <p:spPr>
          <a:xfrm rot="-2700000">
            <a:off x="4481189" y="604328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4"/>
          <p:cNvSpPr/>
          <p:nvPr/>
        </p:nvSpPr>
        <p:spPr>
          <a:xfrm>
            <a:off x="7051150" y="0"/>
            <a:ext cx="1203900" cy="217680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4"/>
          <p:cNvSpPr/>
          <p:nvPr/>
        </p:nvSpPr>
        <p:spPr>
          <a:xfrm rot="-8100000">
            <a:off x="3923089" y="4121453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B43B3C-2AF0-A097-2D95-BDEBFEF4F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" t="4737" r="73" b="23110"/>
          <a:stretch/>
        </p:blipFill>
        <p:spPr>
          <a:xfrm>
            <a:off x="5501951" y="1761775"/>
            <a:ext cx="1201500" cy="1189581"/>
          </a:xfrm>
          <a:prstGeom prst="flowChartConnector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8AB229-5C5F-6F91-7451-40C5CC76CB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1" t="9462" r="4431" b="32020"/>
          <a:stretch/>
        </p:blipFill>
        <p:spPr>
          <a:xfrm>
            <a:off x="5545053" y="3942200"/>
            <a:ext cx="1158397" cy="1201300"/>
          </a:xfrm>
          <a:prstGeom prst="flowChartConnector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3BD36E-ECB2-F145-9DF7-114767E1D9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2" t="5480" r="10569" b="32783"/>
          <a:stretch/>
        </p:blipFill>
        <p:spPr>
          <a:xfrm rot="720000">
            <a:off x="7034149" y="2200077"/>
            <a:ext cx="1234858" cy="1145580"/>
          </a:xfrm>
          <a:prstGeom prst="flowChartConnector">
            <a:avLst/>
          </a:prstGeom>
        </p:spPr>
      </p:pic>
      <p:pic>
        <p:nvPicPr>
          <p:cNvPr id="6" name="Рисунок 5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153D949C-E8F5-AED5-34A1-71BE57F511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7" y="0"/>
            <a:ext cx="9155314" cy="5236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FD314-AFA6-37E2-CA9C-8A703BD9429F}"/>
              </a:ext>
            </a:extLst>
          </p:cNvPr>
          <p:cNvSpPr txBox="1"/>
          <p:nvPr/>
        </p:nvSpPr>
        <p:spPr>
          <a:xfrm>
            <a:off x="381663" y="2204725"/>
            <a:ext cx="3430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-apple-system"/>
              </a:rPr>
              <a:t>«Настольный  ТЭК»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C9D57C-5E38-D29B-1769-F1579715406E}"/>
              </a:ext>
            </a:extLst>
          </p:cNvPr>
          <p:cNvSpPr txBox="1"/>
          <p:nvPr/>
        </p:nvSpPr>
        <p:spPr>
          <a:xfrm>
            <a:off x="438648" y="3465146"/>
            <a:ext cx="2926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Участники проекта:</a:t>
            </a:r>
          </a:p>
          <a:p>
            <a:r>
              <a:rPr lang="ru-RU" dirty="0"/>
              <a:t>Родионова Дарья Алексеевна</a:t>
            </a:r>
          </a:p>
          <a:p>
            <a:r>
              <a:rPr lang="ru-RU" dirty="0" err="1"/>
              <a:t>Бояшова</a:t>
            </a:r>
            <a:r>
              <a:rPr lang="ru-RU" dirty="0"/>
              <a:t> Ксения Дмитриевна</a:t>
            </a:r>
          </a:p>
          <a:p>
            <a:r>
              <a:rPr lang="ru-RU" dirty="0"/>
              <a:t>Яворский Владислав Федорович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  <p:bldP spid="2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/>
          <p:nvPr/>
        </p:nvSpPr>
        <p:spPr>
          <a:xfrm rot="-2700000">
            <a:off x="4306411" y="884773"/>
            <a:ext cx="531179" cy="531179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8"/>
          <p:cNvSpPr/>
          <p:nvPr/>
        </p:nvSpPr>
        <p:spPr>
          <a:xfrm rot="2700000">
            <a:off x="1524814" y="841478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8"/>
          <p:cNvSpPr/>
          <p:nvPr/>
        </p:nvSpPr>
        <p:spPr>
          <a:xfrm rot="-8100000">
            <a:off x="7491839" y="841478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4208431-D243-F17C-1DBA-571F7F74C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9180" y="11208"/>
            <a:ext cx="4145639" cy="51210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C043CA-CA3E-2D7B-C325-D6EB32C7075C}"/>
              </a:ext>
            </a:extLst>
          </p:cNvPr>
          <p:cNvSpPr txBox="1"/>
          <p:nvPr/>
        </p:nvSpPr>
        <p:spPr>
          <a:xfrm>
            <a:off x="0" y="4412912"/>
            <a:ext cx="24688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  <p:extLst>
      <p:ext uri="{BB962C8B-B14F-4D97-AF65-F5344CB8AC3E}">
        <p14:creationId xmlns:p14="http://schemas.microsoft.com/office/powerpoint/2010/main" val="263344146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0"/>
          <p:cNvSpPr txBox="1">
            <a:spLocks noGrp="1"/>
          </p:cNvSpPr>
          <p:nvPr>
            <p:ph type="subTitle" idx="1"/>
          </p:nvPr>
        </p:nvSpPr>
        <p:spPr>
          <a:xfrm>
            <a:off x="751972" y="2633250"/>
            <a:ext cx="2432400" cy="7059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dirty="0"/>
              <a:t>Работники  сфер</a:t>
            </a:r>
            <a:r>
              <a:rPr lang="ru-RU" dirty="0"/>
              <a:t>ы</a:t>
            </a:r>
            <a:r>
              <a:rPr lang="en" dirty="0"/>
              <a:t> ТЭК</a:t>
            </a:r>
          </a:p>
        </p:txBody>
      </p:sp>
      <p:sp>
        <p:nvSpPr>
          <p:cNvPr id="318" name="Google Shape;318;p40"/>
          <p:cNvSpPr txBox="1">
            <a:spLocks noGrp="1"/>
          </p:cNvSpPr>
          <p:nvPr>
            <p:ph type="subTitle" idx="5"/>
          </p:nvPr>
        </p:nvSpPr>
        <p:spPr>
          <a:xfrm>
            <a:off x="3359796" y="2633251"/>
            <a:ext cx="2432400" cy="6939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err="1"/>
              <a:t>Школьники</a:t>
            </a:r>
            <a:r>
              <a:rPr lang="en"/>
              <a:t> и </a:t>
            </a:r>
            <a:r>
              <a:rPr lang="en" err="1"/>
              <a:t>студенты</a:t>
            </a:r>
          </a:p>
        </p:txBody>
      </p:sp>
      <p:sp>
        <p:nvSpPr>
          <p:cNvPr id="319" name="Google Shape;319;p40"/>
          <p:cNvSpPr txBox="1">
            <a:spLocks noGrp="1"/>
          </p:cNvSpPr>
          <p:nvPr>
            <p:ph type="subTitle" idx="6"/>
          </p:nvPr>
        </p:nvSpPr>
        <p:spPr>
          <a:xfrm>
            <a:off x="5992504" y="2633250"/>
            <a:ext cx="2432400" cy="7738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" err="1"/>
              <a:t>Профильные</a:t>
            </a:r>
            <a:r>
              <a:rPr lang="en"/>
              <a:t> </a:t>
            </a:r>
            <a:r>
              <a:rPr lang="en" err="1"/>
              <a:t>кафедры</a:t>
            </a:r>
            <a:endParaRPr lang="en"/>
          </a:p>
        </p:txBody>
      </p:sp>
      <p:sp>
        <p:nvSpPr>
          <p:cNvPr id="320" name="Google Shape;320;p4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Целевая аудитория </a:t>
            </a:r>
          </a:p>
        </p:txBody>
      </p:sp>
      <p:sp>
        <p:nvSpPr>
          <p:cNvPr id="321" name="Google Shape;321;p40"/>
          <p:cNvSpPr txBox="1">
            <a:spLocks noGrp="1"/>
          </p:cNvSpPr>
          <p:nvPr>
            <p:ph type="subTitle" idx="2"/>
          </p:nvPr>
        </p:nvSpPr>
        <p:spPr>
          <a:xfrm>
            <a:off x="751972" y="3538901"/>
            <a:ext cx="2432400" cy="10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/>
              <a:t>Наш продукт будет востребован среди людей в возрасте 25-50 лет, работающих на предприятиях ТЭК</a:t>
            </a:r>
          </a:p>
        </p:txBody>
      </p:sp>
      <p:sp>
        <p:nvSpPr>
          <p:cNvPr id="322" name="Google Shape;322;p40"/>
          <p:cNvSpPr txBox="1">
            <a:spLocks noGrp="1"/>
          </p:cNvSpPr>
          <p:nvPr>
            <p:ph type="subTitle" idx="3"/>
          </p:nvPr>
        </p:nvSpPr>
        <p:spPr>
          <a:xfrm>
            <a:off x="3359797" y="3538900"/>
            <a:ext cx="2432400" cy="13815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/>
              <a:t>Наша игра будет отличным способом для привлечения и поддержке интереса среди молодежи от 14 до 25 лет к отрасли ТЭК</a:t>
            </a:r>
          </a:p>
        </p:txBody>
      </p:sp>
      <p:sp>
        <p:nvSpPr>
          <p:cNvPr id="323" name="Google Shape;323;p40"/>
          <p:cNvSpPr txBox="1">
            <a:spLocks noGrp="1"/>
          </p:cNvSpPr>
          <p:nvPr>
            <p:ph type="subTitle" idx="4"/>
          </p:nvPr>
        </p:nvSpPr>
        <p:spPr>
          <a:xfrm>
            <a:off x="5996501" y="3538901"/>
            <a:ext cx="2432400" cy="1469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/>
              <a:t>Также наш продукт будет востребован в вузах среди преподавателей, для привлечения абитуриентов на днях открытых дверей </a:t>
            </a:r>
          </a:p>
        </p:txBody>
      </p:sp>
      <p:sp>
        <p:nvSpPr>
          <p:cNvPr id="324" name="Google Shape;324;p40"/>
          <p:cNvSpPr/>
          <p:nvPr/>
        </p:nvSpPr>
        <p:spPr>
          <a:xfrm>
            <a:off x="4225500" y="1743500"/>
            <a:ext cx="693000" cy="69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200"/>
              <a:t> 2</a:t>
            </a:r>
            <a:endParaRPr/>
          </a:p>
        </p:txBody>
      </p:sp>
      <p:sp>
        <p:nvSpPr>
          <p:cNvPr id="325" name="Google Shape;325;p40"/>
          <p:cNvSpPr/>
          <p:nvPr/>
        </p:nvSpPr>
        <p:spPr>
          <a:xfrm>
            <a:off x="1589700" y="1743500"/>
            <a:ext cx="693000" cy="693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200" dirty="0"/>
              <a:t> 1</a:t>
            </a:r>
            <a:endParaRPr lang="ru-RU" dirty="0"/>
          </a:p>
        </p:txBody>
      </p:sp>
      <p:sp>
        <p:nvSpPr>
          <p:cNvPr id="326" name="Google Shape;326;p40"/>
          <p:cNvSpPr/>
          <p:nvPr/>
        </p:nvSpPr>
        <p:spPr>
          <a:xfrm>
            <a:off x="6866200" y="1743500"/>
            <a:ext cx="693000" cy="69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200" dirty="0"/>
              <a:t> 3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E4DA7A-E15A-E848-4CCB-09B0B8CC5A7B}"/>
              </a:ext>
            </a:extLst>
          </p:cNvPr>
          <p:cNvSpPr txBox="1"/>
          <p:nvPr/>
        </p:nvSpPr>
        <p:spPr>
          <a:xfrm>
            <a:off x="5608320" y="724350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5" grpId="0" animBg="1"/>
      <p:bldP spid="3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7"/>
          <p:cNvSpPr/>
          <p:nvPr/>
        </p:nvSpPr>
        <p:spPr>
          <a:xfrm rot="10800000" flipH="1">
            <a:off x="0" y="-14175"/>
            <a:ext cx="1546800" cy="3615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7"/>
          <p:cNvSpPr/>
          <p:nvPr/>
        </p:nvSpPr>
        <p:spPr>
          <a:xfrm flipH="1">
            <a:off x="1546800" y="538700"/>
            <a:ext cx="1551600" cy="4608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7"/>
          <p:cNvSpPr/>
          <p:nvPr/>
        </p:nvSpPr>
        <p:spPr>
          <a:xfrm rot="10800000" flipH="1">
            <a:off x="1720650" y="765675"/>
            <a:ext cx="1203900" cy="2176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7"/>
          <p:cNvSpPr/>
          <p:nvPr/>
        </p:nvSpPr>
        <p:spPr>
          <a:xfrm rot="10800000" flipH="1">
            <a:off x="171450" y="1205000"/>
            <a:ext cx="1203900" cy="2176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6" name="Google Shape;276;p37"/>
          <p:cNvPicPr preferRelativeResize="0"/>
          <p:nvPr/>
        </p:nvPicPr>
        <p:blipFill rotWithShape="1">
          <a:blip r:embed="rId3">
            <a:alphaModFix/>
          </a:blip>
          <a:srcRect l="69" r="79"/>
          <a:stretch/>
        </p:blipFill>
        <p:spPr>
          <a:xfrm>
            <a:off x="171450" y="-100"/>
            <a:ext cx="1203900" cy="1205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8" name="Google Shape;278;p37"/>
          <p:cNvSpPr/>
          <p:nvPr/>
        </p:nvSpPr>
        <p:spPr>
          <a:xfrm rot="10800000" flipH="1">
            <a:off x="1720650" y="2929300"/>
            <a:ext cx="1203900" cy="22179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7"/>
          <p:cNvSpPr/>
          <p:nvPr/>
        </p:nvSpPr>
        <p:spPr>
          <a:xfrm rot="10800000" flipH="1">
            <a:off x="0" y="3604175"/>
            <a:ext cx="1545300" cy="1545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7"/>
          <p:cNvSpPr/>
          <p:nvPr/>
        </p:nvSpPr>
        <p:spPr>
          <a:xfrm rot="-2700000">
            <a:off x="7642039" y="1054603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7"/>
          <p:cNvSpPr/>
          <p:nvPr/>
        </p:nvSpPr>
        <p:spPr>
          <a:xfrm rot="-8100000">
            <a:off x="8297339" y="3542078"/>
            <a:ext cx="535421" cy="53542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7"/>
          <p:cNvSpPr/>
          <p:nvPr/>
        </p:nvSpPr>
        <p:spPr>
          <a:xfrm rot="-3600973">
            <a:off x="3777641" y="4340765"/>
            <a:ext cx="535463" cy="535463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F3222A-5125-6CEA-3AD5-C383A176A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200" y="765675"/>
            <a:ext cx="5054088" cy="34022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CB0743-4678-540B-78F2-BBB3D6833A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43" t="668" r="17707"/>
          <a:stretch/>
        </p:blipFill>
        <p:spPr>
          <a:xfrm>
            <a:off x="1718250" y="1205000"/>
            <a:ext cx="1203901" cy="1225200"/>
          </a:xfrm>
          <a:prstGeom prst="flowChartConnector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1FC285-88AE-7C68-998F-C6C6327200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88" t="-137" r="26810" b="137"/>
          <a:stretch/>
        </p:blipFill>
        <p:spPr>
          <a:xfrm>
            <a:off x="171450" y="2158277"/>
            <a:ext cx="1203900" cy="1225198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42D0CC-A79E-3D05-69FD-58B70B1062FA}"/>
              </a:ext>
            </a:extLst>
          </p:cNvPr>
          <p:cNvSpPr txBox="1"/>
          <p:nvPr/>
        </p:nvSpPr>
        <p:spPr>
          <a:xfrm>
            <a:off x="5608320" y="4345954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 animBg="1"/>
      <p:bldP spid="2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CE5A789-820D-1D88-9076-F6928F61B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156"/>
            <a:ext cx="9144000" cy="26431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25CA1C-F766-EE19-D90D-40DCF91D94CB}"/>
              </a:ext>
            </a:extLst>
          </p:cNvPr>
          <p:cNvSpPr txBox="1"/>
          <p:nvPr/>
        </p:nvSpPr>
        <p:spPr>
          <a:xfrm>
            <a:off x="4686300" y="4533900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  <p:extLst>
      <p:ext uri="{BB962C8B-B14F-4D97-AF65-F5344CB8AC3E}">
        <p14:creationId xmlns:p14="http://schemas.microsoft.com/office/powerpoint/2010/main" val="3505504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4"/>
          <p:cNvSpPr txBox="1">
            <a:spLocks noGrp="1"/>
          </p:cNvSpPr>
          <p:nvPr>
            <p:ph type="title"/>
          </p:nvPr>
        </p:nvSpPr>
        <p:spPr>
          <a:xfrm>
            <a:off x="478551" y="22885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000" dirty="0"/>
              <a:t>Список респондентов, результаты опроса</a:t>
            </a:r>
            <a:endParaRPr lang="en" sz="2000" dirty="0"/>
          </a:p>
        </p:txBody>
      </p:sp>
      <p:sp>
        <p:nvSpPr>
          <p:cNvPr id="457" name="Google Shape;457;p44"/>
          <p:cNvSpPr txBox="1"/>
          <p:nvPr/>
        </p:nvSpPr>
        <p:spPr>
          <a:xfrm>
            <a:off x="775917" y="4235214"/>
            <a:ext cx="16731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Всего было опрошено 42 человека</a:t>
            </a:r>
            <a:endParaRPr lang="en" dirty="0">
              <a:solidFill>
                <a:schemeClr val="dk1"/>
              </a:solidFill>
              <a:latin typeface="Albert Sans"/>
              <a:ea typeface="Albert Sans"/>
              <a:cs typeface="Albert Sans"/>
            </a:endParaRPr>
          </a:p>
        </p:txBody>
      </p:sp>
      <p:sp>
        <p:nvSpPr>
          <p:cNvPr id="459" name="Google Shape;459;p44"/>
          <p:cNvSpPr txBox="1"/>
          <p:nvPr/>
        </p:nvSpPr>
        <p:spPr>
          <a:xfrm>
            <a:off x="478551" y="632987"/>
            <a:ext cx="21234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Опрос проводился единоразово с участием различных респондентов, мы задали основные вопросы в форме тестирования своим одногруппникам, коллегам, преподавателям,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родственникам и знакомым.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На основе полученных результатов, можно сделать вывод, что молодежь наиболее  заинтересована в нашем продукте и основное внимание при создании игры будет нацелено именно на эту аудиторию.</a:t>
            </a:r>
            <a:endParaRPr sz="1200"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grpSp>
        <p:nvGrpSpPr>
          <p:cNvPr id="469" name="Google Shape;469;p44"/>
          <p:cNvGrpSpPr/>
          <p:nvPr/>
        </p:nvGrpSpPr>
        <p:grpSpPr>
          <a:xfrm rot="-900065">
            <a:off x="6177493" y="153324"/>
            <a:ext cx="638607" cy="521389"/>
            <a:chOff x="3860400" y="3254050"/>
            <a:chExt cx="296175" cy="241825"/>
          </a:xfrm>
        </p:grpSpPr>
        <p:sp>
          <p:nvSpPr>
            <p:cNvPr id="470" name="Google Shape;470;p44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4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4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4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4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4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4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A57BE836-7ACA-38E8-355C-214B7E2736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8963469"/>
              </p:ext>
            </p:extLst>
          </p:nvPr>
        </p:nvGraphicFramePr>
        <p:xfrm>
          <a:off x="2872833" y="760543"/>
          <a:ext cx="6096000" cy="4154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42ED858-9F4B-D28D-C654-268F17AD97FF}"/>
              </a:ext>
            </a:extLst>
          </p:cNvPr>
          <p:cNvSpPr txBox="1"/>
          <p:nvPr/>
        </p:nvSpPr>
        <p:spPr>
          <a:xfrm>
            <a:off x="5608320" y="4188137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FDF6FA8-3357-7693-E919-13588AA38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145" y="0"/>
            <a:ext cx="682371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5D9ECE-40F2-9189-08EF-46877A23D604}"/>
              </a:ext>
            </a:extLst>
          </p:cNvPr>
          <p:cNvSpPr txBox="1"/>
          <p:nvPr/>
        </p:nvSpPr>
        <p:spPr>
          <a:xfrm>
            <a:off x="-60960" y="175260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2DCB7-43AB-0A8E-D7C9-52A40A32F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4A0728-244C-9FCD-6494-CCAD5FC23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83" t="24593" r="11713" b="23479"/>
          <a:stretch/>
        </p:blipFill>
        <p:spPr>
          <a:xfrm>
            <a:off x="167639" y="129540"/>
            <a:ext cx="8519161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01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Список стейкхолдеров, потенциальных партнеров</a:t>
            </a:r>
            <a:endParaRPr sz="2000" dirty="0"/>
          </a:p>
        </p:txBody>
      </p:sp>
      <p:sp>
        <p:nvSpPr>
          <p:cNvPr id="351" name="Google Shape;351;p41"/>
          <p:cNvSpPr txBox="1"/>
          <p:nvPr/>
        </p:nvSpPr>
        <p:spPr>
          <a:xfrm>
            <a:off x="872412" y="2161352"/>
            <a:ext cx="1993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58" name="Google Shape;358;p41"/>
          <p:cNvSpPr/>
          <p:nvPr/>
        </p:nvSpPr>
        <p:spPr>
          <a:xfrm>
            <a:off x="3508266" y="1893601"/>
            <a:ext cx="1063800" cy="101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1"/>
          <p:cNvSpPr/>
          <p:nvPr/>
        </p:nvSpPr>
        <p:spPr>
          <a:xfrm>
            <a:off x="3508266" y="2904000"/>
            <a:ext cx="1063800" cy="1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41"/>
          <p:cNvSpPr/>
          <p:nvPr/>
        </p:nvSpPr>
        <p:spPr>
          <a:xfrm>
            <a:off x="4571934" y="1893601"/>
            <a:ext cx="1063800" cy="10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1"/>
          <p:cNvSpPr/>
          <p:nvPr/>
        </p:nvSpPr>
        <p:spPr>
          <a:xfrm>
            <a:off x="4571934" y="2904000"/>
            <a:ext cx="1063800" cy="101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41"/>
          <p:cNvGrpSpPr/>
          <p:nvPr/>
        </p:nvGrpSpPr>
        <p:grpSpPr>
          <a:xfrm>
            <a:off x="3860629" y="3229778"/>
            <a:ext cx="359075" cy="358844"/>
            <a:chOff x="-61351725" y="3372400"/>
            <a:chExt cx="310350" cy="310150"/>
          </a:xfrm>
        </p:grpSpPr>
        <p:sp>
          <p:nvSpPr>
            <p:cNvPr id="363" name="Google Shape;363;p41"/>
            <p:cNvSpPr/>
            <p:nvPr/>
          </p:nvSpPr>
          <p:spPr>
            <a:xfrm>
              <a:off x="-61165050" y="355887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410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1"/>
            <p:cNvSpPr/>
            <p:nvPr/>
          </p:nvSpPr>
          <p:spPr>
            <a:xfrm>
              <a:off x="-61247750" y="347617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378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378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1"/>
            <p:cNvSpPr/>
            <p:nvPr/>
          </p:nvSpPr>
          <p:spPr>
            <a:xfrm>
              <a:off x="-61351725" y="3372400"/>
              <a:ext cx="310350" cy="310150"/>
            </a:xfrm>
            <a:custGeom>
              <a:avLst/>
              <a:gdLst/>
              <a:ahLst/>
              <a:cxnLst/>
              <a:rect l="l" t="t" r="r" b="b"/>
              <a:pathLst>
                <a:path w="12414" h="12406" extrusionOk="0">
                  <a:moveTo>
                    <a:pt x="4506" y="3332"/>
                  </a:moveTo>
                  <a:cubicBezTo>
                    <a:pt x="5167" y="3332"/>
                    <a:pt x="5735" y="3867"/>
                    <a:pt x="5735" y="4561"/>
                  </a:cubicBezTo>
                  <a:cubicBezTo>
                    <a:pt x="5735" y="5222"/>
                    <a:pt x="5199" y="5821"/>
                    <a:pt x="4506" y="5821"/>
                  </a:cubicBezTo>
                  <a:cubicBezTo>
                    <a:pt x="3844" y="5821"/>
                    <a:pt x="3277" y="5254"/>
                    <a:pt x="3277" y="4561"/>
                  </a:cubicBezTo>
                  <a:cubicBezTo>
                    <a:pt x="3277" y="3899"/>
                    <a:pt x="3844" y="3332"/>
                    <a:pt x="4506" y="3332"/>
                  </a:cubicBezTo>
                  <a:close/>
                  <a:moveTo>
                    <a:pt x="7830" y="4159"/>
                  </a:moveTo>
                  <a:cubicBezTo>
                    <a:pt x="7940" y="4159"/>
                    <a:pt x="8050" y="4198"/>
                    <a:pt x="8129" y="4277"/>
                  </a:cubicBezTo>
                  <a:cubicBezTo>
                    <a:pt x="8286" y="4435"/>
                    <a:pt x="8286" y="4718"/>
                    <a:pt x="8129" y="4876"/>
                  </a:cubicBezTo>
                  <a:lnTo>
                    <a:pt x="4821" y="8184"/>
                  </a:lnTo>
                  <a:cubicBezTo>
                    <a:pt x="4742" y="8262"/>
                    <a:pt x="4632" y="8302"/>
                    <a:pt x="4522" y="8302"/>
                  </a:cubicBezTo>
                  <a:cubicBezTo>
                    <a:pt x="4411" y="8302"/>
                    <a:pt x="4301" y="8262"/>
                    <a:pt x="4222" y="8184"/>
                  </a:cubicBezTo>
                  <a:cubicBezTo>
                    <a:pt x="4065" y="8026"/>
                    <a:pt x="4065" y="7743"/>
                    <a:pt x="4222" y="7585"/>
                  </a:cubicBezTo>
                  <a:lnTo>
                    <a:pt x="7530" y="4277"/>
                  </a:lnTo>
                  <a:cubicBezTo>
                    <a:pt x="7609" y="4198"/>
                    <a:pt x="7719" y="4159"/>
                    <a:pt x="7830" y="4159"/>
                  </a:cubicBezTo>
                  <a:close/>
                  <a:moveTo>
                    <a:pt x="7845" y="6640"/>
                  </a:moveTo>
                  <a:cubicBezTo>
                    <a:pt x="8539" y="6640"/>
                    <a:pt x="9074" y="7175"/>
                    <a:pt x="9074" y="7900"/>
                  </a:cubicBezTo>
                  <a:cubicBezTo>
                    <a:pt x="9074" y="8562"/>
                    <a:pt x="8539" y="9129"/>
                    <a:pt x="7845" y="9129"/>
                  </a:cubicBezTo>
                  <a:cubicBezTo>
                    <a:pt x="7184" y="9129"/>
                    <a:pt x="6648" y="8562"/>
                    <a:pt x="6648" y="7900"/>
                  </a:cubicBezTo>
                  <a:cubicBezTo>
                    <a:pt x="6648" y="7239"/>
                    <a:pt x="7184" y="6640"/>
                    <a:pt x="7845" y="6640"/>
                  </a:cubicBezTo>
                  <a:close/>
                  <a:moveTo>
                    <a:pt x="6223" y="0"/>
                  </a:moveTo>
                  <a:cubicBezTo>
                    <a:pt x="6113" y="0"/>
                    <a:pt x="6002" y="40"/>
                    <a:pt x="5924" y="118"/>
                  </a:cubicBezTo>
                  <a:lnTo>
                    <a:pt x="4348" y="1694"/>
                  </a:lnTo>
                  <a:lnTo>
                    <a:pt x="2111" y="1694"/>
                  </a:lnTo>
                  <a:cubicBezTo>
                    <a:pt x="1859" y="1694"/>
                    <a:pt x="1702" y="1883"/>
                    <a:pt x="1702" y="2072"/>
                  </a:cubicBezTo>
                  <a:lnTo>
                    <a:pt x="1702" y="4309"/>
                  </a:lnTo>
                  <a:lnTo>
                    <a:pt x="127" y="5884"/>
                  </a:lnTo>
                  <a:cubicBezTo>
                    <a:pt x="1" y="6041"/>
                    <a:pt x="1" y="6325"/>
                    <a:pt x="127" y="6482"/>
                  </a:cubicBezTo>
                  <a:lnTo>
                    <a:pt x="1702" y="8058"/>
                  </a:lnTo>
                  <a:lnTo>
                    <a:pt x="1702" y="10294"/>
                  </a:lnTo>
                  <a:cubicBezTo>
                    <a:pt x="1702" y="10547"/>
                    <a:pt x="1922" y="10704"/>
                    <a:pt x="2111" y="10704"/>
                  </a:cubicBezTo>
                  <a:lnTo>
                    <a:pt x="4348" y="10704"/>
                  </a:lnTo>
                  <a:lnTo>
                    <a:pt x="5924" y="12279"/>
                  </a:lnTo>
                  <a:cubicBezTo>
                    <a:pt x="6018" y="12342"/>
                    <a:pt x="6113" y="12405"/>
                    <a:pt x="6207" y="12405"/>
                  </a:cubicBezTo>
                  <a:cubicBezTo>
                    <a:pt x="6333" y="12405"/>
                    <a:pt x="6396" y="12342"/>
                    <a:pt x="6491" y="12279"/>
                  </a:cubicBezTo>
                  <a:lnTo>
                    <a:pt x="8066" y="10704"/>
                  </a:lnTo>
                  <a:lnTo>
                    <a:pt x="10303" y="10704"/>
                  </a:lnTo>
                  <a:cubicBezTo>
                    <a:pt x="10523" y="10704"/>
                    <a:pt x="10744" y="10515"/>
                    <a:pt x="10744" y="10294"/>
                  </a:cubicBezTo>
                  <a:lnTo>
                    <a:pt x="10744" y="8058"/>
                  </a:lnTo>
                  <a:lnTo>
                    <a:pt x="12319" y="6482"/>
                  </a:lnTo>
                  <a:cubicBezTo>
                    <a:pt x="12382" y="6419"/>
                    <a:pt x="12414" y="6293"/>
                    <a:pt x="12414" y="6199"/>
                  </a:cubicBezTo>
                  <a:cubicBezTo>
                    <a:pt x="12414" y="6104"/>
                    <a:pt x="12382" y="6010"/>
                    <a:pt x="12319" y="5947"/>
                  </a:cubicBezTo>
                  <a:lnTo>
                    <a:pt x="10744" y="4372"/>
                  </a:lnTo>
                  <a:lnTo>
                    <a:pt x="10744" y="2103"/>
                  </a:lnTo>
                  <a:cubicBezTo>
                    <a:pt x="10744" y="1851"/>
                    <a:pt x="10523" y="1694"/>
                    <a:pt x="10334" y="1694"/>
                  </a:cubicBezTo>
                  <a:lnTo>
                    <a:pt x="8097" y="1694"/>
                  </a:lnTo>
                  <a:lnTo>
                    <a:pt x="6522" y="118"/>
                  </a:lnTo>
                  <a:cubicBezTo>
                    <a:pt x="6443" y="40"/>
                    <a:pt x="6333" y="0"/>
                    <a:pt x="6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41"/>
          <p:cNvGrpSpPr/>
          <p:nvPr/>
        </p:nvGrpSpPr>
        <p:grpSpPr>
          <a:xfrm>
            <a:off x="3860180" y="2215561"/>
            <a:ext cx="359972" cy="366480"/>
            <a:chOff x="-62148800" y="3377700"/>
            <a:chExt cx="311125" cy="316750"/>
          </a:xfrm>
        </p:grpSpPr>
        <p:sp>
          <p:nvSpPr>
            <p:cNvPr id="371" name="Google Shape;371;p41"/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1"/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" name="Google Shape;373;p41"/>
          <p:cNvGrpSpPr/>
          <p:nvPr/>
        </p:nvGrpSpPr>
        <p:grpSpPr>
          <a:xfrm>
            <a:off x="4920652" y="2215156"/>
            <a:ext cx="366364" cy="367290"/>
            <a:chOff x="-61784125" y="3377700"/>
            <a:chExt cx="316650" cy="317450"/>
          </a:xfrm>
        </p:grpSpPr>
        <p:sp>
          <p:nvSpPr>
            <p:cNvPr id="374" name="Google Shape;374;p41"/>
            <p:cNvSpPr/>
            <p:nvPr/>
          </p:nvSpPr>
          <p:spPr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1"/>
            <p:cNvSpPr/>
            <p:nvPr/>
          </p:nvSpPr>
          <p:spPr>
            <a:xfrm>
              <a:off x="-61677800" y="3518900"/>
              <a:ext cx="104775" cy="61850"/>
            </a:xfrm>
            <a:custGeom>
              <a:avLst/>
              <a:gdLst/>
              <a:ahLst/>
              <a:cxnLst/>
              <a:rect l="l" t="t" r="r" b="b"/>
              <a:pathLst>
                <a:path w="4191" h="2474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1"/>
            <p:cNvSpPr/>
            <p:nvPr/>
          </p:nvSpPr>
          <p:spPr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1"/>
            <p:cNvSpPr/>
            <p:nvPr/>
          </p:nvSpPr>
          <p:spPr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1"/>
            <p:cNvSpPr/>
            <p:nvPr/>
          </p:nvSpPr>
          <p:spPr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1"/>
            <p:cNvSpPr/>
            <p:nvPr/>
          </p:nvSpPr>
          <p:spPr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1"/>
            <p:cNvSpPr/>
            <p:nvPr/>
          </p:nvSpPr>
          <p:spPr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747719E-49AE-192F-26CB-BB4F4E57C578}"/>
              </a:ext>
            </a:extLst>
          </p:cNvPr>
          <p:cNvSpPr txBox="1"/>
          <p:nvPr/>
        </p:nvSpPr>
        <p:spPr>
          <a:xfrm>
            <a:off x="456943" y="1472839"/>
            <a:ext cx="28927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cs typeface="AngsanaUPC" panose="02020603050405020304" pitchFamily="18" charset="-34"/>
              </a:rPr>
              <a:t> мс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C8359-3D93-1622-9F68-01FED42AA81B}"/>
              </a:ext>
            </a:extLst>
          </p:cNvPr>
          <p:cNvSpPr txBox="1"/>
          <p:nvPr/>
        </p:nvSpPr>
        <p:spPr>
          <a:xfrm>
            <a:off x="5932271" y="1398524"/>
            <a:ext cx="30331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cs typeface="Poppins" panose="00000500000000000000" pitchFamily="2" charset="0"/>
              </a:rPr>
              <a:t>Стейкхолдеры</a:t>
            </a:r>
          </a:p>
          <a:p>
            <a:r>
              <a:rPr lang="ru-RU" dirty="0">
                <a:cs typeface="Poppins" panose="00000500000000000000" pitchFamily="2" charset="0"/>
              </a:rPr>
              <a:t>-Образовательные организации (ГУУ, МЭИ, Политех)</a:t>
            </a:r>
          </a:p>
          <a:p>
            <a:r>
              <a:rPr lang="ru-RU" dirty="0">
                <a:cs typeface="Poppins" panose="00000500000000000000" pitchFamily="2" charset="0"/>
              </a:rPr>
              <a:t>-Музеи (ГЭС-1,Музей Мосэнерго)</a:t>
            </a:r>
          </a:p>
          <a:p>
            <a:r>
              <a:rPr lang="ru-RU" dirty="0">
                <a:cs typeface="Poppins" panose="00000500000000000000" pitchFamily="2" charset="0"/>
              </a:rPr>
              <a:t>-Государство (Департамент образования и науки города Москвы)</a:t>
            </a:r>
          </a:p>
          <a:p>
            <a:r>
              <a:rPr lang="ru-RU" dirty="0">
                <a:cs typeface="Poppins" panose="00000500000000000000" pitchFamily="2" charset="0"/>
              </a:rPr>
              <a:t>-предприятия ТЭК (Лукойл, Роснефть, СУЭК, </a:t>
            </a:r>
            <a:r>
              <a:rPr lang="ru-RU" dirty="0" err="1">
                <a:cs typeface="Poppins" panose="00000500000000000000" pitchFamily="2" charset="0"/>
              </a:rPr>
              <a:t>Россети</a:t>
            </a:r>
            <a:r>
              <a:rPr lang="ru-RU" dirty="0">
                <a:cs typeface="Poppins" panose="00000500000000000000" pitchFamily="2" charset="0"/>
              </a:rPr>
              <a:t>, Газпром)</a:t>
            </a:r>
          </a:p>
          <a:p>
            <a:r>
              <a:rPr lang="ru-RU" dirty="0">
                <a:cs typeface="Poppins" panose="00000500000000000000" pitchFamily="2" charset="0"/>
              </a:rPr>
              <a:t>-игровые магазины (Детский мир, </a:t>
            </a:r>
            <a:r>
              <a:rPr lang="ru-RU" dirty="0" err="1">
                <a:cs typeface="Poppins" panose="00000500000000000000" pitchFamily="2" charset="0"/>
              </a:rPr>
              <a:t>Развивайка</a:t>
            </a:r>
            <a:r>
              <a:rPr lang="ru-RU" dirty="0">
                <a:cs typeface="Poppins" panose="00000500000000000000" pitchFamily="2" charset="0"/>
              </a:rPr>
              <a:t>)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276516-979C-C47F-502B-FF182758D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825" y="3235413"/>
            <a:ext cx="347502" cy="3475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8D1571-3093-7280-C208-22E29B52E8BA}"/>
              </a:ext>
            </a:extLst>
          </p:cNvPr>
          <p:cNvSpPr txBox="1"/>
          <p:nvPr/>
        </p:nvSpPr>
        <p:spPr>
          <a:xfrm>
            <a:off x="5608320" y="4213115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5"/>
          <p:cNvSpPr/>
          <p:nvPr/>
        </p:nvSpPr>
        <p:spPr>
          <a:xfrm rot="-5400000" flipH="1">
            <a:off x="6917700" y="-1021800"/>
            <a:ext cx="1203900" cy="3248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5" name="Google Shape;485;p45"/>
          <p:cNvPicPr preferRelativeResize="0"/>
          <p:nvPr/>
        </p:nvPicPr>
        <p:blipFill rotWithShape="1">
          <a:blip r:embed="rId3">
            <a:alphaModFix/>
          </a:blip>
          <a:srcRect t="12881" b="12874"/>
          <a:stretch/>
        </p:blipFill>
        <p:spPr>
          <a:xfrm>
            <a:off x="7419025" y="0"/>
            <a:ext cx="1203900" cy="1205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92" name="Google Shape;492;p45"/>
          <p:cNvSpPr/>
          <p:nvPr/>
        </p:nvSpPr>
        <p:spPr>
          <a:xfrm flipH="1">
            <a:off x="7870500" y="3869400"/>
            <a:ext cx="1273500" cy="1273500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45"/>
          <p:cNvSpPr/>
          <p:nvPr/>
        </p:nvSpPr>
        <p:spPr>
          <a:xfrm>
            <a:off x="7870500" y="1205100"/>
            <a:ext cx="1273500" cy="1273500"/>
          </a:xfrm>
          <a:prstGeom prst="teardrop">
            <a:avLst>
              <a:gd name="adj" fmla="val 10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20;p47">
            <a:extLst>
              <a:ext uri="{FF2B5EF4-FFF2-40B4-BE49-F238E27FC236}">
                <a16:creationId xmlns:a16="http://schemas.microsoft.com/office/drawing/2014/main" id="{03C61F71-23AA-2D31-1E0B-D2422FE49CEB}"/>
              </a:ext>
            </a:extLst>
          </p:cNvPr>
          <p:cNvSpPr txBox="1"/>
          <p:nvPr/>
        </p:nvSpPr>
        <p:spPr>
          <a:xfrm flipH="1">
            <a:off x="0" y="1204500"/>
            <a:ext cx="9144000" cy="387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На сегодняшний день российский рынок настольных игр не насыщен, наблюдаются высокие перспективы роста, на рынке существует большое количество каналов сбыта для проектируемого предприятия. Внешняя среда характеризуется балансом возможностей и угроз. Отечественные игры пользуются хорошим спросом, они лучше адаптированы под российского потребителя, его менталитет, традиции и вкусовые предпочтения. При этом по качеству и содержанию они не уступают иностранным разработкам и пользуются спросом за рубежом.</a:t>
            </a:r>
            <a:br>
              <a:rPr lang="ru-RU" sz="1000" i="1" dirty="0"/>
            </a:b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Настольные игры должны помимо развлекательной иметь и дополнительные функции (например, игры на развитие воображения, стратегического мышления, для изучения иностранных языков или даже обучения некоторым навыкам).</a:t>
            </a:r>
            <a:br>
              <a:rPr lang="ru-RU" sz="1000" i="1" dirty="0"/>
            </a:b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В процессе исследования рынка настольных игр было выявлено, что на</a:t>
            </a:r>
            <a:br>
              <a:rPr lang="ru-RU" sz="1000" i="1" dirty="0"/>
            </a:b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рынке присутствует сильная конкуренция.</a:t>
            </a:r>
            <a:br>
              <a:rPr lang="ru-RU" sz="1000" i="1" dirty="0"/>
            </a:b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Основными игроками рынка являются следующие предприятия:</a:t>
            </a:r>
            <a:br>
              <a:rPr lang="ru-RU" sz="1000" i="1" dirty="0"/>
            </a:b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– Мир хобби» (</a:t>
            </a:r>
            <a:r>
              <a:rPr lang="ru-RU" sz="1000" b="0" i="1" dirty="0" err="1">
                <a:solidFill>
                  <a:srgbClr val="000000"/>
                </a:solidFill>
                <a:effectLst/>
                <a:latin typeface="-apple-system"/>
              </a:rPr>
              <a:t>Hobby</a:t>
            </a: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 World);</a:t>
            </a:r>
            <a:br>
              <a:rPr lang="ru-RU" sz="1000" i="1" dirty="0"/>
            </a:b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– «</a:t>
            </a:r>
            <a:r>
              <a:rPr lang="ru-RU" sz="1000" b="0" i="1" dirty="0" err="1">
                <a:solidFill>
                  <a:srgbClr val="000000"/>
                </a:solidFill>
                <a:effectLst/>
                <a:latin typeface="-apple-system"/>
              </a:rPr>
              <a:t>Мосигра</a:t>
            </a: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» (</a:t>
            </a:r>
            <a:r>
              <a:rPr lang="ru-RU" sz="1000" b="0" i="1" dirty="0" err="1">
                <a:solidFill>
                  <a:srgbClr val="000000"/>
                </a:solidFill>
                <a:effectLst/>
                <a:latin typeface="-apple-system"/>
              </a:rPr>
              <a:t>Mosigra</a:t>
            </a: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);</a:t>
            </a:r>
            <a:br>
              <a:rPr lang="ru-RU" sz="1000" i="1" dirty="0"/>
            </a:b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– </a:t>
            </a:r>
            <a:r>
              <a:rPr lang="ru-RU" sz="1000" b="0" i="1" dirty="0" err="1">
                <a:solidFill>
                  <a:srgbClr val="000000"/>
                </a:solidFill>
                <a:effectLst/>
                <a:latin typeface="-apple-system"/>
              </a:rPr>
              <a:t>Hasbro</a:t>
            </a: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;</a:t>
            </a:r>
            <a:br>
              <a:rPr lang="ru-RU" sz="1000" i="1" dirty="0"/>
            </a:b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– </a:t>
            </a:r>
            <a:r>
              <a:rPr lang="ru-RU" sz="1000" b="0" i="1" dirty="0" err="1">
                <a:solidFill>
                  <a:srgbClr val="000000"/>
                </a:solidFill>
                <a:effectLst/>
                <a:latin typeface="-apple-system"/>
              </a:rPr>
              <a:t>Gaga</a:t>
            </a: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 Games;</a:t>
            </a:r>
            <a:br>
              <a:rPr lang="ru-RU" sz="1000" i="1" dirty="0"/>
            </a:b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– «</a:t>
            </a:r>
            <a:r>
              <a:rPr lang="ru-RU" sz="1000" b="0" i="1" dirty="0" err="1">
                <a:solidFill>
                  <a:srgbClr val="000000"/>
                </a:solidFill>
                <a:effectLst/>
                <a:latin typeface="-apple-system"/>
              </a:rPr>
              <a:t>Игровед</a:t>
            </a: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»;</a:t>
            </a:r>
            <a:br>
              <a:rPr lang="ru-RU" sz="1000" i="1" dirty="0"/>
            </a:b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– «Хобби-Игры»;</a:t>
            </a:r>
            <a:br>
              <a:rPr lang="ru-RU" sz="1000" i="1" dirty="0"/>
            </a:br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– «Технолог»</a:t>
            </a:r>
            <a:endParaRPr lang="en-US" sz="1000" b="0" i="1" dirty="0">
              <a:solidFill>
                <a:srgbClr val="000000"/>
              </a:solidFill>
              <a:effectLst/>
              <a:latin typeface="Poor Richard" panose="02080502050505020702" pitchFamily="18" charset="0"/>
            </a:endParaRPr>
          </a:p>
          <a:p>
            <a:pPr algn="l"/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Наша игра "Настольный ТЭК" помимо развлекательного характера делает уклон на обучение сферы энергетики, финансовой грамотности, экономики, а также на развитие стратегического мышления</a:t>
            </a:r>
          </a:p>
          <a:p>
            <a:pPr algn="l"/>
            <a:r>
              <a:rPr lang="ru-RU" sz="1000" b="0" i="1" dirty="0">
                <a:solidFill>
                  <a:srgbClr val="000000"/>
                </a:solidFill>
                <a:effectLst/>
                <a:latin typeface="-apple-system"/>
              </a:rPr>
              <a:t>Сам процесс игры похож на игру "Монополия", но отличается более яркими картинками, интересными фишками и самое главное - в России еще нет игры связанной с ТЭК, что может сильно заинтересовать потребителей, особенно желающих изучить эту сферу или уже работающие в ней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ECA9CA-AC5C-8B54-C8CB-6385D634B1B5}"/>
              </a:ext>
            </a:extLst>
          </p:cNvPr>
          <p:cNvSpPr txBox="1"/>
          <p:nvPr/>
        </p:nvSpPr>
        <p:spPr>
          <a:xfrm>
            <a:off x="1167846" y="387107"/>
            <a:ext cx="7976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1" dirty="0">
                <a:latin typeface="-apple-system"/>
              </a:rPr>
              <a:t>АНАЛИЗ РЫНКА КОНКУРЕНТОВ,НАШЕ ПРЕИМУЩЕСТВО</a:t>
            </a:r>
            <a:endParaRPr lang="ru-RU" sz="1100" b="0" i="1" dirty="0">
              <a:solidFill>
                <a:srgbClr val="000000"/>
              </a:solidFill>
              <a:effectLst/>
              <a:latin typeface="-apple-system"/>
            </a:endParaRPr>
          </a:p>
          <a:p>
            <a:endParaRPr lang="ru-RU" sz="1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D35837-D13E-7A16-E626-FC165F4FEC78}"/>
              </a:ext>
            </a:extLst>
          </p:cNvPr>
          <p:cNvSpPr txBox="1"/>
          <p:nvPr/>
        </p:nvSpPr>
        <p:spPr>
          <a:xfrm>
            <a:off x="1179810" y="703469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8"/>
          <p:cNvSpPr/>
          <p:nvPr/>
        </p:nvSpPr>
        <p:spPr>
          <a:xfrm rot="-8100000">
            <a:off x="412664" y="3217416"/>
            <a:ext cx="506571" cy="50657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8"/>
          <p:cNvSpPr/>
          <p:nvPr/>
        </p:nvSpPr>
        <p:spPr>
          <a:xfrm rot="-5972487">
            <a:off x="6612672" y="189261"/>
            <a:ext cx="535711" cy="535711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48"/>
          <p:cNvSpPr/>
          <p:nvPr/>
        </p:nvSpPr>
        <p:spPr>
          <a:xfrm rot="-2700000">
            <a:off x="2548337" y="483916"/>
            <a:ext cx="504026" cy="504026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48"/>
          <p:cNvSpPr/>
          <p:nvPr/>
        </p:nvSpPr>
        <p:spPr>
          <a:xfrm rot="2700000">
            <a:off x="3913637" y="4444091"/>
            <a:ext cx="504026" cy="504026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7451A69-D168-7FB2-0B0E-2E3C65A0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49" y="1810106"/>
            <a:ext cx="3242085" cy="1302395"/>
          </a:xfrm>
        </p:spPr>
        <p:txBody>
          <a:bodyPr/>
          <a:lstStyle/>
          <a:p>
            <a:r>
              <a:rPr lang="ru-RU" sz="1200" dirty="0"/>
              <a:t>Рекламная компания</a:t>
            </a:r>
            <a:br>
              <a:rPr lang="ru-RU" sz="1200" dirty="0"/>
            </a:br>
            <a:r>
              <a:rPr lang="ru-RU" sz="1200" dirty="0"/>
              <a:t>Пример брошюры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9C62F9-E726-A76C-05CF-99047C9CD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307" y="0"/>
            <a:ext cx="4714693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DD081B-B2A7-D6E4-BD1A-6101481D0B96}"/>
              </a:ext>
            </a:extLst>
          </p:cNvPr>
          <p:cNvSpPr txBox="1"/>
          <p:nvPr/>
        </p:nvSpPr>
        <p:spPr>
          <a:xfrm>
            <a:off x="372354" y="4542215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Структура управления проекта</a:t>
            </a:r>
            <a:endParaRPr dirty="0"/>
          </a:p>
        </p:txBody>
      </p:sp>
      <p:graphicFrame>
        <p:nvGraphicFramePr>
          <p:cNvPr id="244" name="Google Shape;244;p35"/>
          <p:cNvGraphicFramePr/>
          <p:nvPr>
            <p:extLst>
              <p:ext uri="{D42A27DB-BD31-4B8C-83A1-F6EECF244321}">
                <p14:modId xmlns:p14="http://schemas.microsoft.com/office/powerpoint/2010/main" val="3724805257"/>
              </p:ext>
            </p:extLst>
          </p:nvPr>
        </p:nvGraphicFramePr>
        <p:xfrm>
          <a:off x="719978" y="1709853"/>
          <a:ext cx="6378058" cy="2468790"/>
        </p:xfrm>
        <a:graphic>
          <a:graphicData uri="http://schemas.openxmlformats.org/drawingml/2006/table">
            <a:tbl>
              <a:tblPr>
                <a:noFill/>
                <a:tableStyleId>{97B4D4B3-4B1F-4FA8-AF76-60CE3EEF38DE}</a:tableStyleId>
              </a:tblPr>
              <a:tblGrid>
                <a:gridCol w="247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1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677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Яворский Владислав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-руководитель проекта, координатор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dk1"/>
                        </a:solidFill>
                        <a:latin typeface="Poppins SemiBold"/>
                        <a:ea typeface="Poppins SemiBold"/>
                        <a:cs typeface="Poppins SemiBold"/>
                        <a:sym typeface="Poppins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Контроль над соблюдением условий проекта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Организация проектной команды и распределение обязанностей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Участие в разработке детального бизнес-плана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Ведение переговоров, сбор и обработка информации, ведение документации, проверка регламентов, инструкций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 err="1">
                          <a:solidFill>
                            <a:schemeClr val="dk1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Бояшова</a:t>
                      </a:r>
                      <a:r>
                        <a:rPr lang="ru-RU" sz="1100" dirty="0">
                          <a:solidFill>
                            <a:schemeClr val="dk1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 Ксения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solidFill>
                            <a:schemeClr val="dk1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-помощник руководителя проекта,</a:t>
                      </a:r>
                      <a:r>
                        <a:rPr lang="en-US" sz="1100" b="0" dirty="0">
                          <a:solidFill>
                            <a:schemeClr val="dk1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PR</a:t>
                      </a:r>
                      <a:r>
                        <a:rPr lang="en-US" sz="1100" dirty="0">
                          <a:solidFill>
                            <a:schemeClr val="dk1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-</a:t>
                      </a:r>
                      <a:r>
                        <a:rPr lang="ru-RU" sz="1100" dirty="0">
                          <a:solidFill>
                            <a:schemeClr val="dk1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менеджер</a:t>
                      </a:r>
                      <a:endParaRPr sz="1100" dirty="0">
                        <a:solidFill>
                          <a:schemeClr val="dk1"/>
                        </a:solidFill>
                        <a:latin typeface="Poppins SemiBold"/>
                        <a:ea typeface="Poppins SemiBold"/>
                        <a:cs typeface="Poppins SemiBold"/>
                        <a:sym typeface="Poppins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Расчет объема работ и подготовка смет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Создание материала для основы рекламы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Выбор каналов продвижения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43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solidFill>
                            <a:schemeClr val="dk1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Родионова Дарья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dirty="0">
                          <a:solidFill>
                            <a:schemeClr val="dk1"/>
                          </a:solidFill>
                          <a:latin typeface="Poppins SemiBold"/>
                          <a:ea typeface="Poppins SemiBold"/>
                          <a:cs typeface="Poppins SemiBold"/>
                          <a:sym typeface="Poppins SemiBold"/>
                        </a:rPr>
                        <a:t>-помощник руководителя проекта, дизайнер</a:t>
                      </a:r>
                      <a:endParaRPr sz="1100" dirty="0">
                        <a:solidFill>
                          <a:schemeClr val="dk1"/>
                        </a:solidFill>
                        <a:latin typeface="Poppins SemiBold"/>
                        <a:ea typeface="Poppins SemiBold"/>
                        <a:cs typeface="Poppins SemiBold"/>
                        <a:sym typeface="Poppins SemiBold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Составление графика работ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Контроль календарно-сетевого планирования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Разработка эскизов, макета продукта, дизайна сайта</a:t>
                      </a:r>
                      <a:endParaRPr sz="1000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25B59CE-4744-A3DB-2CD1-04A23CD04735}"/>
              </a:ext>
            </a:extLst>
          </p:cNvPr>
          <p:cNvSpPr txBox="1"/>
          <p:nvPr/>
        </p:nvSpPr>
        <p:spPr>
          <a:xfrm>
            <a:off x="4686300" y="4533900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1"/>
          <p:cNvSpPr/>
          <p:nvPr/>
        </p:nvSpPr>
        <p:spPr>
          <a:xfrm rot="10800000">
            <a:off x="6740326" y="-811125"/>
            <a:ext cx="1613400" cy="1613400"/>
          </a:xfrm>
          <a:prstGeom prst="blockArc">
            <a:avLst>
              <a:gd name="adj1" fmla="val 10800000"/>
              <a:gd name="adj2" fmla="val 569"/>
              <a:gd name="adj3" fmla="val 1879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51"/>
          <p:cNvSpPr txBox="1">
            <a:spLocks noGrp="1"/>
          </p:cNvSpPr>
          <p:nvPr>
            <p:ph type="title"/>
          </p:nvPr>
        </p:nvSpPr>
        <p:spPr>
          <a:xfrm>
            <a:off x="720000" y="797145"/>
            <a:ext cx="2759180" cy="11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Заключение</a:t>
            </a:r>
            <a:endParaRPr dirty="0"/>
          </a:p>
        </p:txBody>
      </p:sp>
      <p:grpSp>
        <p:nvGrpSpPr>
          <p:cNvPr id="677" name="Google Shape;677;p51"/>
          <p:cNvGrpSpPr/>
          <p:nvPr/>
        </p:nvGrpSpPr>
        <p:grpSpPr>
          <a:xfrm>
            <a:off x="4810503" y="1314102"/>
            <a:ext cx="3372109" cy="2515415"/>
            <a:chOff x="4612537" y="1166488"/>
            <a:chExt cx="3767720" cy="2810520"/>
          </a:xfrm>
        </p:grpSpPr>
        <p:sp>
          <p:nvSpPr>
            <p:cNvPr id="678" name="Google Shape;678;p51"/>
            <p:cNvSpPr/>
            <p:nvPr/>
          </p:nvSpPr>
          <p:spPr>
            <a:xfrm>
              <a:off x="6031471" y="3580206"/>
              <a:ext cx="929840" cy="396801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1"/>
            <p:cNvSpPr/>
            <p:nvPr/>
          </p:nvSpPr>
          <p:spPr>
            <a:xfrm>
              <a:off x="4612537" y="1166488"/>
              <a:ext cx="3767720" cy="2437647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1"/>
            <p:cNvSpPr/>
            <p:nvPr/>
          </p:nvSpPr>
          <p:spPr>
            <a:xfrm>
              <a:off x="5930423" y="3849980"/>
              <a:ext cx="1131012" cy="127027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1" name="Google Shape;681;p51"/>
          <p:cNvSpPr txBox="1">
            <a:spLocks noGrp="1"/>
          </p:cNvSpPr>
          <p:nvPr>
            <p:ph type="subTitle" idx="1"/>
          </p:nvPr>
        </p:nvSpPr>
        <p:spPr>
          <a:xfrm>
            <a:off x="720000" y="2061169"/>
            <a:ext cx="25125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 ходе создания проекта, в том числе после проведения опроса, анализа рынка настольных игр, мы создали план работы и установили сроки. На сегодняшний момент уже начала действовать рекламная кампании и готов дизайн самой игры. </a:t>
            </a:r>
            <a:endParaRPr dirty="0"/>
          </a:p>
        </p:txBody>
      </p:sp>
      <p:pic>
        <p:nvPicPr>
          <p:cNvPr id="682" name="Google Shape;682;p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10770"/>
          <a:stretch/>
        </p:blipFill>
        <p:spPr>
          <a:xfrm>
            <a:off x="4991507" y="1502870"/>
            <a:ext cx="3009900" cy="1790099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1"/>
          <p:cNvSpPr/>
          <p:nvPr/>
        </p:nvSpPr>
        <p:spPr>
          <a:xfrm rot="-1329188">
            <a:off x="3234397" y="4058212"/>
            <a:ext cx="535425" cy="535425"/>
          </a:xfrm>
          <a:prstGeom prst="pie">
            <a:avLst>
              <a:gd name="adj1" fmla="val 5611512"/>
              <a:gd name="adj2" fmla="val 1620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16EE91-072F-0396-0ED2-1350C0C5A2AD}"/>
              </a:ext>
            </a:extLst>
          </p:cNvPr>
          <p:cNvSpPr txBox="1"/>
          <p:nvPr/>
        </p:nvSpPr>
        <p:spPr>
          <a:xfrm>
            <a:off x="4686300" y="4533900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96102-ABB2-5AA5-20AE-644B7376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61" y="1916068"/>
            <a:ext cx="3311912" cy="572700"/>
          </a:xfrm>
        </p:spPr>
        <p:txBody>
          <a:bodyPr/>
          <a:lstStyle/>
          <a:p>
            <a:r>
              <a:rPr lang="ru-RU" dirty="0"/>
              <a:t>Миссия проекта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2033E-FCCD-AE52-E252-2882B28054ED}"/>
              </a:ext>
            </a:extLst>
          </p:cNvPr>
          <p:cNvSpPr txBox="1"/>
          <p:nvPr/>
        </p:nvSpPr>
        <p:spPr>
          <a:xfrm>
            <a:off x="4166839" y="1833086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направлена на привлечение внимания молодежи к сфере энергетики и развитию интеллектуальных способностей в процессе игры.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BA8BA9-B4DD-7F5D-00CE-47277CC914B1}"/>
              </a:ext>
            </a:extLst>
          </p:cNvPr>
          <p:cNvSpPr txBox="1"/>
          <p:nvPr/>
        </p:nvSpPr>
        <p:spPr>
          <a:xfrm>
            <a:off x="4686300" y="4533900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  <p:extLst>
      <p:ext uri="{BB962C8B-B14F-4D97-AF65-F5344CB8AC3E}">
        <p14:creationId xmlns:p14="http://schemas.microsoft.com/office/powerpoint/2010/main" val="3838567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 txBox="1">
            <a:spLocks noGrp="1"/>
          </p:cNvSpPr>
          <p:nvPr>
            <p:ph type="title"/>
          </p:nvPr>
        </p:nvSpPr>
        <p:spPr>
          <a:xfrm>
            <a:off x="829600" y="1731962"/>
            <a:ext cx="726600" cy="7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56" name="Google Shape;256;p36"/>
          <p:cNvSpPr txBox="1">
            <a:spLocks noGrp="1"/>
          </p:cNvSpPr>
          <p:nvPr>
            <p:ph type="subTitle" idx="5"/>
          </p:nvPr>
        </p:nvSpPr>
        <p:spPr>
          <a:xfrm>
            <a:off x="1708606" y="1703068"/>
            <a:ext cx="2863394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Низкий интерес, неосведомленность молодежи о существовании большого количества </a:t>
            </a:r>
            <a:r>
              <a:rPr lang="ru-RU" dirty="0" err="1"/>
              <a:t>спецальностей</a:t>
            </a:r>
            <a:r>
              <a:rPr lang="ru-RU" dirty="0"/>
              <a:t> в сфере энергетики</a:t>
            </a:r>
            <a:endParaRPr dirty="0"/>
          </a:p>
        </p:txBody>
      </p:sp>
      <p:sp>
        <p:nvSpPr>
          <p:cNvPr id="257" name="Google Shape;257;p36"/>
          <p:cNvSpPr txBox="1">
            <a:spLocks noGrp="1"/>
          </p:cNvSpPr>
          <p:nvPr>
            <p:ph type="title" idx="6"/>
          </p:nvPr>
        </p:nvSpPr>
        <p:spPr>
          <a:xfrm>
            <a:off x="4865295" y="2861940"/>
            <a:ext cx="726600" cy="7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58" name="Google Shape;258;p36"/>
          <p:cNvSpPr txBox="1">
            <a:spLocks noGrp="1"/>
          </p:cNvSpPr>
          <p:nvPr>
            <p:ph type="subTitle" idx="7"/>
          </p:nvPr>
        </p:nvSpPr>
        <p:spPr>
          <a:xfrm>
            <a:off x="5729434" y="2937240"/>
            <a:ext cx="233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Существование стереотипов, что ТЭК-это скучно и сложно</a:t>
            </a:r>
            <a:endParaRPr dirty="0"/>
          </a:p>
        </p:txBody>
      </p:sp>
      <p:sp>
        <p:nvSpPr>
          <p:cNvPr id="263" name="Google Shape;263;p36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Проблемы, которые решает проект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531D68-E98F-3B99-B5A0-FD8BE52650F2}"/>
              </a:ext>
            </a:extLst>
          </p:cNvPr>
          <p:cNvSpPr txBox="1"/>
          <p:nvPr/>
        </p:nvSpPr>
        <p:spPr>
          <a:xfrm>
            <a:off x="1372463" y="4608500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26EF5-09B1-74CD-25EF-F9EF1F214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Гипотеза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D14A2E-47A1-31BC-FF12-FDAC943F8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«Настольный ТЭК» представляет собой игру насыщенную разнообразной теорий об энергетической сфере страны, которая поможет вызывать интерес у подрастающего поколения к энергетике, а также развить экономические и финансовые способности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E71D71-A812-E691-7E03-7A2673BC8427}"/>
              </a:ext>
            </a:extLst>
          </p:cNvPr>
          <p:cNvSpPr txBox="1"/>
          <p:nvPr/>
        </p:nvSpPr>
        <p:spPr>
          <a:xfrm>
            <a:off x="4686300" y="4533900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  <p:extLst>
      <p:ext uri="{BB962C8B-B14F-4D97-AF65-F5344CB8AC3E}">
        <p14:creationId xmlns:p14="http://schemas.microsoft.com/office/powerpoint/2010/main" val="284606398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Список потребностей </a:t>
            </a:r>
          </a:p>
        </p:txBody>
      </p:sp>
      <p:sp>
        <p:nvSpPr>
          <p:cNvPr id="597" name="Google Shape;597;p49"/>
          <p:cNvSpPr txBox="1">
            <a:spLocks noGrp="1"/>
          </p:cNvSpPr>
          <p:nvPr>
            <p:ph type="subTitle" idx="1"/>
          </p:nvPr>
        </p:nvSpPr>
        <p:spPr>
          <a:xfrm>
            <a:off x="856125" y="1935315"/>
            <a:ext cx="2061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/>
              <a:t>Изучение топливно-энергетического комплекса</a:t>
            </a:r>
          </a:p>
        </p:txBody>
      </p:sp>
      <p:sp>
        <p:nvSpPr>
          <p:cNvPr id="598" name="Google Shape;598;p49"/>
          <p:cNvSpPr txBox="1">
            <a:spLocks noGrp="1"/>
          </p:cNvSpPr>
          <p:nvPr>
            <p:ph type="subTitle" idx="4"/>
          </p:nvPr>
        </p:nvSpPr>
        <p:spPr>
          <a:xfrm>
            <a:off x="856125" y="3731671"/>
            <a:ext cx="2061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/>
              <a:t>Развитие логического мышления,вним</a:t>
            </a:r>
            <a:r>
              <a:rPr lang="ru-RU" dirty="0"/>
              <a:t>а</a:t>
            </a:r>
            <a:r>
              <a:rPr lang="en" dirty="0"/>
              <a:t>ния,памяти </a:t>
            </a:r>
          </a:p>
        </p:txBody>
      </p:sp>
      <p:sp>
        <p:nvSpPr>
          <p:cNvPr id="599" name="Google Shape;599;p49"/>
          <p:cNvSpPr txBox="1">
            <a:spLocks noGrp="1"/>
          </p:cNvSpPr>
          <p:nvPr>
            <p:ph type="subTitle" idx="5"/>
          </p:nvPr>
        </p:nvSpPr>
        <p:spPr>
          <a:xfrm>
            <a:off x="3541350" y="3731671"/>
            <a:ext cx="2061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/>
              <a:t>Развитие умения работать в команде </a:t>
            </a:r>
          </a:p>
        </p:txBody>
      </p:sp>
      <p:sp>
        <p:nvSpPr>
          <p:cNvPr id="600" name="Google Shape;600;p49"/>
          <p:cNvSpPr txBox="1">
            <a:spLocks noGrp="1"/>
          </p:cNvSpPr>
          <p:nvPr>
            <p:ph type="subTitle" idx="2"/>
          </p:nvPr>
        </p:nvSpPr>
        <p:spPr>
          <a:xfrm>
            <a:off x="3541350" y="1935315"/>
            <a:ext cx="20613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Профор</a:t>
            </a:r>
            <a:r>
              <a:rPr lang="ru-RU" dirty="0" err="1"/>
              <a:t>ие</a:t>
            </a:r>
            <a:r>
              <a:rPr lang="en" dirty="0"/>
              <a:t>нтация</a:t>
            </a:r>
          </a:p>
        </p:txBody>
      </p:sp>
      <p:sp>
        <p:nvSpPr>
          <p:cNvPr id="601" name="Google Shape;601;p49"/>
          <p:cNvSpPr txBox="1">
            <a:spLocks noGrp="1"/>
          </p:cNvSpPr>
          <p:nvPr>
            <p:ph type="subTitle" idx="3"/>
          </p:nvPr>
        </p:nvSpPr>
        <p:spPr>
          <a:xfrm>
            <a:off x="6230775" y="1935315"/>
            <a:ext cx="20571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/>
              <a:t>Продвижение и популяризация на предприятиях ТЭК</a:t>
            </a:r>
          </a:p>
        </p:txBody>
      </p:sp>
      <p:sp>
        <p:nvSpPr>
          <p:cNvPr id="602" name="Google Shape;602;p49"/>
          <p:cNvSpPr txBox="1">
            <a:spLocks noGrp="1"/>
          </p:cNvSpPr>
          <p:nvPr>
            <p:ph type="subTitle" idx="6"/>
          </p:nvPr>
        </p:nvSpPr>
        <p:spPr>
          <a:xfrm>
            <a:off x="6230775" y="3731671"/>
            <a:ext cx="20571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/>
              <a:t>Развитие коммуникативных навыков </a:t>
            </a:r>
          </a:p>
        </p:txBody>
      </p:sp>
      <p:sp>
        <p:nvSpPr>
          <p:cNvPr id="603" name="Google Shape;603;p49"/>
          <p:cNvSpPr/>
          <p:nvPr/>
        </p:nvSpPr>
        <p:spPr>
          <a:xfrm>
            <a:off x="1598775" y="1277175"/>
            <a:ext cx="576000" cy="5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200"/>
              <a:t> 1</a:t>
            </a:r>
            <a:endParaRPr lang="ru-RU"/>
          </a:p>
        </p:txBody>
      </p:sp>
      <p:sp>
        <p:nvSpPr>
          <p:cNvPr id="604" name="Google Shape;604;p49"/>
          <p:cNvSpPr/>
          <p:nvPr/>
        </p:nvSpPr>
        <p:spPr>
          <a:xfrm>
            <a:off x="6971325" y="1277175"/>
            <a:ext cx="576000" cy="57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200"/>
              <a:t> 3</a:t>
            </a:r>
            <a:endParaRPr lang="ru-RU"/>
          </a:p>
        </p:txBody>
      </p:sp>
      <p:sp>
        <p:nvSpPr>
          <p:cNvPr id="605" name="Google Shape;605;p49"/>
          <p:cNvSpPr/>
          <p:nvPr/>
        </p:nvSpPr>
        <p:spPr>
          <a:xfrm>
            <a:off x="1598775" y="3070557"/>
            <a:ext cx="576000" cy="5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200"/>
              <a:t> 4</a:t>
            </a:r>
            <a:endParaRPr lang="ru-RU"/>
          </a:p>
        </p:txBody>
      </p:sp>
      <p:sp>
        <p:nvSpPr>
          <p:cNvPr id="606" name="Google Shape;606;p49"/>
          <p:cNvSpPr/>
          <p:nvPr/>
        </p:nvSpPr>
        <p:spPr>
          <a:xfrm>
            <a:off x="6971325" y="3070557"/>
            <a:ext cx="576000" cy="57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200"/>
              <a:t> 6</a:t>
            </a:r>
            <a:endParaRPr lang="ru-RU"/>
          </a:p>
        </p:txBody>
      </p:sp>
      <p:sp>
        <p:nvSpPr>
          <p:cNvPr id="611" name="Google Shape;611;p49"/>
          <p:cNvSpPr/>
          <p:nvPr/>
        </p:nvSpPr>
        <p:spPr>
          <a:xfrm>
            <a:off x="4284000" y="1277175"/>
            <a:ext cx="576000" cy="57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200"/>
              <a:t> 2</a:t>
            </a:r>
            <a:endParaRPr lang="ru-RU"/>
          </a:p>
        </p:txBody>
      </p:sp>
      <p:sp>
        <p:nvSpPr>
          <p:cNvPr id="612" name="Google Shape;612;p49"/>
          <p:cNvSpPr/>
          <p:nvPr/>
        </p:nvSpPr>
        <p:spPr>
          <a:xfrm>
            <a:off x="4284000" y="3070557"/>
            <a:ext cx="576000" cy="57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200"/>
              <a:t> 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89FFFB-8049-8A41-C9F3-3C19FC367A0A}"/>
              </a:ext>
            </a:extLst>
          </p:cNvPr>
          <p:cNvSpPr txBox="1"/>
          <p:nvPr/>
        </p:nvSpPr>
        <p:spPr>
          <a:xfrm>
            <a:off x="4686300" y="4533900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9"/>
          <p:cNvSpPr txBox="1">
            <a:spLocks noGrp="1"/>
          </p:cNvSpPr>
          <p:nvPr>
            <p:ph type="title"/>
          </p:nvPr>
        </p:nvSpPr>
        <p:spPr>
          <a:xfrm>
            <a:off x="638225" y="1999050"/>
            <a:ext cx="293016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dirty="0"/>
              <a:t>Цель проекта</a:t>
            </a:r>
            <a:endParaRPr lang="en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6BA3A7-D70C-C6F3-8D34-1DF1F08F908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31000"/>
          </a:blip>
          <a:stretch>
            <a:fillRect/>
          </a:stretch>
        </p:blipFill>
        <p:spPr>
          <a:xfrm>
            <a:off x="3417291" y="2100147"/>
            <a:ext cx="5280660" cy="571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CBB8FA-D89A-48C7-C99A-BA995AADB685}"/>
              </a:ext>
            </a:extLst>
          </p:cNvPr>
          <p:cNvSpPr txBox="1"/>
          <p:nvPr/>
        </p:nvSpPr>
        <p:spPr>
          <a:xfrm>
            <a:off x="4686300" y="4533900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  <p:extLst>
      <p:ext uri="{BB962C8B-B14F-4D97-AF65-F5344CB8AC3E}">
        <p14:creationId xmlns:p14="http://schemas.microsoft.com/office/powerpoint/2010/main" val="3200868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Актуальность проекта</a:t>
            </a: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0A145B-234D-2318-B270-79CF8AE8D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71" y="1990446"/>
            <a:ext cx="8566008" cy="1162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BA3319-81F3-DA7C-B5B9-E1011BE435E0}"/>
              </a:ext>
            </a:extLst>
          </p:cNvPr>
          <p:cNvSpPr txBox="1"/>
          <p:nvPr/>
        </p:nvSpPr>
        <p:spPr>
          <a:xfrm>
            <a:off x="4686300" y="4533900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/>
          <p:nvPr/>
        </p:nvSpPr>
        <p:spPr>
          <a:xfrm rot="-2700000">
            <a:off x="4306411" y="884773"/>
            <a:ext cx="531179" cy="531179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8"/>
          <p:cNvSpPr/>
          <p:nvPr/>
        </p:nvSpPr>
        <p:spPr>
          <a:xfrm rot="2700000">
            <a:off x="1524814" y="841478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8"/>
          <p:cNvSpPr/>
          <p:nvPr/>
        </p:nvSpPr>
        <p:spPr>
          <a:xfrm rot="-8100000">
            <a:off x="7491839" y="841478"/>
            <a:ext cx="535421" cy="535421"/>
          </a:xfrm>
          <a:prstGeom prst="blockArc">
            <a:avLst>
              <a:gd name="adj1" fmla="val 10800000"/>
              <a:gd name="adj2" fmla="val 53961"/>
              <a:gd name="adj3" fmla="val 2720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Рисунок 4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F4CB80A5-A9D7-4CDA-5B92-ED2B0C4A2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5649"/>
            <a:ext cx="9144000" cy="4150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3A8B5-C027-731F-DDC9-6DE9850E325A}"/>
              </a:ext>
            </a:extLst>
          </p:cNvPr>
          <p:cNvSpPr txBox="1"/>
          <p:nvPr/>
        </p:nvSpPr>
        <p:spPr>
          <a:xfrm>
            <a:off x="4686300" y="4533900"/>
            <a:ext cx="353568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Bahnschrift Light SemiCondensed" panose="020B0502040204020203" pitchFamily="34" charset="0"/>
              </a:rPr>
              <a:t>ТЕХНОДРАЙВ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Vector Designer Agency by Slidesgo">
  <a:themeElements>
    <a:clrScheme name="Simple Light">
      <a:dk1>
        <a:srgbClr val="000436"/>
      </a:dk1>
      <a:lt1>
        <a:srgbClr val="F3F3F3"/>
      </a:lt1>
      <a:dk2>
        <a:srgbClr val="3DBC6F"/>
      </a:dk2>
      <a:lt2>
        <a:srgbClr val="FCC1AD"/>
      </a:lt2>
      <a:accent1>
        <a:srgbClr val="8583F2"/>
      </a:accent1>
      <a:accent2>
        <a:srgbClr val="FEAD34"/>
      </a:accent2>
      <a:accent3>
        <a:srgbClr val="F0693B"/>
      </a:accent3>
      <a:accent4>
        <a:srgbClr val="FFFFFF"/>
      </a:accent4>
      <a:accent5>
        <a:srgbClr val="FFFFFF"/>
      </a:accent5>
      <a:accent6>
        <a:srgbClr val="FFFFFF"/>
      </a:accent6>
      <a:hlink>
        <a:srgbClr val="0004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754</Words>
  <Application>Microsoft Office PowerPoint</Application>
  <PresentationFormat>Экран (16:9)</PresentationFormat>
  <Paragraphs>99</Paragraphs>
  <Slides>20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Poppins SemiBold</vt:lpstr>
      <vt:lpstr>Archivo Black</vt:lpstr>
      <vt:lpstr>Arial</vt:lpstr>
      <vt:lpstr>Poor Richard</vt:lpstr>
      <vt:lpstr>Poppins</vt:lpstr>
      <vt:lpstr>Bahnschrift Light SemiCondensed</vt:lpstr>
      <vt:lpstr>Times New Roman</vt:lpstr>
      <vt:lpstr>Albert Sans</vt:lpstr>
      <vt:lpstr>Bebas Neue</vt:lpstr>
      <vt:lpstr>-apple-system</vt:lpstr>
      <vt:lpstr>Vector Designer Agency by Slidesgo</vt:lpstr>
      <vt:lpstr>наСТОЛьный ТЭК.</vt:lpstr>
      <vt:lpstr>Структура управления проекта</vt:lpstr>
      <vt:lpstr>Миссия проекта</vt:lpstr>
      <vt:lpstr>01</vt:lpstr>
      <vt:lpstr>Гипотеза</vt:lpstr>
      <vt:lpstr>Список потребностей </vt:lpstr>
      <vt:lpstr>Цель проекта</vt:lpstr>
      <vt:lpstr>Актуальность проекта</vt:lpstr>
      <vt:lpstr>Презентация PowerPoint</vt:lpstr>
      <vt:lpstr>Презентация PowerPoint</vt:lpstr>
      <vt:lpstr>Целевая аудитория </vt:lpstr>
      <vt:lpstr>Презентация PowerPoint</vt:lpstr>
      <vt:lpstr>Презентация PowerPoint</vt:lpstr>
      <vt:lpstr>Список респондентов, результаты опроса</vt:lpstr>
      <vt:lpstr>Презентация PowerPoint</vt:lpstr>
      <vt:lpstr>Презентация PowerPoint</vt:lpstr>
      <vt:lpstr>Список стейкхолдеров, потенциальных партнеров</vt:lpstr>
      <vt:lpstr>Презентация PowerPoint</vt:lpstr>
      <vt:lpstr>Рекламная компания Пример брошюры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наСТОЛьный ТЭК.</dc:title>
  <dc:creator>Дарья Родионова</dc:creator>
  <cp:lastModifiedBy>Boyashova Kseniya</cp:lastModifiedBy>
  <cp:revision>10</cp:revision>
  <dcterms:modified xsi:type="dcterms:W3CDTF">2023-06-27T07:31:28Z</dcterms:modified>
</cp:coreProperties>
</file>