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13" r:id="rId4"/>
    <p:sldId id="319" r:id="rId5"/>
    <p:sldId id="323" r:id="rId6"/>
    <p:sldId id="314" r:id="rId7"/>
    <p:sldId id="315" r:id="rId8"/>
    <p:sldId id="322" r:id="rId9"/>
    <p:sldId id="320" r:id="rId10"/>
    <p:sldId id="325" r:id="rId11"/>
    <p:sldId id="316" r:id="rId12"/>
    <p:sldId id="321" r:id="rId13"/>
    <p:sldId id="267" r:id="rId14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1pPr>
    <a:lvl2pPr marL="0" marR="0" lvl="1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2pPr>
    <a:lvl3pPr marL="0" marR="0" lvl="2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3pPr>
    <a:lvl4pPr marL="0" marR="0" lvl="3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4pPr>
    <a:lvl5pPr marL="0" marR="0" lvl="4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5pPr>
    <a:lvl6pPr marL="0" marR="0" lvl="5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6pPr>
    <a:lvl7pPr marL="0" marR="0" lvl="6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7pPr>
    <a:lvl8pPr marL="0" marR="0" lvl="7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8pPr>
    <a:lvl9pPr marL="0" marR="0" lvl="8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415">
          <p15:clr>
            <a:srgbClr val="A4A3A4"/>
          </p15:clr>
        </p15:guide>
        <p15:guide id="3" orient="horz" pos="15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8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orient="horz" pos="1502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A837F2-BD17-4217-A498-193D91A37163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FBA603-7709-4F69-993D-EBC6A9638BFC}">
      <dgm:prSet phldrT="[Текст]"/>
      <dgm:spPr/>
      <dgm:t>
        <a:bodyPr/>
        <a:lstStyle/>
        <a:p>
          <a:r>
            <a:rPr lang="ru-RU" b="1" i="1" dirty="0"/>
            <a:t>Предиктивная</a:t>
          </a:r>
          <a:endParaRPr lang="en-US" b="1" i="1" dirty="0"/>
        </a:p>
      </dgm:t>
    </dgm:pt>
    <dgm:pt modelId="{4A60797A-619A-4E8D-87F3-0F10EFC7EBB6}" type="parTrans" cxnId="{699953AA-2503-4813-B652-414690A4D734}">
      <dgm:prSet/>
      <dgm:spPr/>
      <dgm:t>
        <a:bodyPr/>
        <a:lstStyle/>
        <a:p>
          <a:endParaRPr lang="en-US"/>
        </a:p>
      </dgm:t>
    </dgm:pt>
    <dgm:pt modelId="{78655EA6-4A40-4114-A371-CEAED309DA8A}" type="sibTrans" cxnId="{699953AA-2503-4813-B652-414690A4D734}">
      <dgm:prSet/>
      <dgm:spPr/>
      <dgm:t>
        <a:bodyPr/>
        <a:lstStyle/>
        <a:p>
          <a:endParaRPr lang="en-US"/>
        </a:p>
      </dgm:t>
    </dgm:pt>
    <dgm:pt modelId="{68C4EF08-2698-4943-812B-9EB8124D0AAF}">
      <dgm:prSet phldrT="[Текст]"/>
      <dgm:spPr/>
      <dgm:t>
        <a:bodyPr/>
        <a:lstStyle/>
        <a:p>
          <a:r>
            <a:rPr lang="ru-RU" b="1" i="1" dirty="0"/>
            <a:t>Персонифицированная</a:t>
          </a:r>
          <a:endParaRPr lang="en-US" b="1" i="1" dirty="0"/>
        </a:p>
      </dgm:t>
    </dgm:pt>
    <dgm:pt modelId="{8F6D59CF-501B-4F50-9C35-4B15564A8DEB}" type="parTrans" cxnId="{5D1DFD8D-8111-4C49-A5E3-4B880F069036}">
      <dgm:prSet/>
      <dgm:spPr/>
      <dgm:t>
        <a:bodyPr/>
        <a:lstStyle/>
        <a:p>
          <a:endParaRPr lang="en-US"/>
        </a:p>
      </dgm:t>
    </dgm:pt>
    <dgm:pt modelId="{750A0F95-9C39-4069-91ED-7235932960A0}" type="sibTrans" cxnId="{5D1DFD8D-8111-4C49-A5E3-4B880F069036}">
      <dgm:prSet/>
      <dgm:spPr/>
      <dgm:t>
        <a:bodyPr/>
        <a:lstStyle/>
        <a:p>
          <a:endParaRPr lang="en-US"/>
        </a:p>
      </dgm:t>
    </dgm:pt>
    <dgm:pt modelId="{8B538062-A6FB-4AA5-920F-056BC33EFA33}">
      <dgm:prSet phldrT="[Текст]"/>
      <dgm:spPr/>
      <dgm:t>
        <a:bodyPr/>
        <a:lstStyle/>
        <a:p>
          <a:r>
            <a:rPr lang="ru-RU" b="1" i="1" dirty="0"/>
            <a:t>Профилактическая</a:t>
          </a:r>
          <a:endParaRPr lang="en-US" b="1" i="1" dirty="0"/>
        </a:p>
      </dgm:t>
    </dgm:pt>
    <dgm:pt modelId="{14289959-1ED2-4D8F-AA7F-39F6E5C30870}" type="parTrans" cxnId="{FBBCF876-5F9E-4E30-AEED-E45C89254D7C}">
      <dgm:prSet/>
      <dgm:spPr/>
      <dgm:t>
        <a:bodyPr/>
        <a:lstStyle/>
        <a:p>
          <a:endParaRPr lang="en-US"/>
        </a:p>
      </dgm:t>
    </dgm:pt>
    <dgm:pt modelId="{B10FD366-8493-4670-B07F-D54328235E17}" type="sibTrans" cxnId="{FBBCF876-5F9E-4E30-AEED-E45C89254D7C}">
      <dgm:prSet/>
      <dgm:spPr/>
      <dgm:t>
        <a:bodyPr/>
        <a:lstStyle/>
        <a:p>
          <a:endParaRPr lang="en-US"/>
        </a:p>
      </dgm:t>
    </dgm:pt>
    <dgm:pt modelId="{0241F007-3241-4253-8189-127EDA66011F}">
      <dgm:prSet phldrT="[Текст]"/>
      <dgm:spPr/>
      <dgm:t>
        <a:bodyPr/>
        <a:lstStyle/>
        <a:p>
          <a:r>
            <a:rPr lang="ru-RU" b="1" i="1" dirty="0"/>
            <a:t>Превентивная</a:t>
          </a:r>
          <a:endParaRPr lang="en-US" b="1" i="1" dirty="0"/>
        </a:p>
      </dgm:t>
    </dgm:pt>
    <dgm:pt modelId="{E7E8C0B4-6F77-4944-84CF-79BB14986040}" type="parTrans" cxnId="{113A172F-1967-429E-8196-BC428ED7F23C}">
      <dgm:prSet/>
      <dgm:spPr/>
      <dgm:t>
        <a:bodyPr/>
        <a:lstStyle/>
        <a:p>
          <a:endParaRPr lang="en-US"/>
        </a:p>
      </dgm:t>
    </dgm:pt>
    <dgm:pt modelId="{D0996D06-4A06-4427-8D07-3006A4CBE005}" type="sibTrans" cxnId="{113A172F-1967-429E-8196-BC428ED7F23C}">
      <dgm:prSet/>
      <dgm:spPr/>
      <dgm:t>
        <a:bodyPr/>
        <a:lstStyle/>
        <a:p>
          <a:endParaRPr lang="en-US"/>
        </a:p>
      </dgm:t>
    </dgm:pt>
    <dgm:pt modelId="{C66257A6-180E-4E00-9D56-F6A6769FD80F}">
      <dgm:prSet phldrT="[Текст]"/>
      <dgm:spPr/>
      <dgm:t>
        <a:bodyPr/>
        <a:lstStyle/>
        <a:p>
          <a:r>
            <a:rPr lang="ru-RU" b="1" i="1" dirty="0" err="1"/>
            <a:t>Партисипативная</a:t>
          </a:r>
          <a:endParaRPr lang="en-US" b="1" i="1" dirty="0"/>
        </a:p>
      </dgm:t>
    </dgm:pt>
    <dgm:pt modelId="{34EA99A0-B7C1-48B9-9D50-DD452911A5C3}" type="parTrans" cxnId="{80B5959B-A1E0-457B-AE98-D150E9A01650}">
      <dgm:prSet/>
      <dgm:spPr/>
      <dgm:t>
        <a:bodyPr/>
        <a:lstStyle/>
        <a:p>
          <a:endParaRPr lang="en-US"/>
        </a:p>
      </dgm:t>
    </dgm:pt>
    <dgm:pt modelId="{BA768A46-86C1-49AF-B63B-A3A917A93DD7}" type="sibTrans" cxnId="{80B5959B-A1E0-457B-AE98-D150E9A01650}">
      <dgm:prSet/>
      <dgm:spPr/>
      <dgm:t>
        <a:bodyPr/>
        <a:lstStyle/>
        <a:p>
          <a:endParaRPr lang="en-US"/>
        </a:p>
      </dgm:t>
    </dgm:pt>
    <dgm:pt modelId="{490B87EC-3069-478F-A2DD-3164DE66AF2A}" type="pres">
      <dgm:prSet presAssocID="{DEA837F2-BD17-4217-A498-193D91A3716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4D12F4-A389-4F1A-BBE7-4A5AE60D1085}" type="pres">
      <dgm:prSet presAssocID="{DEA837F2-BD17-4217-A498-193D91A37163}" presName="dummyMaxCanvas" presStyleCnt="0">
        <dgm:presLayoutVars/>
      </dgm:prSet>
      <dgm:spPr/>
    </dgm:pt>
    <dgm:pt modelId="{F25C4265-E8ED-4812-806A-0F310E6CC438}" type="pres">
      <dgm:prSet presAssocID="{DEA837F2-BD17-4217-A498-193D91A3716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19640-5DE5-45D0-B01E-83815D250249}" type="pres">
      <dgm:prSet presAssocID="{DEA837F2-BD17-4217-A498-193D91A3716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618E6-4B56-4F81-A207-FAE98C2956A0}" type="pres">
      <dgm:prSet presAssocID="{DEA837F2-BD17-4217-A498-193D91A3716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66BF77-7C43-405E-B1EB-399FF1D7CC59}" type="pres">
      <dgm:prSet presAssocID="{DEA837F2-BD17-4217-A498-193D91A3716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EF8FA-9CEC-4BD0-A7C1-EEAC18E01B5F}" type="pres">
      <dgm:prSet presAssocID="{DEA837F2-BD17-4217-A498-193D91A3716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087EF-6E9D-4225-87C2-6D92B0A5FDE8}" type="pres">
      <dgm:prSet presAssocID="{DEA837F2-BD17-4217-A498-193D91A3716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897B6-CE1A-436F-976F-547333E71425}" type="pres">
      <dgm:prSet presAssocID="{DEA837F2-BD17-4217-A498-193D91A3716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00E35-5BF1-4788-A303-47A026052762}" type="pres">
      <dgm:prSet presAssocID="{DEA837F2-BD17-4217-A498-193D91A3716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E2832-7375-4CD4-BF00-85EEA8FAF33A}" type="pres">
      <dgm:prSet presAssocID="{DEA837F2-BD17-4217-A498-193D91A3716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FE818-CF2A-4548-B298-1B55439F0EAA}" type="pres">
      <dgm:prSet presAssocID="{DEA837F2-BD17-4217-A498-193D91A3716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0A5AD-A54A-4F71-80F5-A0190A4684FE}" type="pres">
      <dgm:prSet presAssocID="{DEA837F2-BD17-4217-A498-193D91A3716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E401E-09C1-47BA-87B5-D27F59250E88}" type="pres">
      <dgm:prSet presAssocID="{DEA837F2-BD17-4217-A498-193D91A3716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5E298-5E5E-491D-9EB0-8FA3E1BDD80F}" type="pres">
      <dgm:prSet presAssocID="{DEA837F2-BD17-4217-A498-193D91A3716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0523E-6635-4A10-913C-DA5FB9CAAC59}" type="pres">
      <dgm:prSet presAssocID="{DEA837F2-BD17-4217-A498-193D91A3716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F8B1A-3DDD-4739-8C00-A8242647B128}" type="presOf" srcId="{68C4EF08-2698-4943-812B-9EB8124D0AAF}" destId="{F9019640-5DE5-45D0-B01E-83815D250249}" srcOrd="0" destOrd="0" presId="urn:microsoft.com/office/officeart/2005/8/layout/vProcess5"/>
    <dgm:cxn modelId="{6786D17B-62D3-4145-B0FC-88D761FD6EAF}" type="presOf" srcId="{0241F007-3241-4253-8189-127EDA66011F}" destId="{5155E298-5E5E-491D-9EB0-8FA3E1BDD80F}" srcOrd="1" destOrd="0" presId="urn:microsoft.com/office/officeart/2005/8/layout/vProcess5"/>
    <dgm:cxn modelId="{96F1D400-D931-4ED7-8C50-EB4D1CE13756}" type="presOf" srcId="{DEA837F2-BD17-4217-A498-193D91A37163}" destId="{490B87EC-3069-478F-A2DD-3164DE66AF2A}" srcOrd="0" destOrd="0" presId="urn:microsoft.com/office/officeart/2005/8/layout/vProcess5"/>
    <dgm:cxn modelId="{67D268B5-1FB2-4D75-8E2A-3FE30E369FFD}" type="presOf" srcId="{0241F007-3241-4253-8189-127EDA66011F}" destId="{6166BF77-7C43-405E-B1EB-399FF1D7CC59}" srcOrd="0" destOrd="0" presId="urn:microsoft.com/office/officeart/2005/8/layout/vProcess5"/>
    <dgm:cxn modelId="{5D1DFD8D-8111-4C49-A5E3-4B880F069036}" srcId="{DEA837F2-BD17-4217-A498-193D91A37163}" destId="{68C4EF08-2698-4943-812B-9EB8124D0AAF}" srcOrd="1" destOrd="0" parTransId="{8F6D59CF-501B-4F50-9C35-4B15564A8DEB}" sibTransId="{750A0F95-9C39-4069-91ED-7235932960A0}"/>
    <dgm:cxn modelId="{8FDABBCF-5CBA-4ED0-B98C-E0FE2D937FD6}" type="presOf" srcId="{D0996D06-4A06-4427-8D07-3006A4CBE005}" destId="{A25E2832-7375-4CD4-BF00-85EEA8FAF33A}" srcOrd="0" destOrd="0" presId="urn:microsoft.com/office/officeart/2005/8/layout/vProcess5"/>
    <dgm:cxn modelId="{0FDCC293-D404-41DD-A7A5-1EE1E78E8B21}" type="presOf" srcId="{68C4EF08-2698-4943-812B-9EB8124D0AAF}" destId="{D410A5AD-A54A-4F71-80F5-A0190A4684FE}" srcOrd="1" destOrd="0" presId="urn:microsoft.com/office/officeart/2005/8/layout/vProcess5"/>
    <dgm:cxn modelId="{0A3B428E-C86D-491F-A4FD-12B16B5BFFAC}" type="presOf" srcId="{C66257A6-180E-4E00-9D56-F6A6769FD80F}" destId="{E480523E-6635-4A10-913C-DA5FB9CAAC59}" srcOrd="1" destOrd="0" presId="urn:microsoft.com/office/officeart/2005/8/layout/vProcess5"/>
    <dgm:cxn modelId="{00203161-0EA4-49EF-A215-B9F88AB1B34A}" type="presOf" srcId="{37FBA603-7709-4F69-993D-EBC6A9638BFC}" destId="{D2FFE818-CF2A-4548-B298-1B55439F0EAA}" srcOrd="1" destOrd="0" presId="urn:microsoft.com/office/officeart/2005/8/layout/vProcess5"/>
    <dgm:cxn modelId="{66243B39-0E4A-4AC3-A62C-06013B62F646}" type="presOf" srcId="{C66257A6-180E-4E00-9D56-F6A6769FD80F}" destId="{E9CEF8FA-9CEC-4BD0-A7C1-EEAC18E01B5F}" srcOrd="0" destOrd="0" presId="urn:microsoft.com/office/officeart/2005/8/layout/vProcess5"/>
    <dgm:cxn modelId="{588640E9-23D4-49BD-BFE4-D5181E0D8462}" type="presOf" srcId="{750A0F95-9C39-4069-91ED-7235932960A0}" destId="{55E897B6-CE1A-436F-976F-547333E71425}" srcOrd="0" destOrd="0" presId="urn:microsoft.com/office/officeart/2005/8/layout/vProcess5"/>
    <dgm:cxn modelId="{075190F9-32E5-4863-A640-35708B1F14BE}" type="presOf" srcId="{8B538062-A6FB-4AA5-920F-056BC33EFA33}" destId="{FC8618E6-4B56-4F81-A207-FAE98C2956A0}" srcOrd="0" destOrd="0" presId="urn:microsoft.com/office/officeart/2005/8/layout/vProcess5"/>
    <dgm:cxn modelId="{D3CC626F-CAE5-41D6-84FC-27533B41F279}" type="presOf" srcId="{37FBA603-7709-4F69-993D-EBC6A9638BFC}" destId="{F25C4265-E8ED-4812-806A-0F310E6CC438}" srcOrd="0" destOrd="0" presId="urn:microsoft.com/office/officeart/2005/8/layout/vProcess5"/>
    <dgm:cxn modelId="{80B5959B-A1E0-457B-AE98-D150E9A01650}" srcId="{DEA837F2-BD17-4217-A498-193D91A37163}" destId="{C66257A6-180E-4E00-9D56-F6A6769FD80F}" srcOrd="4" destOrd="0" parTransId="{34EA99A0-B7C1-48B9-9D50-DD452911A5C3}" sibTransId="{BA768A46-86C1-49AF-B63B-A3A917A93DD7}"/>
    <dgm:cxn modelId="{699953AA-2503-4813-B652-414690A4D734}" srcId="{DEA837F2-BD17-4217-A498-193D91A37163}" destId="{37FBA603-7709-4F69-993D-EBC6A9638BFC}" srcOrd="0" destOrd="0" parTransId="{4A60797A-619A-4E8D-87F3-0F10EFC7EBB6}" sibTransId="{78655EA6-4A40-4114-A371-CEAED309DA8A}"/>
    <dgm:cxn modelId="{FE1BBF52-4920-441D-A1AD-AB57A7164CC6}" type="presOf" srcId="{78655EA6-4A40-4114-A371-CEAED309DA8A}" destId="{B38087EF-6E9D-4225-87C2-6D92B0A5FDE8}" srcOrd="0" destOrd="0" presId="urn:microsoft.com/office/officeart/2005/8/layout/vProcess5"/>
    <dgm:cxn modelId="{0374D820-8AD8-49B9-B016-F09DF9E9AE3A}" type="presOf" srcId="{8B538062-A6FB-4AA5-920F-056BC33EFA33}" destId="{59DE401E-09C1-47BA-87B5-D27F59250E88}" srcOrd="1" destOrd="0" presId="urn:microsoft.com/office/officeart/2005/8/layout/vProcess5"/>
    <dgm:cxn modelId="{59C96B90-72E1-4581-AC16-8B68B0453342}" type="presOf" srcId="{B10FD366-8493-4670-B07F-D54328235E17}" destId="{EE900E35-5BF1-4788-A303-47A026052762}" srcOrd="0" destOrd="0" presId="urn:microsoft.com/office/officeart/2005/8/layout/vProcess5"/>
    <dgm:cxn modelId="{113A172F-1967-429E-8196-BC428ED7F23C}" srcId="{DEA837F2-BD17-4217-A498-193D91A37163}" destId="{0241F007-3241-4253-8189-127EDA66011F}" srcOrd="3" destOrd="0" parTransId="{E7E8C0B4-6F77-4944-84CF-79BB14986040}" sibTransId="{D0996D06-4A06-4427-8D07-3006A4CBE005}"/>
    <dgm:cxn modelId="{FBBCF876-5F9E-4E30-AEED-E45C89254D7C}" srcId="{DEA837F2-BD17-4217-A498-193D91A37163}" destId="{8B538062-A6FB-4AA5-920F-056BC33EFA33}" srcOrd="2" destOrd="0" parTransId="{14289959-1ED2-4D8F-AA7F-39F6E5C30870}" sibTransId="{B10FD366-8493-4670-B07F-D54328235E17}"/>
    <dgm:cxn modelId="{5D46FF75-604E-4A25-B5C8-C9EA9D47DE1E}" type="presParOf" srcId="{490B87EC-3069-478F-A2DD-3164DE66AF2A}" destId="{1E4D12F4-A389-4F1A-BBE7-4A5AE60D1085}" srcOrd="0" destOrd="0" presId="urn:microsoft.com/office/officeart/2005/8/layout/vProcess5"/>
    <dgm:cxn modelId="{486570D1-2965-41A9-AD07-6E10429A7BE8}" type="presParOf" srcId="{490B87EC-3069-478F-A2DD-3164DE66AF2A}" destId="{F25C4265-E8ED-4812-806A-0F310E6CC438}" srcOrd="1" destOrd="0" presId="urn:microsoft.com/office/officeart/2005/8/layout/vProcess5"/>
    <dgm:cxn modelId="{E9F03098-0684-4456-90F6-A5E9A62707DE}" type="presParOf" srcId="{490B87EC-3069-478F-A2DD-3164DE66AF2A}" destId="{F9019640-5DE5-45D0-B01E-83815D250249}" srcOrd="2" destOrd="0" presId="urn:microsoft.com/office/officeart/2005/8/layout/vProcess5"/>
    <dgm:cxn modelId="{4D7D75C8-D974-48F5-8182-58B6FFECD11C}" type="presParOf" srcId="{490B87EC-3069-478F-A2DD-3164DE66AF2A}" destId="{FC8618E6-4B56-4F81-A207-FAE98C2956A0}" srcOrd="3" destOrd="0" presId="urn:microsoft.com/office/officeart/2005/8/layout/vProcess5"/>
    <dgm:cxn modelId="{88595967-3549-4465-95ED-B8F797BB0002}" type="presParOf" srcId="{490B87EC-3069-478F-A2DD-3164DE66AF2A}" destId="{6166BF77-7C43-405E-B1EB-399FF1D7CC59}" srcOrd="4" destOrd="0" presId="urn:microsoft.com/office/officeart/2005/8/layout/vProcess5"/>
    <dgm:cxn modelId="{2B4F4928-0A30-4F1A-BDE2-1132C21D1271}" type="presParOf" srcId="{490B87EC-3069-478F-A2DD-3164DE66AF2A}" destId="{E9CEF8FA-9CEC-4BD0-A7C1-EEAC18E01B5F}" srcOrd="5" destOrd="0" presId="urn:microsoft.com/office/officeart/2005/8/layout/vProcess5"/>
    <dgm:cxn modelId="{4A71A6B1-781D-4490-B693-FB4A8C2AFAEF}" type="presParOf" srcId="{490B87EC-3069-478F-A2DD-3164DE66AF2A}" destId="{B38087EF-6E9D-4225-87C2-6D92B0A5FDE8}" srcOrd="6" destOrd="0" presId="urn:microsoft.com/office/officeart/2005/8/layout/vProcess5"/>
    <dgm:cxn modelId="{7E434196-EEC9-490F-8230-CA5B048D4C06}" type="presParOf" srcId="{490B87EC-3069-478F-A2DD-3164DE66AF2A}" destId="{55E897B6-CE1A-436F-976F-547333E71425}" srcOrd="7" destOrd="0" presId="urn:microsoft.com/office/officeart/2005/8/layout/vProcess5"/>
    <dgm:cxn modelId="{A198FD34-A25A-4D43-8774-C2F95B4984FB}" type="presParOf" srcId="{490B87EC-3069-478F-A2DD-3164DE66AF2A}" destId="{EE900E35-5BF1-4788-A303-47A026052762}" srcOrd="8" destOrd="0" presId="urn:microsoft.com/office/officeart/2005/8/layout/vProcess5"/>
    <dgm:cxn modelId="{8B225431-19E6-4B77-A37B-F49C9FCA0699}" type="presParOf" srcId="{490B87EC-3069-478F-A2DD-3164DE66AF2A}" destId="{A25E2832-7375-4CD4-BF00-85EEA8FAF33A}" srcOrd="9" destOrd="0" presId="urn:microsoft.com/office/officeart/2005/8/layout/vProcess5"/>
    <dgm:cxn modelId="{C88BAC40-3491-468D-AF4E-D0A1142781BB}" type="presParOf" srcId="{490B87EC-3069-478F-A2DD-3164DE66AF2A}" destId="{D2FFE818-CF2A-4548-B298-1B55439F0EAA}" srcOrd="10" destOrd="0" presId="urn:microsoft.com/office/officeart/2005/8/layout/vProcess5"/>
    <dgm:cxn modelId="{8849DC23-D23A-40EA-99F1-62F043313147}" type="presParOf" srcId="{490B87EC-3069-478F-A2DD-3164DE66AF2A}" destId="{D410A5AD-A54A-4F71-80F5-A0190A4684FE}" srcOrd="11" destOrd="0" presId="urn:microsoft.com/office/officeart/2005/8/layout/vProcess5"/>
    <dgm:cxn modelId="{DF739954-A2DC-450C-8D6F-352BB3C84071}" type="presParOf" srcId="{490B87EC-3069-478F-A2DD-3164DE66AF2A}" destId="{59DE401E-09C1-47BA-87B5-D27F59250E88}" srcOrd="12" destOrd="0" presId="urn:microsoft.com/office/officeart/2005/8/layout/vProcess5"/>
    <dgm:cxn modelId="{8555D6FC-CC8C-4E71-9224-9CF91A34278E}" type="presParOf" srcId="{490B87EC-3069-478F-A2DD-3164DE66AF2A}" destId="{5155E298-5E5E-491D-9EB0-8FA3E1BDD80F}" srcOrd="13" destOrd="0" presId="urn:microsoft.com/office/officeart/2005/8/layout/vProcess5"/>
    <dgm:cxn modelId="{3449B9E2-A84C-4B94-9CE3-5020E3A1B498}" type="presParOf" srcId="{490B87EC-3069-478F-A2DD-3164DE66AF2A}" destId="{E480523E-6635-4A10-913C-DA5FB9CAAC59}" srcOrd="14" destOrd="0" presId="urn:microsoft.com/office/officeart/2005/8/layout/vProcess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E05963-9318-4776-BDF5-D09E22E604D6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308128E3-8B35-494A-A1C1-29382950E807}">
      <dgm:prSet phldrT="[Текст]"/>
      <dgm:spPr/>
      <dgm:t>
        <a:bodyPr/>
        <a:lstStyle/>
        <a:p>
          <a:r>
            <a:rPr lang="ru-RU" dirty="0"/>
            <a:t>5П</a:t>
          </a:r>
          <a:endParaRPr lang="en-US" dirty="0"/>
        </a:p>
      </dgm:t>
    </dgm:pt>
    <dgm:pt modelId="{F9F600E2-C972-4FFA-9BAE-FABD3F4F3800}" type="parTrans" cxnId="{49D86D2A-624E-4A60-93B4-1747E81C5E4E}">
      <dgm:prSet/>
      <dgm:spPr/>
      <dgm:t>
        <a:bodyPr/>
        <a:lstStyle/>
        <a:p>
          <a:endParaRPr lang="en-US"/>
        </a:p>
      </dgm:t>
    </dgm:pt>
    <dgm:pt modelId="{B3CC703C-D0C7-4BF2-AD84-48927898CDA5}" type="sibTrans" cxnId="{49D86D2A-624E-4A60-93B4-1747E81C5E4E}">
      <dgm:prSet/>
      <dgm:spPr/>
      <dgm:t>
        <a:bodyPr/>
        <a:lstStyle/>
        <a:p>
          <a:endParaRPr lang="en-US"/>
        </a:p>
      </dgm:t>
    </dgm:pt>
    <dgm:pt modelId="{76DD4A8F-38C8-41B0-9F27-7AD54DE909CB}" type="pres">
      <dgm:prSet presAssocID="{3CE05963-9318-4776-BDF5-D09E22E604D6}" presName="Name0" presStyleCnt="0">
        <dgm:presLayoutVars>
          <dgm:chMax/>
          <dgm:chPref/>
          <dgm:dir/>
        </dgm:presLayoutVars>
      </dgm:prSet>
      <dgm:spPr/>
    </dgm:pt>
    <dgm:pt modelId="{0EB36DBB-E132-49F3-885B-F1F2EBAD0348}" type="pres">
      <dgm:prSet presAssocID="{308128E3-8B35-494A-A1C1-29382950E807}" presName="composite" presStyleCnt="0"/>
      <dgm:spPr/>
    </dgm:pt>
    <dgm:pt modelId="{483286D2-3C55-418B-9E5A-39486E7841B0}" type="pres">
      <dgm:prSet presAssocID="{308128E3-8B35-494A-A1C1-29382950E807}" presName="Accent" presStyleLbl="alignNode1" presStyleIdx="0" presStyleCnt="1" custScaleX="80543" custScaleY="76401" custLinFactNeighborX="1435" custLinFactNeighborY="-37112">
        <dgm:presLayoutVars>
          <dgm:chMax val="0"/>
          <dgm:chPref val="0"/>
        </dgm:presLayoutVars>
      </dgm:prSet>
      <dgm:spPr/>
    </dgm:pt>
    <dgm:pt modelId="{DEA2C5AD-1715-466E-A77A-AED8FE2B1F0E}" type="pres">
      <dgm:prSet presAssocID="{308128E3-8B35-494A-A1C1-29382950E807}" presName="Image" presStyleLbl="bgImgPlace1" presStyleIdx="0" presStyleCnt="1" custLinFactNeighborX="3828" custLinFactNeighborY="-5168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extLst>
        <a:ext uri="{E40237B7-FDA0-4F09-8148-C483321AD2D9}"/>
      </dgm:extLst>
    </dgm:pt>
    <dgm:pt modelId="{77DE30CB-773E-4234-A9C9-5A18DABD9A43}" type="pres">
      <dgm:prSet presAssocID="{308128E3-8B35-494A-A1C1-29382950E807}" presName="Parent" presStyleLbl="fgAccFollowNode1" presStyleIdx="0" presStyleCnt="1" custScaleX="75703" custScaleY="75555" custLinFactNeighborX="2870" custLinFactNeighborY="-489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B6A55-4D0A-4F9A-9673-0B5C7FA0FE4D}" type="pres">
      <dgm:prSet presAssocID="{308128E3-8B35-494A-A1C1-29382950E807}" presName="Space" presStyleCnt="0">
        <dgm:presLayoutVars>
          <dgm:chMax val="0"/>
          <dgm:chPref val="0"/>
        </dgm:presLayoutVars>
      </dgm:prSet>
      <dgm:spPr/>
    </dgm:pt>
  </dgm:ptLst>
  <dgm:cxnLst>
    <dgm:cxn modelId="{49D86D2A-624E-4A60-93B4-1747E81C5E4E}" srcId="{3CE05963-9318-4776-BDF5-D09E22E604D6}" destId="{308128E3-8B35-494A-A1C1-29382950E807}" srcOrd="0" destOrd="0" parTransId="{F9F600E2-C972-4FFA-9BAE-FABD3F4F3800}" sibTransId="{B3CC703C-D0C7-4BF2-AD84-48927898CDA5}"/>
    <dgm:cxn modelId="{8D15D2C6-BC00-4178-A235-ABAF3702C869}" type="presOf" srcId="{3CE05963-9318-4776-BDF5-D09E22E604D6}" destId="{76DD4A8F-38C8-41B0-9F27-7AD54DE909CB}" srcOrd="0" destOrd="0" presId="urn:microsoft.com/office/officeart/2008/layout/AlternatingPictureCircles"/>
    <dgm:cxn modelId="{8B23D3CE-F19A-4DD6-BA69-BF7ED37BC807}" type="presOf" srcId="{308128E3-8B35-494A-A1C1-29382950E807}" destId="{77DE30CB-773E-4234-A9C9-5A18DABD9A43}" srcOrd="0" destOrd="0" presId="urn:microsoft.com/office/officeart/2008/layout/AlternatingPictureCircles"/>
    <dgm:cxn modelId="{EDF54678-1604-4D9F-A505-FE1EC99AE2FE}" type="presParOf" srcId="{76DD4A8F-38C8-41B0-9F27-7AD54DE909CB}" destId="{0EB36DBB-E132-49F3-885B-F1F2EBAD0348}" srcOrd="0" destOrd="0" presId="urn:microsoft.com/office/officeart/2008/layout/AlternatingPictureCircles"/>
    <dgm:cxn modelId="{EECE2514-AB83-4AA1-98DA-089EF03B57DC}" type="presParOf" srcId="{0EB36DBB-E132-49F3-885B-F1F2EBAD0348}" destId="{483286D2-3C55-418B-9E5A-39486E7841B0}" srcOrd="0" destOrd="0" presId="urn:microsoft.com/office/officeart/2008/layout/AlternatingPictureCircles"/>
    <dgm:cxn modelId="{3ED9AC42-94B4-49FB-99DD-533A36989D5F}" type="presParOf" srcId="{0EB36DBB-E132-49F3-885B-F1F2EBAD0348}" destId="{DEA2C5AD-1715-466E-A77A-AED8FE2B1F0E}" srcOrd="1" destOrd="0" presId="urn:microsoft.com/office/officeart/2008/layout/AlternatingPictureCircles"/>
    <dgm:cxn modelId="{0CB5986F-03C8-440C-8C3C-38EF13678073}" type="presParOf" srcId="{0EB36DBB-E132-49F3-885B-F1F2EBAD0348}" destId="{77DE30CB-773E-4234-A9C9-5A18DABD9A43}" srcOrd="2" destOrd="0" presId="urn:microsoft.com/office/officeart/2008/layout/AlternatingPictureCircles"/>
    <dgm:cxn modelId="{654E1328-69CA-411F-8E3E-E8FB27448B01}" type="presParOf" srcId="{0EB36DBB-E132-49F3-885B-F1F2EBAD0348}" destId="{95DB6A55-4D0A-4F9A-9673-0B5C7FA0FE4D}" srcOrd="3" destOrd="0" presId="urn:microsoft.com/office/officeart/2008/layout/AlternatingPictureCircles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B47E3B-B56B-4E89-9543-113C78551AEB}" type="doc">
      <dgm:prSet loTypeId="urn:microsoft.com/office/officeart/2016/7/layout/VerticalDownArrowProcess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EC7614-80BD-4906-B797-4C201B4EFC7B}">
      <dgm:prSet phldrT="[Текст]" custT="1"/>
      <dgm:spPr/>
      <dgm:t>
        <a:bodyPr/>
        <a:lstStyle/>
        <a:p>
          <a:r>
            <a:rPr lang="ru-RU" sz="2000" dirty="0"/>
            <a:t>База данных</a:t>
          </a:r>
          <a:endParaRPr lang="en-US" sz="2000" dirty="0"/>
        </a:p>
      </dgm:t>
    </dgm:pt>
    <dgm:pt modelId="{FAE821DA-E7A7-4BCA-8A85-73D77B445B7B}" type="parTrans" cxnId="{00B95C00-9728-489A-9687-2BE143600BFC}">
      <dgm:prSet/>
      <dgm:spPr/>
      <dgm:t>
        <a:bodyPr/>
        <a:lstStyle/>
        <a:p>
          <a:endParaRPr lang="en-US"/>
        </a:p>
      </dgm:t>
    </dgm:pt>
    <dgm:pt modelId="{E03F5353-ADB8-4B5B-8582-19A53543EB42}" type="sibTrans" cxnId="{00B95C00-9728-489A-9687-2BE143600BFC}">
      <dgm:prSet/>
      <dgm:spPr/>
      <dgm:t>
        <a:bodyPr/>
        <a:lstStyle/>
        <a:p>
          <a:endParaRPr lang="en-US"/>
        </a:p>
      </dgm:t>
    </dgm:pt>
    <dgm:pt modelId="{3D8C2977-E80C-40D6-BFD6-DF47F7530FCB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dirty="0"/>
            <a:t> </a:t>
          </a:r>
          <a:r>
            <a:rPr lang="ru-RU" sz="1800" dirty="0"/>
            <a:t>Микроорганизм</a:t>
          </a:r>
          <a:endParaRPr lang="en-US" sz="1800" dirty="0"/>
        </a:p>
      </dgm:t>
    </dgm:pt>
    <dgm:pt modelId="{BB139E79-016B-49CB-A015-7BDD9AD005BD}" type="parTrans" cxnId="{DBAD5CA4-0A8C-4D8D-B901-032A0DD3B10E}">
      <dgm:prSet/>
      <dgm:spPr/>
      <dgm:t>
        <a:bodyPr/>
        <a:lstStyle/>
        <a:p>
          <a:endParaRPr lang="en-US"/>
        </a:p>
      </dgm:t>
    </dgm:pt>
    <dgm:pt modelId="{896E9D15-F5AF-4271-A184-D8B1AA57B98A}" type="sibTrans" cxnId="{DBAD5CA4-0A8C-4D8D-B901-032A0DD3B10E}">
      <dgm:prSet/>
      <dgm:spPr/>
      <dgm:t>
        <a:bodyPr/>
        <a:lstStyle/>
        <a:p>
          <a:endParaRPr lang="en-US"/>
        </a:p>
      </dgm:t>
    </dgm:pt>
    <dgm:pt modelId="{B7056465-F045-4AC3-9A4B-D1F64C780B59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dirty="0"/>
            <a:t> Значимость в процессах канцерогенеза</a:t>
          </a:r>
          <a:endParaRPr lang="en-US" sz="1800" dirty="0"/>
        </a:p>
      </dgm:t>
    </dgm:pt>
    <dgm:pt modelId="{1ABE1283-FF64-4643-93F0-9C5A2628C4D0}" type="parTrans" cxnId="{CCB0D6AB-9305-45B8-A6EB-E0D8423019E7}">
      <dgm:prSet/>
      <dgm:spPr/>
      <dgm:t>
        <a:bodyPr/>
        <a:lstStyle/>
        <a:p>
          <a:endParaRPr lang="en-US"/>
        </a:p>
      </dgm:t>
    </dgm:pt>
    <dgm:pt modelId="{0390FB2D-0C36-48E3-A74B-0B10AEE863E3}" type="sibTrans" cxnId="{CCB0D6AB-9305-45B8-A6EB-E0D8423019E7}">
      <dgm:prSet/>
      <dgm:spPr/>
      <dgm:t>
        <a:bodyPr/>
        <a:lstStyle/>
        <a:p>
          <a:endParaRPr lang="en-US"/>
        </a:p>
      </dgm:t>
    </dgm:pt>
    <dgm:pt modelId="{8893403A-3B2C-492A-A65C-6C3803B3EE3E}">
      <dgm:prSet phldrT="[Текст]" custT="1"/>
      <dgm:spPr/>
      <dgm:t>
        <a:bodyPr/>
        <a:lstStyle/>
        <a:p>
          <a:r>
            <a:rPr lang="ru-RU" sz="1800" dirty="0"/>
            <a:t>Экспертная система</a:t>
          </a:r>
          <a:endParaRPr lang="en-US" sz="1800" dirty="0"/>
        </a:p>
      </dgm:t>
    </dgm:pt>
    <dgm:pt modelId="{0759F116-9533-4851-A88F-AF2DB0545575}" type="parTrans" cxnId="{AF896C10-4385-4E7A-B857-5153D0FC025B}">
      <dgm:prSet/>
      <dgm:spPr/>
      <dgm:t>
        <a:bodyPr/>
        <a:lstStyle/>
        <a:p>
          <a:endParaRPr lang="en-US"/>
        </a:p>
      </dgm:t>
    </dgm:pt>
    <dgm:pt modelId="{60933D86-F6A5-4A5B-900C-5A45BB2B0068}" type="sibTrans" cxnId="{AF896C10-4385-4E7A-B857-5153D0FC025B}">
      <dgm:prSet/>
      <dgm:spPr/>
      <dgm:t>
        <a:bodyPr/>
        <a:lstStyle/>
        <a:p>
          <a:endParaRPr lang="en-US"/>
        </a:p>
      </dgm:t>
    </dgm:pt>
    <dgm:pt modelId="{E3C36213-9B86-4E6C-9DB2-47FB5930B082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dirty="0"/>
            <a:t> </a:t>
          </a:r>
          <a:r>
            <a:rPr lang="ru-RU" sz="1800" dirty="0"/>
            <a:t>Редактирование базы данных</a:t>
          </a:r>
          <a:endParaRPr lang="en-US" sz="1800" dirty="0"/>
        </a:p>
      </dgm:t>
    </dgm:pt>
    <dgm:pt modelId="{4C3BE1AC-76F2-4E0C-A30D-4F0031D2520F}" type="parTrans" cxnId="{D23F7C8F-06A3-44A3-9F6D-553EBF63B096}">
      <dgm:prSet/>
      <dgm:spPr/>
      <dgm:t>
        <a:bodyPr/>
        <a:lstStyle/>
        <a:p>
          <a:endParaRPr lang="en-US"/>
        </a:p>
      </dgm:t>
    </dgm:pt>
    <dgm:pt modelId="{A5F44D5C-5B0F-4931-80A5-F1A9037BD336}" type="sibTrans" cxnId="{D23F7C8F-06A3-44A3-9F6D-553EBF63B096}">
      <dgm:prSet/>
      <dgm:spPr/>
      <dgm:t>
        <a:bodyPr/>
        <a:lstStyle/>
        <a:p>
          <a:endParaRPr lang="en-US"/>
        </a:p>
      </dgm:t>
    </dgm:pt>
    <dgm:pt modelId="{B4601B39-4896-4AAA-96E3-21C3AD2DBDA9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dirty="0"/>
            <a:t> Обновление базы данных</a:t>
          </a:r>
          <a:endParaRPr lang="en-US" sz="1800" dirty="0"/>
        </a:p>
      </dgm:t>
    </dgm:pt>
    <dgm:pt modelId="{C3C6392A-E81E-4DC3-B803-4C345EC042D5}" type="parTrans" cxnId="{0785EF85-9BF3-49FB-8388-EF740B739419}">
      <dgm:prSet/>
      <dgm:spPr/>
      <dgm:t>
        <a:bodyPr/>
        <a:lstStyle/>
        <a:p>
          <a:endParaRPr lang="en-US"/>
        </a:p>
      </dgm:t>
    </dgm:pt>
    <dgm:pt modelId="{748E9BCC-3615-4ED6-AD49-8B258B213974}" type="sibTrans" cxnId="{0785EF85-9BF3-49FB-8388-EF740B739419}">
      <dgm:prSet/>
      <dgm:spPr/>
      <dgm:t>
        <a:bodyPr/>
        <a:lstStyle/>
        <a:p>
          <a:endParaRPr lang="en-US"/>
        </a:p>
      </dgm:t>
    </dgm:pt>
    <dgm:pt modelId="{A3F128A2-DBAA-4E66-80B2-E768F1F1D5BA}">
      <dgm:prSet phldrT="[Текст]" custT="1"/>
      <dgm:spPr/>
      <dgm:t>
        <a:bodyPr/>
        <a:lstStyle/>
        <a:p>
          <a:r>
            <a:rPr lang="ru-RU" sz="1200" dirty="0"/>
            <a:t>Пользовательский модуль</a:t>
          </a:r>
          <a:endParaRPr lang="en-US" sz="1200" dirty="0"/>
        </a:p>
      </dgm:t>
    </dgm:pt>
    <dgm:pt modelId="{7B9F8460-3509-4658-9BA7-B31E4B5FE08B}" type="parTrans" cxnId="{AF7E155B-3F18-4A7A-8FDB-BB6665F75E3E}">
      <dgm:prSet/>
      <dgm:spPr/>
      <dgm:t>
        <a:bodyPr/>
        <a:lstStyle/>
        <a:p>
          <a:endParaRPr lang="en-US"/>
        </a:p>
      </dgm:t>
    </dgm:pt>
    <dgm:pt modelId="{B6E84CDC-B139-4894-83FA-FCA6C010EB1D}" type="sibTrans" cxnId="{AF7E155B-3F18-4A7A-8FDB-BB6665F75E3E}">
      <dgm:prSet/>
      <dgm:spPr/>
      <dgm:t>
        <a:bodyPr/>
        <a:lstStyle/>
        <a:p>
          <a:endParaRPr lang="en-US"/>
        </a:p>
      </dgm:t>
    </dgm:pt>
    <dgm:pt modelId="{272AC20B-578F-49EC-8FB8-E72BF67A79F1}">
      <dgm:prSet phldrT="[Текст]" custT="1"/>
      <dgm:spPr/>
      <dgm:t>
        <a:bodyPr/>
        <a:lstStyle/>
        <a:p>
          <a:r>
            <a:rPr lang="ru-RU" sz="2000" dirty="0"/>
            <a:t> Диагностика</a:t>
          </a:r>
          <a:endParaRPr lang="en-US" sz="2000" dirty="0"/>
        </a:p>
      </dgm:t>
    </dgm:pt>
    <dgm:pt modelId="{DB876295-5C0B-4702-9BD5-0976B9777978}" type="parTrans" cxnId="{27C04824-D6C1-42DF-B3E7-7FCEA984D251}">
      <dgm:prSet/>
      <dgm:spPr/>
      <dgm:t>
        <a:bodyPr/>
        <a:lstStyle/>
        <a:p>
          <a:endParaRPr lang="en-US"/>
        </a:p>
      </dgm:t>
    </dgm:pt>
    <dgm:pt modelId="{55AB4DA0-B7C7-4789-BF78-024818F0FFCD}" type="sibTrans" cxnId="{27C04824-D6C1-42DF-B3E7-7FCEA984D251}">
      <dgm:prSet/>
      <dgm:spPr/>
      <dgm:t>
        <a:bodyPr/>
        <a:lstStyle/>
        <a:p>
          <a:endParaRPr lang="en-US"/>
        </a:p>
      </dgm:t>
    </dgm:pt>
    <dgm:pt modelId="{0188143E-F200-4EA0-B47D-229C060FEC85}">
      <dgm:prSet phldrT="[Текст]" custT="1"/>
      <dgm:spPr/>
      <dgm:t>
        <a:bodyPr/>
        <a:lstStyle/>
        <a:p>
          <a:r>
            <a:rPr lang="ru-RU" sz="2000" dirty="0"/>
            <a:t> Лечение </a:t>
          </a:r>
          <a:endParaRPr lang="en-US" sz="2000" dirty="0"/>
        </a:p>
      </dgm:t>
    </dgm:pt>
    <dgm:pt modelId="{0277512C-AC3B-463B-B6F8-43A10299FFAA}" type="parTrans" cxnId="{BB8D0A2A-BBA1-44EF-912A-A0D1F3609B7B}">
      <dgm:prSet/>
      <dgm:spPr/>
      <dgm:t>
        <a:bodyPr/>
        <a:lstStyle/>
        <a:p>
          <a:endParaRPr lang="en-US"/>
        </a:p>
      </dgm:t>
    </dgm:pt>
    <dgm:pt modelId="{85BC896F-5604-4C13-A8B0-0AF7AC665E10}" type="sibTrans" cxnId="{BB8D0A2A-BBA1-44EF-912A-A0D1F3609B7B}">
      <dgm:prSet/>
      <dgm:spPr/>
      <dgm:t>
        <a:bodyPr/>
        <a:lstStyle/>
        <a:p>
          <a:endParaRPr lang="ru-RU"/>
        </a:p>
      </dgm:t>
    </dgm:pt>
    <dgm:pt modelId="{65E9B02E-837F-4B89-BC4F-A6F6B2C4113C}" type="pres">
      <dgm:prSet presAssocID="{5CB47E3B-B56B-4E89-9543-113C78551A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5A51F1-7E46-4CD7-AD10-6E3FB55EC3F6}" type="pres">
      <dgm:prSet presAssocID="{A3F128A2-DBAA-4E66-80B2-E768F1F1D5BA}" presName="boxAndChildren" presStyleCnt="0"/>
      <dgm:spPr/>
    </dgm:pt>
    <dgm:pt modelId="{9EA3385C-2ECA-42F1-8129-0B0B44D723DF}" type="pres">
      <dgm:prSet presAssocID="{A3F128A2-DBAA-4E66-80B2-E768F1F1D5BA}" presName="parentTextBox" presStyleLbl="alignNode1" presStyleIdx="0" presStyleCnt="3" custScaleX="109881"/>
      <dgm:spPr/>
      <dgm:t>
        <a:bodyPr/>
        <a:lstStyle/>
        <a:p>
          <a:endParaRPr lang="ru-RU"/>
        </a:p>
      </dgm:t>
    </dgm:pt>
    <dgm:pt modelId="{43891CBF-C368-4D14-827E-768F3B4D1C1A}" type="pres">
      <dgm:prSet presAssocID="{A3F128A2-DBAA-4E66-80B2-E768F1F1D5BA}" presName="descendantBox" presStyleLbl="bgAccFollowNode1" presStyleIdx="0" presStyleCnt="3"/>
      <dgm:spPr/>
      <dgm:t>
        <a:bodyPr/>
        <a:lstStyle/>
        <a:p>
          <a:endParaRPr lang="ru-RU"/>
        </a:p>
      </dgm:t>
    </dgm:pt>
    <dgm:pt modelId="{BCE447EE-6378-460E-8C6C-F18582222D1A}" type="pres">
      <dgm:prSet presAssocID="{60933D86-F6A5-4A5B-900C-5A45BB2B0068}" presName="sp" presStyleCnt="0"/>
      <dgm:spPr/>
    </dgm:pt>
    <dgm:pt modelId="{7AF46651-3162-4031-AA52-B7FE4C6F4D83}" type="pres">
      <dgm:prSet presAssocID="{8893403A-3B2C-492A-A65C-6C3803B3EE3E}" presName="arrowAndChildren" presStyleCnt="0"/>
      <dgm:spPr/>
    </dgm:pt>
    <dgm:pt modelId="{D240BD14-EB99-45FB-8E29-12B65B9A6800}" type="pres">
      <dgm:prSet presAssocID="{8893403A-3B2C-492A-A65C-6C3803B3EE3E}" presName="parentTextArrow" presStyleLbl="node1" presStyleIdx="0" presStyleCnt="0"/>
      <dgm:spPr/>
      <dgm:t>
        <a:bodyPr/>
        <a:lstStyle/>
        <a:p>
          <a:endParaRPr lang="ru-RU"/>
        </a:p>
      </dgm:t>
    </dgm:pt>
    <dgm:pt modelId="{71E4BC0C-B6A6-4FDC-AFF8-0EB79BC9B578}" type="pres">
      <dgm:prSet presAssocID="{8893403A-3B2C-492A-A65C-6C3803B3EE3E}" presName="arrow" presStyleLbl="alignNode1" presStyleIdx="1" presStyleCnt="3"/>
      <dgm:spPr/>
      <dgm:t>
        <a:bodyPr/>
        <a:lstStyle/>
        <a:p>
          <a:endParaRPr lang="ru-RU"/>
        </a:p>
      </dgm:t>
    </dgm:pt>
    <dgm:pt modelId="{AC106718-DFB8-40E9-8BFA-48365CA7CAE5}" type="pres">
      <dgm:prSet presAssocID="{8893403A-3B2C-492A-A65C-6C3803B3EE3E}" presName="descendantArrow" presStyleLbl="bgAccFollowNode1" presStyleIdx="1" presStyleCnt="3" custLinFactNeighborX="355"/>
      <dgm:spPr/>
      <dgm:t>
        <a:bodyPr/>
        <a:lstStyle/>
        <a:p>
          <a:endParaRPr lang="ru-RU"/>
        </a:p>
      </dgm:t>
    </dgm:pt>
    <dgm:pt modelId="{5E620862-ADAB-40DF-BE8C-97545194A4A9}" type="pres">
      <dgm:prSet presAssocID="{E03F5353-ADB8-4B5B-8582-19A53543EB42}" presName="sp" presStyleCnt="0"/>
      <dgm:spPr/>
    </dgm:pt>
    <dgm:pt modelId="{DF00E526-E043-4FEE-8A50-7867C2E877FB}" type="pres">
      <dgm:prSet presAssocID="{6CEC7614-80BD-4906-B797-4C201B4EFC7B}" presName="arrowAndChildren" presStyleCnt="0"/>
      <dgm:spPr/>
    </dgm:pt>
    <dgm:pt modelId="{2BB08A06-BEFE-4A11-A39F-4FA7EF8132ED}" type="pres">
      <dgm:prSet presAssocID="{6CEC7614-80BD-4906-B797-4C201B4EFC7B}" presName="parentTextArrow" presStyleLbl="node1" presStyleIdx="0" presStyleCnt="0"/>
      <dgm:spPr/>
      <dgm:t>
        <a:bodyPr/>
        <a:lstStyle/>
        <a:p>
          <a:endParaRPr lang="ru-RU"/>
        </a:p>
      </dgm:t>
    </dgm:pt>
    <dgm:pt modelId="{4D91D266-B1AA-4C60-8C1D-C79A9B03675F}" type="pres">
      <dgm:prSet presAssocID="{6CEC7614-80BD-4906-B797-4C201B4EFC7B}" presName="arrow" presStyleLbl="alignNode1" presStyleIdx="2" presStyleCnt="3" custLinFactNeighborX="0" custLinFactNeighborY="497"/>
      <dgm:spPr/>
      <dgm:t>
        <a:bodyPr/>
        <a:lstStyle/>
        <a:p>
          <a:endParaRPr lang="ru-RU"/>
        </a:p>
      </dgm:t>
    </dgm:pt>
    <dgm:pt modelId="{41DB0CCF-8FA2-4FF1-89C9-0DFD74B3EA16}" type="pres">
      <dgm:prSet presAssocID="{6CEC7614-80BD-4906-B797-4C201B4EFC7B}" presName="descendantArrow" presStyleLbl="bgAccFollowNode1" presStyleIdx="2" presStyleCnt="3"/>
      <dgm:spPr/>
      <dgm:t>
        <a:bodyPr/>
        <a:lstStyle/>
        <a:p>
          <a:endParaRPr lang="ru-RU"/>
        </a:p>
      </dgm:t>
    </dgm:pt>
  </dgm:ptLst>
  <dgm:cxnLst>
    <dgm:cxn modelId="{8602B8A2-9AE6-4349-B874-8C8F1EBCF922}" type="presOf" srcId="{B7056465-F045-4AC3-9A4B-D1F64C780B59}" destId="{41DB0CCF-8FA2-4FF1-89C9-0DFD74B3EA16}" srcOrd="0" destOrd="1" presId="urn:microsoft.com/office/officeart/2016/7/layout/VerticalDownArrowProcess"/>
    <dgm:cxn modelId="{418E0A25-8E9C-4327-8B0A-73640C33CE55}" type="presOf" srcId="{8893403A-3B2C-492A-A65C-6C3803B3EE3E}" destId="{71E4BC0C-B6A6-4FDC-AFF8-0EB79BC9B578}" srcOrd="1" destOrd="0" presId="urn:microsoft.com/office/officeart/2016/7/layout/VerticalDownArrowProcess"/>
    <dgm:cxn modelId="{967642E8-EB34-4D89-A4B5-E1B94A284AB4}" type="presOf" srcId="{A3F128A2-DBAA-4E66-80B2-E768F1F1D5BA}" destId="{9EA3385C-2ECA-42F1-8129-0B0B44D723DF}" srcOrd="0" destOrd="0" presId="urn:microsoft.com/office/officeart/2016/7/layout/VerticalDownArrowProcess"/>
    <dgm:cxn modelId="{0AE13BA6-1D3C-4A40-9591-89BD622EF9E8}" type="presOf" srcId="{8893403A-3B2C-492A-A65C-6C3803B3EE3E}" destId="{D240BD14-EB99-45FB-8E29-12B65B9A6800}" srcOrd="0" destOrd="0" presId="urn:microsoft.com/office/officeart/2016/7/layout/VerticalDownArrowProcess"/>
    <dgm:cxn modelId="{AF896C10-4385-4E7A-B857-5153D0FC025B}" srcId="{5CB47E3B-B56B-4E89-9543-113C78551AEB}" destId="{8893403A-3B2C-492A-A65C-6C3803B3EE3E}" srcOrd="1" destOrd="0" parTransId="{0759F116-9533-4851-A88F-AF2DB0545575}" sibTransId="{60933D86-F6A5-4A5B-900C-5A45BB2B0068}"/>
    <dgm:cxn modelId="{A5E428A4-CF61-4D7E-B40B-17D33A40047C}" type="presOf" srcId="{B4601B39-4896-4AAA-96E3-21C3AD2DBDA9}" destId="{AC106718-DFB8-40E9-8BFA-48365CA7CAE5}" srcOrd="0" destOrd="1" presId="urn:microsoft.com/office/officeart/2016/7/layout/VerticalDownArrowProcess"/>
    <dgm:cxn modelId="{CCB0D6AB-9305-45B8-A6EB-E0D8423019E7}" srcId="{6CEC7614-80BD-4906-B797-4C201B4EFC7B}" destId="{B7056465-F045-4AC3-9A4B-D1F64C780B59}" srcOrd="1" destOrd="0" parTransId="{1ABE1283-FF64-4643-93F0-9C5A2628C4D0}" sibTransId="{0390FB2D-0C36-48E3-A74B-0B10AEE863E3}"/>
    <dgm:cxn modelId="{D23F7C8F-06A3-44A3-9F6D-553EBF63B096}" srcId="{8893403A-3B2C-492A-A65C-6C3803B3EE3E}" destId="{E3C36213-9B86-4E6C-9DB2-47FB5930B082}" srcOrd="0" destOrd="0" parTransId="{4C3BE1AC-76F2-4E0C-A30D-4F0031D2520F}" sibTransId="{A5F44D5C-5B0F-4931-80A5-F1A9037BD336}"/>
    <dgm:cxn modelId="{BB8D0A2A-BBA1-44EF-912A-A0D1F3609B7B}" srcId="{A3F128A2-DBAA-4E66-80B2-E768F1F1D5BA}" destId="{0188143E-F200-4EA0-B47D-229C060FEC85}" srcOrd="1" destOrd="0" parTransId="{0277512C-AC3B-463B-B6F8-43A10299FFAA}" sibTransId="{85BC896F-5604-4C13-A8B0-0AF7AC665E10}"/>
    <dgm:cxn modelId="{49BA8388-C2BF-490C-86E8-29418EF0176A}" type="presOf" srcId="{3D8C2977-E80C-40D6-BFD6-DF47F7530FCB}" destId="{41DB0CCF-8FA2-4FF1-89C9-0DFD74B3EA16}" srcOrd="0" destOrd="0" presId="urn:microsoft.com/office/officeart/2016/7/layout/VerticalDownArrowProcess"/>
    <dgm:cxn modelId="{15DCE42D-5956-4057-97D0-801C993B364C}" type="presOf" srcId="{272AC20B-578F-49EC-8FB8-E72BF67A79F1}" destId="{43891CBF-C368-4D14-827E-768F3B4D1C1A}" srcOrd="0" destOrd="0" presId="urn:microsoft.com/office/officeart/2016/7/layout/VerticalDownArrowProcess"/>
    <dgm:cxn modelId="{DC2DB737-8720-4C10-92E1-ECE3F0C4ED90}" type="presOf" srcId="{E3C36213-9B86-4E6C-9DB2-47FB5930B082}" destId="{AC106718-DFB8-40E9-8BFA-48365CA7CAE5}" srcOrd="0" destOrd="0" presId="urn:microsoft.com/office/officeart/2016/7/layout/VerticalDownArrowProcess"/>
    <dgm:cxn modelId="{35565FA6-20FC-4B03-AEAF-FE023375028D}" type="presOf" srcId="{6CEC7614-80BD-4906-B797-4C201B4EFC7B}" destId="{4D91D266-B1AA-4C60-8C1D-C79A9B03675F}" srcOrd="1" destOrd="0" presId="urn:microsoft.com/office/officeart/2016/7/layout/VerticalDownArrowProcess"/>
    <dgm:cxn modelId="{00B95C00-9728-489A-9687-2BE143600BFC}" srcId="{5CB47E3B-B56B-4E89-9543-113C78551AEB}" destId="{6CEC7614-80BD-4906-B797-4C201B4EFC7B}" srcOrd="0" destOrd="0" parTransId="{FAE821DA-E7A7-4BCA-8A85-73D77B445B7B}" sibTransId="{E03F5353-ADB8-4B5B-8582-19A53543EB42}"/>
    <dgm:cxn modelId="{0785EF85-9BF3-49FB-8388-EF740B739419}" srcId="{8893403A-3B2C-492A-A65C-6C3803B3EE3E}" destId="{B4601B39-4896-4AAA-96E3-21C3AD2DBDA9}" srcOrd="1" destOrd="0" parTransId="{C3C6392A-E81E-4DC3-B803-4C345EC042D5}" sibTransId="{748E9BCC-3615-4ED6-AD49-8B258B213974}"/>
    <dgm:cxn modelId="{BF17F681-4854-4997-A7EA-D4D369D1BBFF}" type="presOf" srcId="{6CEC7614-80BD-4906-B797-4C201B4EFC7B}" destId="{2BB08A06-BEFE-4A11-A39F-4FA7EF8132ED}" srcOrd="0" destOrd="0" presId="urn:microsoft.com/office/officeart/2016/7/layout/VerticalDownArrowProcess"/>
    <dgm:cxn modelId="{DBAD5CA4-0A8C-4D8D-B901-032A0DD3B10E}" srcId="{6CEC7614-80BD-4906-B797-4C201B4EFC7B}" destId="{3D8C2977-E80C-40D6-BFD6-DF47F7530FCB}" srcOrd="0" destOrd="0" parTransId="{BB139E79-016B-49CB-A015-7BDD9AD005BD}" sibTransId="{896E9D15-F5AF-4271-A184-D8B1AA57B98A}"/>
    <dgm:cxn modelId="{A88CAD1B-6DC3-4991-9EAC-ACF5926A0E43}" type="presOf" srcId="{0188143E-F200-4EA0-B47D-229C060FEC85}" destId="{43891CBF-C368-4D14-827E-768F3B4D1C1A}" srcOrd="0" destOrd="1" presId="urn:microsoft.com/office/officeart/2016/7/layout/VerticalDownArrowProcess"/>
    <dgm:cxn modelId="{AF7E155B-3F18-4A7A-8FDB-BB6665F75E3E}" srcId="{5CB47E3B-B56B-4E89-9543-113C78551AEB}" destId="{A3F128A2-DBAA-4E66-80B2-E768F1F1D5BA}" srcOrd="2" destOrd="0" parTransId="{7B9F8460-3509-4658-9BA7-B31E4B5FE08B}" sibTransId="{B6E84CDC-B139-4894-83FA-FCA6C010EB1D}"/>
    <dgm:cxn modelId="{27C04824-D6C1-42DF-B3E7-7FCEA984D251}" srcId="{A3F128A2-DBAA-4E66-80B2-E768F1F1D5BA}" destId="{272AC20B-578F-49EC-8FB8-E72BF67A79F1}" srcOrd="0" destOrd="0" parTransId="{DB876295-5C0B-4702-9BD5-0976B9777978}" sibTransId="{55AB4DA0-B7C7-4789-BF78-024818F0FFCD}"/>
    <dgm:cxn modelId="{90E8EEC8-0A28-4913-BBA6-F348BF6A9162}" type="presOf" srcId="{5CB47E3B-B56B-4E89-9543-113C78551AEB}" destId="{65E9B02E-837F-4B89-BC4F-A6F6B2C4113C}" srcOrd="0" destOrd="0" presId="urn:microsoft.com/office/officeart/2016/7/layout/VerticalDownArrowProcess"/>
    <dgm:cxn modelId="{1EF449F0-A1AE-458D-B7F6-84EF4D3AA2F4}" type="presParOf" srcId="{65E9B02E-837F-4B89-BC4F-A6F6B2C4113C}" destId="{4D5A51F1-7E46-4CD7-AD10-6E3FB55EC3F6}" srcOrd="0" destOrd="0" presId="urn:microsoft.com/office/officeart/2016/7/layout/VerticalDownArrowProcess"/>
    <dgm:cxn modelId="{BFA07D40-6889-4890-82FB-34EC4683ED80}" type="presParOf" srcId="{4D5A51F1-7E46-4CD7-AD10-6E3FB55EC3F6}" destId="{9EA3385C-2ECA-42F1-8129-0B0B44D723DF}" srcOrd="0" destOrd="0" presId="urn:microsoft.com/office/officeart/2016/7/layout/VerticalDownArrowProcess"/>
    <dgm:cxn modelId="{38F32719-45C6-41C9-87EA-2F668D426FBD}" type="presParOf" srcId="{4D5A51F1-7E46-4CD7-AD10-6E3FB55EC3F6}" destId="{43891CBF-C368-4D14-827E-768F3B4D1C1A}" srcOrd="1" destOrd="0" presId="urn:microsoft.com/office/officeart/2016/7/layout/VerticalDownArrowProcess"/>
    <dgm:cxn modelId="{F42C8DA4-3BB9-42C4-8E9F-5358D797B1C8}" type="presParOf" srcId="{65E9B02E-837F-4B89-BC4F-A6F6B2C4113C}" destId="{BCE447EE-6378-460E-8C6C-F18582222D1A}" srcOrd="1" destOrd="0" presId="urn:microsoft.com/office/officeart/2016/7/layout/VerticalDownArrowProcess"/>
    <dgm:cxn modelId="{9FD659D6-9B42-4B85-9D56-EC75D5EC8682}" type="presParOf" srcId="{65E9B02E-837F-4B89-BC4F-A6F6B2C4113C}" destId="{7AF46651-3162-4031-AA52-B7FE4C6F4D83}" srcOrd="2" destOrd="0" presId="urn:microsoft.com/office/officeart/2016/7/layout/VerticalDownArrowProcess"/>
    <dgm:cxn modelId="{13DA2808-6E84-46F8-995C-9BC7723E3863}" type="presParOf" srcId="{7AF46651-3162-4031-AA52-B7FE4C6F4D83}" destId="{D240BD14-EB99-45FB-8E29-12B65B9A6800}" srcOrd="0" destOrd="0" presId="urn:microsoft.com/office/officeart/2016/7/layout/VerticalDownArrowProcess"/>
    <dgm:cxn modelId="{AD8754B5-52CD-4C3B-A78F-584F56286022}" type="presParOf" srcId="{7AF46651-3162-4031-AA52-B7FE4C6F4D83}" destId="{71E4BC0C-B6A6-4FDC-AFF8-0EB79BC9B578}" srcOrd="1" destOrd="0" presId="urn:microsoft.com/office/officeart/2016/7/layout/VerticalDownArrowProcess"/>
    <dgm:cxn modelId="{1C099399-731A-4699-BAD4-AAE6B1B2A1E0}" type="presParOf" srcId="{7AF46651-3162-4031-AA52-B7FE4C6F4D83}" destId="{AC106718-DFB8-40E9-8BFA-48365CA7CAE5}" srcOrd="2" destOrd="0" presId="urn:microsoft.com/office/officeart/2016/7/layout/VerticalDownArrowProcess"/>
    <dgm:cxn modelId="{BED9802E-8A1D-49C6-AD88-2364676D27BE}" type="presParOf" srcId="{65E9B02E-837F-4B89-BC4F-A6F6B2C4113C}" destId="{5E620862-ADAB-40DF-BE8C-97545194A4A9}" srcOrd="3" destOrd="0" presId="urn:microsoft.com/office/officeart/2016/7/layout/VerticalDownArrowProcess"/>
    <dgm:cxn modelId="{4E67C7CB-D336-4D37-9D3F-025733EE5992}" type="presParOf" srcId="{65E9B02E-837F-4B89-BC4F-A6F6B2C4113C}" destId="{DF00E526-E043-4FEE-8A50-7867C2E877FB}" srcOrd="4" destOrd="0" presId="urn:microsoft.com/office/officeart/2016/7/layout/VerticalDownArrowProcess"/>
    <dgm:cxn modelId="{D5C129FF-A16D-4EBD-95FB-687388EFD927}" type="presParOf" srcId="{DF00E526-E043-4FEE-8A50-7867C2E877FB}" destId="{2BB08A06-BEFE-4A11-A39F-4FA7EF8132ED}" srcOrd="0" destOrd="0" presId="urn:microsoft.com/office/officeart/2016/7/layout/VerticalDownArrowProcess"/>
    <dgm:cxn modelId="{454EAFA5-344D-408E-A2B5-490F11D041A0}" type="presParOf" srcId="{DF00E526-E043-4FEE-8A50-7867C2E877FB}" destId="{4D91D266-B1AA-4C60-8C1D-C79A9B03675F}" srcOrd="1" destOrd="0" presId="urn:microsoft.com/office/officeart/2016/7/layout/VerticalDownArrowProcess"/>
    <dgm:cxn modelId="{40A72BD6-D426-4929-ACB6-769FE0567308}" type="presParOf" srcId="{DF00E526-E043-4FEE-8A50-7867C2E877FB}" destId="{41DB0CCF-8FA2-4FF1-89C9-0DFD74B3EA16}" srcOrd="2" destOrd="0" presId="urn:microsoft.com/office/officeart/2016/7/layout/VerticalDownArrowProcess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435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 fontScale="92500"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8F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0"/>
              </a:lnSpc>
            </a:pPr>
            <a:fld id="{81D60167-4931-47E6-BA6A-407CBD079E47}" type="slidenum">
              <a:rPr spc="-5" dirty="0"/>
              <a:pPr marL="38100">
                <a:lnSpc>
                  <a:spcPts val="1270"/>
                </a:lnSpc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="" xmlns:p14="http://schemas.microsoft.com/office/powerpoint/2010/main" val="358875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7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9" name="Прямоугольник 10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0" name="Прямоугольник 13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1" name="Текст 2"/>
          <p:cNvSpPr txBox="1"/>
          <p:nvPr/>
        </p:nvSpPr>
        <p:spPr>
          <a:xfrm>
            <a:off x="589158" y="801511"/>
            <a:ext cx="5360085" cy="4957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/>
            <a:r>
              <a:rPr lang="ru-RU" sz="3200" b="1" dirty="0" smtClean="0"/>
              <a:t>Система поддержки принятия врачебного решения на базе </a:t>
            </a:r>
            <a:r>
              <a:rPr lang="ru-RU" sz="3200" b="1" dirty="0" err="1" smtClean="0"/>
              <a:t>нейросети</a:t>
            </a:r>
            <a:r>
              <a:rPr lang="ru-RU" sz="3200" b="1" dirty="0" smtClean="0"/>
              <a:t> «</a:t>
            </a:r>
            <a:r>
              <a:rPr lang="ru-RU" sz="3200" b="1" dirty="0" err="1" smtClean="0"/>
              <a:t>Микробиом</a:t>
            </a:r>
            <a:r>
              <a:rPr lang="ru-RU" sz="3200" b="1" dirty="0" smtClean="0"/>
              <a:t> - рак»</a:t>
            </a:r>
          </a:p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 defTabSz="877822">
              <a:defRPr sz="23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b="1" dirty="0"/>
          </a:p>
          <a:p>
            <a:pPr algn="ctr" defTabSz="877822"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300" dirty="0">
                <a:latin typeface="Gilroy-Light"/>
                <a:ea typeface="Gilroy-ExtraBold"/>
                <a:cs typeface="Gilroy-ExtraBold"/>
                <a:sym typeface="Gilroy-Light"/>
              </a:rPr>
              <a:t>ТРЕК: ПРЕДПРИНИМАТЕЛЬСКИЙ</a:t>
            </a:r>
            <a:endParaRPr sz="6900"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 algn="ctr" defTabSz="877822"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РУКОВОДИТЕЛЬ: </a:t>
            </a:r>
            <a:r>
              <a:rPr lang="ru-RU" dirty="0" smtClean="0"/>
              <a:t>НИКИТИНА Н.Н.</a:t>
            </a:r>
            <a:endParaRPr dirty="0"/>
          </a:p>
        </p:txBody>
      </p:sp>
      <p:sp>
        <p:nvSpPr>
          <p:cNvPr id="152" name="Прямоугольник 9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Квадрат">
            <a:extLst>
              <a:ext uri="{FF2B5EF4-FFF2-40B4-BE49-F238E27FC236}">
                <a16:creationId xmlns="" xmlns:a16="http://schemas.microsoft.com/office/drawing/2014/main" id="{515364BE-F6DA-2843-A7EF-F9EDF64F5C32}"/>
              </a:ext>
            </a:extLst>
          </p:cNvPr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pic>
        <p:nvPicPr>
          <p:cNvPr id="3" name="Рисунок 2" descr="Изображение выглядит как небо, человек, оранжевый, проигрыват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BC7FF919-0348-EE46-A018-E2296DB41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4" t="160" b="6860"/>
          <a:stretch/>
        </p:blipFill>
        <p:spPr>
          <a:xfrm>
            <a:off x="8818526" y="2349916"/>
            <a:ext cx="3406182" cy="45162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B54E817-36BD-2103-7561-D27F5D8F1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02" y="123825"/>
            <a:ext cx="2678848" cy="20474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4447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10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="" xmlns:a16="http://schemas.microsoft.com/office/drawing/2014/main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 smtClean="0">
                <a:latin typeface="Georgia" pitchFamily="18" charset="0"/>
                <a:cs typeface="Tahoma" pitchFamily="34" charset="0"/>
              </a:rPr>
              <a:t>План  реализации проекта</a:t>
            </a:r>
            <a:endParaRPr sz="3600" b="1" dirty="0"/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26264" y="1664167"/>
            <a:ext cx="105321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Исследование и анализ существующих методов и моделей машинного обучения для работы с данными </a:t>
            </a:r>
            <a:r>
              <a:rPr lang="ru-RU" dirty="0" err="1" smtClean="0"/>
              <a:t>микробиома</a:t>
            </a:r>
            <a:r>
              <a:rPr lang="ru-RU" dirty="0" smtClean="0"/>
              <a:t> и онкологическими заболеваниями.</a:t>
            </a:r>
          </a:p>
          <a:p>
            <a:pPr marL="342900" indent="-342900">
              <a:buAutoNum type="arabicPeriod"/>
            </a:pPr>
            <a:r>
              <a:rPr lang="ru-RU" dirty="0" smtClean="0"/>
              <a:t>Сбор и подготовка данных о </a:t>
            </a:r>
            <a:r>
              <a:rPr lang="ru-RU" dirty="0" err="1" smtClean="0"/>
              <a:t>микробиоме</a:t>
            </a:r>
            <a:r>
              <a:rPr lang="ru-RU" dirty="0" smtClean="0"/>
              <a:t> пациентов с онкологическими заболеваниями.</a:t>
            </a:r>
          </a:p>
          <a:p>
            <a:r>
              <a:rPr lang="ru-RU" dirty="0" smtClean="0"/>
              <a:t>3. Предобработка и агрегация данных для обучения </a:t>
            </a:r>
            <a:r>
              <a:rPr lang="ru-RU" dirty="0" err="1" smtClean="0"/>
              <a:t>нейросетевой</a:t>
            </a:r>
            <a:r>
              <a:rPr lang="ru-RU" dirty="0" smtClean="0"/>
              <a:t> модели.</a:t>
            </a:r>
          </a:p>
          <a:p>
            <a:r>
              <a:rPr lang="ru-RU" dirty="0" smtClean="0"/>
              <a:t>3. Разработка </a:t>
            </a:r>
            <a:r>
              <a:rPr lang="ru-RU" dirty="0" err="1" smtClean="0"/>
              <a:t>нейросетевой</a:t>
            </a:r>
            <a:r>
              <a:rPr lang="ru-RU" dirty="0" smtClean="0"/>
              <a:t> модели</a:t>
            </a:r>
          </a:p>
          <a:p>
            <a:pPr>
              <a:buFontTx/>
              <a:buChar char="-"/>
            </a:pPr>
            <a:r>
              <a:rPr lang="ru-RU" dirty="0" smtClean="0"/>
              <a:t>Создание архитектуры </a:t>
            </a:r>
            <a:r>
              <a:rPr lang="ru-RU" dirty="0" err="1" smtClean="0"/>
              <a:t>нейросети</a:t>
            </a:r>
            <a:r>
              <a:rPr lang="ru-RU" dirty="0" smtClean="0"/>
              <a:t>, способной анализировать данные о </a:t>
            </a:r>
            <a:r>
              <a:rPr lang="ru-RU" dirty="0" err="1" smtClean="0"/>
              <a:t>микробиоме</a:t>
            </a:r>
            <a:r>
              <a:rPr lang="ru-RU" dirty="0" smtClean="0"/>
              <a:t> пациентов и предсказывать связь с раком.</a:t>
            </a:r>
          </a:p>
          <a:p>
            <a:pPr>
              <a:buFontTx/>
              <a:buChar char="-"/>
            </a:pPr>
            <a:r>
              <a:rPr lang="ru-RU" dirty="0" smtClean="0"/>
              <a:t>- Обучение модели на подготовленных данных и проведение тестирования.</a:t>
            </a:r>
          </a:p>
          <a:p>
            <a:r>
              <a:rPr lang="ru-RU" dirty="0" smtClean="0"/>
              <a:t>4. Интеграция системы в медицинскую практику</a:t>
            </a:r>
          </a:p>
          <a:p>
            <a:pPr>
              <a:buFontTx/>
              <a:buChar char="-"/>
            </a:pPr>
            <a:r>
              <a:rPr lang="ru-RU" dirty="0" smtClean="0"/>
              <a:t>Разработка </a:t>
            </a:r>
            <a:r>
              <a:rPr lang="ru-RU" dirty="0" err="1" smtClean="0"/>
              <a:t>веб-интерфейса</a:t>
            </a:r>
            <a:r>
              <a:rPr lang="ru-RU" dirty="0" smtClean="0"/>
              <a:t> системы для взаимодействия врачей с результатами анализа.</a:t>
            </a:r>
          </a:p>
          <a:p>
            <a:pPr>
              <a:buFontTx/>
              <a:buChar char="-"/>
            </a:pPr>
            <a:r>
              <a:rPr lang="ru-RU" dirty="0" smtClean="0"/>
              <a:t>Тестирование системы на практике с участием онкологов и исследователей.</a:t>
            </a:r>
          </a:p>
          <a:p>
            <a:pPr>
              <a:buFontTx/>
              <a:buChar char="-"/>
            </a:pPr>
            <a:r>
              <a:rPr lang="ru-RU" dirty="0" smtClean="0"/>
              <a:t>5. Оценка результатов и дальнейшее развитие</a:t>
            </a:r>
          </a:p>
          <a:p>
            <a:r>
              <a:rPr lang="ru-RU" dirty="0" smtClean="0"/>
              <a:t>6. Распространение и внедрение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1918" y="154236"/>
            <a:ext cx="6981022" cy="5111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Расчет затрат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920" y="1211856"/>
          <a:ext cx="11239579" cy="4457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3172">
                  <a:extLst>
                    <a:ext uri="{9D8B030D-6E8A-4147-A177-3AD203B41FA5}"/>
                  </a:extLst>
                </a:gridCol>
                <a:gridCol w="2126407">
                  <a:extLst>
                    <a:ext uri="{9D8B030D-6E8A-4147-A177-3AD203B41FA5}"/>
                  </a:extLst>
                </a:gridCol>
              </a:tblGrid>
              <a:tr h="4467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14662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Закупка реактивов и расходных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материалов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100000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146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Закупка компьютеров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50000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146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Разработка </a:t>
                      </a:r>
                      <a:r>
                        <a:rPr lang="ru-RU" sz="1400" dirty="0" err="1" smtClean="0"/>
                        <a:t>нейросетевой</a:t>
                      </a:r>
                      <a:r>
                        <a:rPr lang="ru-RU" sz="1400" dirty="0" smtClean="0"/>
                        <a:t> модели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200000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49971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архитектуры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500000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84669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Интеграция системы в медицинскую практику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150000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81833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Услуги сторонних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организаций</a:t>
                      </a:r>
                      <a:endParaRPr lang="ru-RU" sz="14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140000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4997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Прочие расходы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pSp>
        <p:nvGrpSpPr>
          <p:cNvPr id="5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6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571501" y="2714625"/>
            <a:ext cx="5143500" cy="1570038"/>
          </a:xfrm>
          <a:prstGeom prst="rect">
            <a:avLst/>
          </a:prstGeom>
          <a:solidFill>
            <a:srgbClr val="FBB3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/>
          </a:p>
          <a:p>
            <a:pPr algn="ctr"/>
            <a:r>
              <a:rPr lang="ru-RU" sz="1600" b="1"/>
              <a:t>Лицензия </a:t>
            </a:r>
            <a:r>
              <a:rPr lang="ru-RU" sz="1600"/>
              <a:t>на доступ к базе СППВР и вычислительным ресурсам с оплатой по потреблению</a:t>
            </a:r>
            <a:endParaRPr lang="ru-RU" sz="1600" b="1"/>
          </a:p>
          <a:p>
            <a:pPr algn="ctr"/>
            <a:endParaRPr lang="ru-RU" sz="1600" b="1"/>
          </a:p>
          <a:p>
            <a:pPr algn="ctr"/>
            <a:r>
              <a:rPr lang="ru-RU" sz="1600" b="1"/>
              <a:t>1000000 рублей</a:t>
            </a:r>
            <a:endParaRPr lang="ru-RU" sz="1600"/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476252" y="1000126"/>
            <a:ext cx="5429249" cy="1077218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Подписка на доступ к базе СППВР и вычислительным ресурсам с оплатой по потреблению</a:t>
            </a:r>
          </a:p>
          <a:p>
            <a:pPr algn="ctr"/>
            <a:endParaRPr lang="ru-RU" sz="1600" b="1"/>
          </a:p>
          <a:p>
            <a:pPr algn="ctr"/>
            <a:r>
              <a:rPr lang="ru-RU" sz="1600" b="1"/>
              <a:t>200000 рублей</a:t>
            </a:r>
            <a:endParaRPr lang="ru-RU" sz="1600"/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/>
        </p:nvGraphicFramePr>
        <p:xfrm>
          <a:off x="285751" y="4643438"/>
          <a:ext cx="11239579" cy="125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3172"/>
                <a:gridCol w="2126407"/>
              </a:tblGrid>
              <a:tr h="321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Предполагаемые источники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УМНИК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Black" pitchFamily="34" charset="0"/>
                        </a:rPr>
                        <a:t>500000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</a:tr>
              <a:tr h="1952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Студенческий </a:t>
                      </a:r>
                      <a:r>
                        <a:rPr lang="ru-RU" sz="1400" b="1" dirty="0" err="1" smtClean="0">
                          <a:latin typeface="Arial Black" pitchFamily="34" charset="0"/>
                        </a:rPr>
                        <a:t>стартап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Black" pitchFamily="34" charset="0"/>
                        </a:rPr>
                        <a:t>1000000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</a:tr>
              <a:tr h="319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Black" pitchFamily="34" charset="0"/>
                        </a:rPr>
                        <a:t>Старт - 1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Black" pitchFamily="34" charset="0"/>
                        </a:rPr>
                        <a:t>4000000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5520" y="0"/>
            <a:ext cx="6893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  <a:cs typeface="Tahoma" pitchFamily="34" charset="0"/>
              </a:rPr>
              <a:t>Бизнес - план </a:t>
            </a:r>
            <a:r>
              <a:rPr lang="ru-RU" sz="2800" b="1" dirty="0" smtClean="0">
                <a:latin typeface="Georgia" pitchFamily="18" charset="0"/>
                <a:cs typeface="Tahoma" pitchFamily="34" charset="0"/>
              </a:rPr>
              <a:t>реализации проекта</a:t>
            </a:r>
            <a:endParaRPr lang="ru-RU" sz="2800" b="1" dirty="0">
              <a:latin typeface="Georgia" pitchFamily="18" charset="0"/>
              <a:cs typeface="Tahoma" pitchFamily="34" charset="0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7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8" y="995119"/>
            <a:ext cx="5538286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lang="ru-RU" sz="6900" dirty="0"/>
              <a:t> ЗА ВНИМАНИЕ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914917" y="1547117"/>
            <a:ext cx="1295400" cy="1295400"/>
            <a:chOff x="9841992" y="1635251"/>
            <a:chExt cx="1295400" cy="1295400"/>
          </a:xfrm>
        </p:grpSpPr>
        <p:sp>
          <p:nvSpPr>
            <p:cNvPr id="20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385114" y="1526955"/>
            <a:ext cx="1295400" cy="1295400"/>
            <a:chOff x="1054608" y="1626107"/>
            <a:chExt cx="1295400" cy="1295400"/>
          </a:xfrm>
        </p:grpSpPr>
        <p:sp>
          <p:nvSpPr>
            <p:cNvPr id="24" name="object 24"/>
            <p:cNvSpPr/>
            <p:nvPr/>
          </p:nvSpPr>
          <p:spPr>
            <a:xfrm>
              <a:off x="1054608" y="1626107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3000" y="1714499"/>
              <a:ext cx="1120140" cy="1120140"/>
            </a:xfrm>
            <a:custGeom>
              <a:avLst/>
              <a:gdLst/>
              <a:ahLst/>
              <a:cxnLst/>
              <a:rect l="l" t="t" r="r" b="b"/>
              <a:pathLst>
                <a:path w="1120139" h="1120139">
                  <a:moveTo>
                    <a:pt x="1120139" y="0"/>
                  </a:moveTo>
                  <a:lnTo>
                    <a:pt x="0" y="0"/>
                  </a:lnTo>
                  <a:lnTo>
                    <a:pt x="0" y="1120139"/>
                  </a:lnTo>
                  <a:lnTo>
                    <a:pt x="1120139" y="1120139"/>
                  </a:lnTo>
                  <a:lnTo>
                    <a:pt x="112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222712" y="3073830"/>
            <a:ext cx="1686560" cy="124136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/>
            <a:r>
              <a:rPr lang="ru-RU" sz="1600" dirty="0" smtClean="0">
                <a:cs typeface="Tahoma" pitchFamily="34" charset="0"/>
              </a:rPr>
              <a:t>Фомкина</a:t>
            </a:r>
            <a:endParaRPr lang="ru-RU" sz="1600" dirty="0" smtClean="0">
              <a:cs typeface="Tahoma" pitchFamily="34" charset="0"/>
            </a:endParaRPr>
          </a:p>
          <a:p>
            <a:pPr algn="ctr"/>
            <a:r>
              <a:rPr lang="ru-RU" sz="1600" spc="-70" dirty="0" smtClean="0">
                <a:latin typeface="Arial"/>
                <a:cs typeface="Tahoma" pitchFamily="34" charset="0"/>
              </a:rPr>
              <a:t>Алина</a:t>
            </a:r>
            <a:endParaRPr lang="ru-RU" sz="1600" spc="-70" dirty="0" smtClean="0">
              <a:latin typeface="Arial"/>
              <a:cs typeface="Arial"/>
            </a:endParaRPr>
          </a:p>
          <a:p>
            <a:pPr algn="ctr"/>
            <a:r>
              <a:rPr lang="ru-RU" sz="1600" spc="-80" dirty="0" smtClean="0">
                <a:latin typeface="Arial"/>
                <a:cs typeface="Arial"/>
              </a:rPr>
              <a:t>Лидер</a:t>
            </a: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2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="" xmlns:a16="http://schemas.microsoft.com/office/drawing/2014/main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КОМАНДА</a:t>
            </a:r>
            <a:endParaRPr sz="3600" b="1" dirty="0"/>
          </a:p>
        </p:txBody>
      </p:sp>
      <p:sp>
        <p:nvSpPr>
          <p:cNvPr id="48" name="object 18">
            <a:extLst>
              <a:ext uri="{FF2B5EF4-FFF2-40B4-BE49-F238E27FC236}">
                <a16:creationId xmlns="" xmlns:a16="http://schemas.microsoft.com/office/drawing/2014/main" id="{235307B3-AEEF-48FB-803C-E2A22E8F2A02}"/>
              </a:ext>
            </a:extLst>
          </p:cNvPr>
          <p:cNvSpPr txBox="1"/>
          <p:nvPr/>
        </p:nvSpPr>
        <p:spPr>
          <a:xfrm>
            <a:off x="3433530" y="3133876"/>
            <a:ext cx="2368344" cy="866262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 err="1" smtClean="0">
                <a:latin typeface="Arial"/>
                <a:cs typeface="Arial"/>
              </a:rPr>
              <a:t>Джавоян</a:t>
            </a:r>
            <a:endParaRPr lang="ru-RU" sz="1600" spc="-8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Алина</a:t>
            </a:r>
            <a:endParaRPr lang="ru-RU" sz="1600" spc="-8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Спикер, презентация</a:t>
            </a:r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object 19"/>
          <p:cNvGrpSpPr/>
          <p:nvPr/>
        </p:nvGrpSpPr>
        <p:grpSpPr>
          <a:xfrm>
            <a:off x="6259674" y="1633416"/>
            <a:ext cx="1295400" cy="1295400"/>
            <a:chOff x="9841992" y="1635251"/>
            <a:chExt cx="1295400" cy="1295400"/>
          </a:xfrm>
        </p:grpSpPr>
        <p:sp>
          <p:nvSpPr>
            <p:cNvPr id="27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8">
            <a:extLst>
              <a:ext uri="{FF2B5EF4-FFF2-40B4-BE49-F238E27FC236}">
                <a16:creationId xmlns="" xmlns:a16="http://schemas.microsoft.com/office/drawing/2014/main" id="{235307B3-AEEF-48FB-803C-E2A22E8F2A02}"/>
              </a:ext>
            </a:extLst>
          </p:cNvPr>
          <p:cNvSpPr txBox="1"/>
          <p:nvPr/>
        </p:nvSpPr>
        <p:spPr>
          <a:xfrm>
            <a:off x="6020657" y="3198142"/>
            <a:ext cx="2368344" cy="1112483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Удальцова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Дарья</a:t>
            </a:r>
            <a:endParaRPr lang="ru-RU" sz="1600" spc="-8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Поиск научной информации</a:t>
            </a:r>
            <a:endParaRPr lang="ru-RU" sz="1600" spc="-8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Arc 1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74101" y="407989"/>
            <a:ext cx="2986617" cy="2987675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768" y="231010"/>
            <a:ext cx="7865533" cy="642938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Актуальность проекта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857251"/>
            <a:ext cx="5619749" cy="511175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dirty="0"/>
              <a:t>Принцип 5П в медицине – современный тренд развития здравоохранения</a:t>
            </a:r>
            <a:endParaRPr lang="en-US" i="1" dirty="0"/>
          </a:p>
        </p:txBody>
      </p:sp>
      <p:graphicFrame>
        <p:nvGraphicFramePr>
          <p:cNvPr id="7" name="Объект 3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5810249" y="1071546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>
            <a:extLst>
              <a:ext uri="{FF2B5EF4-FFF2-40B4-BE49-F238E27FC236}"/>
            </a:extLst>
          </p:cNvPr>
          <p:cNvGraphicFramePr/>
          <p:nvPr/>
        </p:nvGraphicFramePr>
        <p:xfrm>
          <a:off x="643469" y="1420815"/>
          <a:ext cx="4889804" cy="3667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5137" y="396041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Исследования показывают, что </a:t>
            </a:r>
            <a:r>
              <a:rPr lang="ru-RU" dirty="0" err="1" smtClean="0"/>
              <a:t>микробиом</a:t>
            </a:r>
            <a:r>
              <a:rPr lang="ru-RU" dirty="0" smtClean="0"/>
              <a:t> человека имеет существенное влияние на здоровье и может быть ключевым фактором в развитии раковых заболеваний. Проведение анализа </a:t>
            </a:r>
            <a:r>
              <a:rPr lang="ru-RU" dirty="0" err="1" smtClean="0"/>
              <a:t>микробиома</a:t>
            </a:r>
            <a:r>
              <a:rPr lang="ru-RU" dirty="0" smtClean="0"/>
              <a:t> с использованием качественных методов искусственного интеллекта может значительно повысить точность диагностики и эффективность лечения рака.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171330" y="1277957"/>
            <a:ext cx="566761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114300">
              <a:spcBef>
                <a:spcPts val="363"/>
              </a:spcBef>
              <a:buClr>
                <a:srgbClr val="000000"/>
              </a:buClr>
              <a:buSzPts val="1100"/>
            </a:pPr>
            <a:endParaRPr lang="ru-RU" sz="2400" dirty="0">
              <a:latin typeface="Georgia" pitchFamily="18" charset="0"/>
              <a:sym typeface="Georgia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ПРОБЛЕМА</a:t>
            </a:r>
            <a:endParaRPr sz="3600" b="1" dirty="0"/>
          </a:p>
        </p:txBody>
      </p:sp>
      <p:sp>
        <p:nvSpPr>
          <p:cNvPr id="15" name="Прямоугольник"/>
          <p:cNvSpPr/>
          <p:nvPr/>
        </p:nvSpPr>
        <p:spPr>
          <a:xfrm>
            <a:off x="6083929" y="-5459"/>
            <a:ext cx="6108071" cy="6860825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6114103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</a:rPr>
              <a:t>РЕШЕНИЕ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6169445" y="810105"/>
            <a:ext cx="580588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DD87BB-E7ED-EBC7-31B2-DE9DA63B5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11135417" y="380947"/>
            <a:ext cx="720000" cy="72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5420" y="1004684"/>
            <a:ext cx="548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9" name="Прямоугольник 7"/>
          <p:cNvSpPr>
            <a:spLocks noChangeArrowheads="1"/>
          </p:cNvSpPr>
          <p:nvPr/>
        </p:nvSpPr>
        <p:spPr bwMode="auto">
          <a:xfrm>
            <a:off x="308472" y="1789170"/>
            <a:ext cx="53762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Базы  хранения данных по </a:t>
            </a:r>
            <a:r>
              <a:rPr lang="ru-RU" dirty="0" err="1">
                <a:latin typeface="Calibri" pitchFamily="34" charset="0"/>
              </a:rPr>
              <a:t>микробиому</a:t>
            </a:r>
            <a:r>
              <a:rPr lang="ru-RU" dirty="0">
                <a:latin typeface="Calibri" pitchFamily="34" charset="0"/>
              </a:rPr>
              <a:t> канцерогенеза размещены на разных платформах, не имеют общих протоколов обмена информацией, и часто разделены с данными о пациенте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Calibri" pitchFamily="34" charset="0"/>
              </a:rPr>
              <a:t>Отсутствует  информация о возможности прогнозировать процесс канцерогенеза, основываясь на данных микроокружения опухоли, в том числе с использованием технологий искусственного интеллекта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21985" y="1486344"/>
            <a:ext cx="53872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itchFamily="34" charset="0"/>
              </a:rPr>
              <a:t>Будет  разработана прогностическая модель на основе технологий искусственного интеллекта, позволяющая оценить изменения ключевых параметров микроокружения опухоли, приводящих к риску появления первичных опухолей или стимулирующих процесс роста злокачественной опухоли. </a:t>
            </a:r>
            <a:endParaRPr lang="ru-RU" dirty="0" smtClean="0">
              <a:latin typeface="Calibri" pitchFamily="34" charset="0"/>
            </a:endParaRPr>
          </a:p>
          <a:p>
            <a:pPr algn="ctr"/>
            <a:r>
              <a:rPr lang="ru-RU" dirty="0" smtClean="0">
                <a:latin typeface="Calibri" pitchFamily="34" charset="0"/>
              </a:rPr>
              <a:t>Полученные </a:t>
            </a:r>
            <a:r>
              <a:rPr lang="ru-RU" dirty="0" smtClean="0">
                <a:latin typeface="Calibri" pitchFamily="34" charset="0"/>
              </a:rPr>
              <a:t>результаты в региональном масштабе можно использовать для разработки наиболее эффективных программ диагностики и лечения. </a:t>
            </a:r>
            <a:endParaRPr lang="ru-R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2892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">
            <a:extLst>
              <a:ext uri="{FF2B5EF4-FFF2-40B4-BE49-F238E27FC236}">
                <a16:creationId xmlns=""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6096000" y="0"/>
            <a:ext cx="6096000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ru-RU" dirty="0" smtClean="0">
                <a:solidFill>
                  <a:schemeClr val="tx1"/>
                </a:solidFill>
              </a:rPr>
              <a:t>Сбор </a:t>
            </a:r>
            <a:r>
              <a:rPr lang="ru-RU" dirty="0" smtClean="0">
                <a:solidFill>
                  <a:schemeClr val="tx1"/>
                </a:solidFill>
              </a:rPr>
              <a:t>и анализ данных о </a:t>
            </a:r>
            <a:r>
              <a:rPr lang="ru-RU" dirty="0" err="1" smtClean="0">
                <a:solidFill>
                  <a:schemeClr val="tx1"/>
                </a:solidFill>
              </a:rPr>
              <a:t>микробиоме</a:t>
            </a:r>
            <a:r>
              <a:rPr lang="ru-RU" dirty="0" smtClean="0">
                <a:solidFill>
                  <a:schemeClr val="tx1"/>
                </a:solidFill>
              </a:rPr>
              <a:t> у пациентов с онкологическими заболеваниями.</a:t>
            </a:r>
          </a:p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ru-RU" dirty="0" smtClean="0">
              <a:solidFill>
                <a:schemeClr val="tx1"/>
              </a:solidFill>
            </a:endParaRPr>
          </a:p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ru-RU" dirty="0" smtClean="0">
                <a:solidFill>
                  <a:schemeClr val="tx1"/>
                </a:solidFill>
              </a:rPr>
              <a:t>Разработка </a:t>
            </a:r>
            <a:r>
              <a:rPr lang="ru-RU" dirty="0" err="1" smtClean="0">
                <a:solidFill>
                  <a:schemeClr val="tx1"/>
                </a:solidFill>
              </a:rPr>
              <a:t>нейросетевой</a:t>
            </a:r>
            <a:r>
              <a:rPr lang="ru-RU" dirty="0" smtClean="0">
                <a:solidFill>
                  <a:schemeClr val="tx1"/>
                </a:solidFill>
              </a:rPr>
              <a:t> модели для анализа данных </a:t>
            </a:r>
            <a:r>
              <a:rPr lang="ru-RU" dirty="0" err="1" smtClean="0">
                <a:solidFill>
                  <a:schemeClr val="tx1"/>
                </a:solidFill>
              </a:rPr>
              <a:t>микробиома</a:t>
            </a:r>
            <a:r>
              <a:rPr lang="ru-RU" dirty="0" smtClean="0">
                <a:solidFill>
                  <a:schemeClr val="tx1"/>
                </a:solidFill>
              </a:rPr>
              <a:t> и прогнозирования развития рака.</a:t>
            </a:r>
          </a:p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ru-RU" dirty="0" smtClean="0">
              <a:solidFill>
                <a:schemeClr val="tx1"/>
              </a:solidFill>
            </a:endParaRPr>
          </a:p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ru-RU" dirty="0" smtClean="0">
                <a:solidFill>
                  <a:schemeClr val="tx1"/>
                </a:solidFill>
              </a:rPr>
              <a:t>Создание </a:t>
            </a:r>
            <a:r>
              <a:rPr lang="ru-RU" dirty="0" smtClean="0">
                <a:solidFill>
                  <a:schemeClr val="tx1"/>
                </a:solidFill>
              </a:rPr>
              <a:t>интерфейса системы поддержки принятия врачебного решения для интеграции с медицинскими информационными системами.</a:t>
            </a:r>
            <a:endParaRPr>
              <a:solidFill>
                <a:schemeClr val="tx1"/>
              </a:solidFill>
            </a:endParaRPr>
          </a:p>
        </p:txBody>
      </p:sp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" name="Прямоугольник 16">
            <a:extLst>
              <a:ext uri="{FF2B5EF4-FFF2-40B4-BE49-F238E27FC236}">
                <a16:creationId xmlns="" xmlns:a16="http://schemas.microsoft.com/office/drawing/2014/main" id="{CB5DF538-1EDC-5349-F002-B4735B6B0626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="" xmlns:a16="http://schemas.microsoft.com/office/drawing/2014/main" id="{39179E90-F735-31E8-C444-C4534593C3B1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="" xmlns:a16="http://schemas.microsoft.com/office/drawing/2014/main" id="{22FF4839-9270-E971-069A-1D9472A4EA51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4</a:t>
              </a:r>
              <a:endParaRPr dirty="0"/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446751" y="1028421"/>
            <a:ext cx="4989789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endParaRPr sz="2400" dirty="0"/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ЦЕЛЬ ПРОЕКТА</a:t>
            </a:r>
            <a:endParaRPr sz="3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96000" y="823754"/>
            <a:ext cx="592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Задачи</a:t>
            </a:r>
            <a:endParaRPr lang="ru-RU" sz="2400" b="1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216665" y="1692521"/>
            <a:ext cx="5776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Разработка и внедрение системы поддержки принятия врачебного решения на базе </a:t>
            </a:r>
            <a:r>
              <a:rPr lang="ru-RU" dirty="0" err="1" smtClean="0"/>
              <a:t>нейросети</a:t>
            </a:r>
            <a:r>
              <a:rPr lang="ru-RU" dirty="0" smtClean="0"/>
              <a:t>, способной анализировать данные по составу </a:t>
            </a:r>
            <a:r>
              <a:rPr lang="ru-RU" dirty="0" err="1" smtClean="0"/>
              <a:t>микробиома</a:t>
            </a:r>
            <a:r>
              <a:rPr lang="ru-RU" dirty="0" smtClean="0"/>
              <a:t> и предсказывать риск возникновения рака у пациентов, а также помогать в выборе оптимальных методов лечения.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1619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" y="150814"/>
            <a:ext cx="6000751" cy="777875"/>
          </a:xfrm>
        </p:spPr>
        <p:txBody>
          <a:bodyPr/>
          <a:lstStyle/>
          <a:p>
            <a: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400" smtClean="0">
              <a:solidFill>
                <a:srgbClr val="8F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-4233" y="539751"/>
            <a:ext cx="5058833" cy="369328"/>
            <a:chOff x="0" y="692501"/>
            <a:chExt cx="2624903" cy="248183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92501"/>
              <a:ext cx="1294463" cy="248183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6583" y="692501"/>
              <a:ext cx="1294463" cy="248183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73166" y="692501"/>
              <a:ext cx="1294463" cy="248183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3857" y="692501"/>
              <a:ext cx="1294463" cy="248183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30440" y="692501"/>
              <a:ext cx="1294463" cy="248183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4101" name="Объект 4"/>
          <p:cNvSpPr txBox="1">
            <a:spLocks/>
          </p:cNvSpPr>
          <p:nvPr/>
        </p:nvSpPr>
        <p:spPr bwMode="auto">
          <a:xfrm>
            <a:off x="6356046" y="284373"/>
            <a:ext cx="276224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>
                <a:latin typeface="Georgia" pitchFamily="18" charset="0"/>
                <a:cs typeface="Tahoma" pitchFamily="34" charset="0"/>
              </a:rPr>
              <a:t>О продукте</a:t>
            </a:r>
            <a:endParaRPr lang="ru-RU" sz="2800" b="1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4103" name="Прямоугольник 18"/>
          <p:cNvSpPr>
            <a:spLocks noChangeArrowheads="1"/>
          </p:cNvSpPr>
          <p:nvPr/>
        </p:nvSpPr>
        <p:spPr bwMode="auto">
          <a:xfrm>
            <a:off x="285751" y="2286000"/>
            <a:ext cx="533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Диагностический программный комплекс,  обеспечивающий возможность реализации</a:t>
            </a:r>
          </a:p>
          <a:p>
            <a:pPr algn="ctr"/>
            <a:r>
              <a:rPr lang="ru-RU" b="1">
                <a:latin typeface="Calibri" pitchFamily="34" charset="0"/>
              </a:rPr>
              <a:t>методики ранней диагностики онкологического процесса с применением искусственных</a:t>
            </a:r>
          </a:p>
          <a:p>
            <a:pPr algn="ctr"/>
            <a:r>
              <a:rPr lang="ru-RU" b="1">
                <a:latin typeface="Calibri" pitchFamily="34" charset="0"/>
              </a:rPr>
              <a:t>нейронных сетей для поддержки принятия врачебного решения при постановке диагноза</a:t>
            </a:r>
          </a:p>
        </p:txBody>
      </p:sp>
      <p:graphicFrame>
        <p:nvGraphicFramePr>
          <p:cNvPr id="14" name="Объект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29051" y="1563529"/>
          <a:ext cx="5191349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1269373" y="1909702"/>
            <a:ext cx="761963" cy="3357586"/>
          </a:xfrm>
          <a:prstGeom prst="rect">
            <a:avLst/>
          </a:prstGeom>
        </p:spPr>
        <p:txBody>
          <a:bodyPr vert="wordArtVert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latin typeface="+mj-lt"/>
                <a:ea typeface="+mj-ea"/>
                <a:cs typeface="+mj-cs"/>
              </a:rPr>
              <a:t>Суть проекта</a:t>
            </a:r>
            <a:endParaRPr lang="en-US" sz="14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5715000" cy="455612"/>
          </a:xfrm>
        </p:spPr>
        <p:txBody>
          <a:bodyPr>
            <a:normAutofit fontScale="90000"/>
          </a:bodyPr>
          <a:lstStyle/>
          <a:p>
            <a: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400" smtClean="0">
              <a:solidFill>
                <a:srgbClr val="8F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" y="285751"/>
            <a:ext cx="5058833" cy="369328"/>
            <a:chOff x="0" y="692501"/>
            <a:chExt cx="2624903" cy="248183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92501"/>
              <a:ext cx="1294463" cy="248183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6583" y="692501"/>
              <a:ext cx="1294463" cy="248183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73166" y="692501"/>
              <a:ext cx="1294463" cy="248183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3857" y="692501"/>
              <a:ext cx="1294463" cy="248183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30440" y="692501"/>
              <a:ext cx="1294463" cy="248183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5126" name="Объект 4"/>
          <p:cNvSpPr txBox="1">
            <a:spLocks/>
          </p:cNvSpPr>
          <p:nvPr/>
        </p:nvSpPr>
        <p:spPr bwMode="auto">
          <a:xfrm>
            <a:off x="560483" y="1067259"/>
            <a:ext cx="10957984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ct val="20000"/>
              </a:spcBef>
              <a:buFont typeface="Arial" pitchFamily="34" charset="0"/>
              <a:buNone/>
            </a:pPr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#БАЗОВАЯ ТЕХНОЛОГИЯ: </a:t>
            </a:r>
            <a:r>
              <a:rPr lang="ru-RU" sz="2000" i="1" dirty="0">
                <a:latin typeface="Calibri" pitchFamily="34" charset="0"/>
              </a:rPr>
              <a:t>системы принятия врачебных решений, искусственный интеллект</a:t>
            </a:r>
            <a:endParaRPr lang="ru-RU" sz="2000" dirty="0">
              <a:solidFill>
                <a:srgbClr val="FF0000"/>
              </a:solidFill>
              <a:latin typeface="Georgia" pitchFamily="18" charset="0"/>
            </a:endParaRPr>
          </a:p>
          <a:p>
            <a:pPr marL="514350" indent="-514350" algn="ctr">
              <a:spcBef>
                <a:spcPct val="20000"/>
              </a:spcBef>
              <a:buFont typeface="Arial" pitchFamily="34" charset="0"/>
              <a:buNone/>
            </a:pPr>
            <a:endParaRPr lang="ru-RU" dirty="0">
              <a:solidFill>
                <a:srgbClr val="FF0000"/>
              </a:solidFill>
              <a:latin typeface="Georgia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</a:pPr>
            <a:endParaRPr lang="ru-RU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76251" y="2714625"/>
            <a:ext cx="11163300" cy="2357438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atin typeface="Times New Roman" pitchFamily="18" charset="0"/>
                <a:ea typeface="+mj-ea"/>
                <a:cs typeface="Times New Roman" pitchFamily="18" charset="0"/>
              </a:rPr>
              <a:t>ТЕКУЩАЯ СТАДИЯ</a:t>
            </a:r>
            <a:br>
              <a:rPr lang="ru-RU" sz="4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400" b="1" dirty="0">
                <a:latin typeface="+mj-lt"/>
                <a:ea typeface="+mj-ea"/>
                <a:cs typeface="+mj-cs"/>
              </a:rPr>
              <a:t> TRL 3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600" dirty="0">
                <a:latin typeface="+mn-lt"/>
                <a:cs typeface="+mn-cs"/>
              </a:rPr>
              <a:t>Проведены собственные </a:t>
            </a:r>
            <a:r>
              <a:rPr lang="ru-RU" sz="2600" dirty="0" smtClean="0">
                <a:latin typeface="+mn-lt"/>
                <a:cs typeface="+mn-cs"/>
              </a:rPr>
              <a:t>исследования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600" dirty="0" smtClean="0">
              <a:latin typeface="+mn-lt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600" dirty="0" smtClean="0">
                <a:latin typeface="+mn-lt"/>
                <a:cs typeface="+mn-cs"/>
              </a:rPr>
              <a:t>  Проведен  </a:t>
            </a:r>
            <a:r>
              <a:rPr lang="ru-RU" sz="2600" dirty="0">
                <a:latin typeface="+mn-lt"/>
                <a:cs typeface="+mn-cs"/>
              </a:rPr>
              <a:t>анализ </a:t>
            </a:r>
            <a:r>
              <a:rPr lang="ru-RU" sz="2600" dirty="0" err="1">
                <a:latin typeface="+mn-lt"/>
                <a:cs typeface="+mn-cs"/>
              </a:rPr>
              <a:t>микробиома</a:t>
            </a:r>
            <a:r>
              <a:rPr lang="ru-RU" sz="2600" dirty="0">
                <a:latin typeface="+mn-lt"/>
                <a:cs typeface="+mn-cs"/>
              </a:rPr>
              <a:t> и создана база данных </a:t>
            </a:r>
            <a:r>
              <a:rPr lang="ru-RU" sz="2600" dirty="0" err="1">
                <a:latin typeface="+mn-lt"/>
                <a:cs typeface="+mn-cs"/>
              </a:rPr>
              <a:t>микробиома</a:t>
            </a:r>
            <a:r>
              <a:rPr lang="ru-RU" sz="2600" dirty="0">
                <a:latin typeface="+mn-lt"/>
                <a:cs typeface="+mn-cs"/>
              </a:rPr>
              <a:t> опухолей различной локализации.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600" dirty="0" smtClean="0">
              <a:latin typeface="+mn-lt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600" dirty="0" smtClean="0">
                <a:latin typeface="+mn-lt"/>
                <a:cs typeface="+mn-cs"/>
              </a:rPr>
              <a:t>Разработана </a:t>
            </a:r>
            <a:r>
              <a:rPr lang="ru-RU" sz="2600" dirty="0">
                <a:latin typeface="+mn-lt"/>
                <a:cs typeface="+mn-cs"/>
              </a:rPr>
              <a:t>методология подготовки материала, подтверждена концепция. </a:t>
            </a:r>
            <a:endParaRPr lang="ru-RU" sz="26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/>
          <a:lstStyle/>
          <a:p>
            <a: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400" smtClean="0">
              <a:solidFill>
                <a:srgbClr val="8F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-4234" y="539748"/>
            <a:ext cx="5139267" cy="369330"/>
            <a:chOff x="0" y="692501"/>
            <a:chExt cx="2624903" cy="232833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92501"/>
              <a:ext cx="1294463" cy="232831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6583" y="692502"/>
              <a:ext cx="1294463" cy="232832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73166" y="692502"/>
              <a:ext cx="1294463" cy="232832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3857" y="692502"/>
              <a:ext cx="1294463" cy="232832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30440" y="692502"/>
              <a:ext cx="1294463" cy="232832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6150" name="Прямоугольник 10"/>
          <p:cNvSpPr>
            <a:spLocks noChangeArrowheads="1"/>
          </p:cNvSpPr>
          <p:nvPr/>
        </p:nvSpPr>
        <p:spPr bwMode="auto">
          <a:xfrm>
            <a:off x="8467" y="63501"/>
            <a:ext cx="527473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Georgia" pitchFamily="18" charset="0"/>
                <a:cs typeface="Tahoma" pitchFamily="34" charset="0"/>
              </a:rPr>
              <a:t>Рынок и потребитель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43934" y="693739"/>
            <a:ext cx="11417300" cy="53655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None/>
              <a:defRPr/>
            </a:pPr>
            <a:endParaRPr lang="ru-RU" sz="1400" b="1" dirty="0" smtClean="0">
              <a:latin typeface="Georgia" panose="02040502050405020303" pitchFamily="18" charset="0"/>
            </a:endParaRPr>
          </a:p>
          <a:p>
            <a:pPr marL="514350" indent="-514350" fontAlgn="auto">
              <a:spcAft>
                <a:spcPts val="0"/>
              </a:spcAft>
              <a:buNone/>
              <a:defRPr/>
            </a:pPr>
            <a:endParaRPr lang="ru-RU" sz="1400" b="1" dirty="0" smtClean="0">
              <a:latin typeface="Georgia" panose="02040502050405020303" pitchFamily="18" charset="0"/>
            </a:endParaRPr>
          </a:p>
          <a:p>
            <a:pPr marL="514350" indent="-514350" fontAlgn="auto">
              <a:spcAft>
                <a:spcPts val="0"/>
              </a:spcAft>
              <a:buNone/>
              <a:defRPr/>
            </a:pPr>
            <a:endParaRPr lang="ru-RU" sz="1400" b="1" dirty="0" smtClean="0"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43" y="982686"/>
            <a:ext cx="104329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1. Врачи-онкологи: Они будут главными пользователями системы поддержки принятия врачебного решения. Им </a:t>
            </a:r>
            <a:r>
              <a:rPr lang="ru-RU" dirty="0" err="1" smtClean="0"/>
              <a:t>предоставится</a:t>
            </a:r>
            <a:r>
              <a:rPr lang="ru-RU" dirty="0" smtClean="0"/>
              <a:t> возможность получать более точные и оперативные данные о составе </a:t>
            </a:r>
            <a:r>
              <a:rPr lang="ru-RU" dirty="0" err="1" smtClean="0"/>
              <a:t>микробиома</a:t>
            </a:r>
            <a:r>
              <a:rPr lang="ru-RU" dirty="0" smtClean="0"/>
              <a:t> пациентов, что поможет им в постановке диагноза, выборе эффективной терапии и контроле за результатами лечения.</a:t>
            </a:r>
          </a:p>
          <a:p>
            <a:endParaRPr lang="ru-RU" dirty="0" smtClean="0"/>
          </a:p>
          <a:p>
            <a:r>
              <a:rPr lang="ru-RU" dirty="0" smtClean="0"/>
              <a:t>2. Исследователи и специалисты в области </a:t>
            </a:r>
            <a:r>
              <a:rPr lang="ru-RU" dirty="0" err="1" smtClean="0"/>
              <a:t>биоинформатики</a:t>
            </a:r>
            <a:r>
              <a:rPr lang="ru-RU" dirty="0" smtClean="0"/>
              <a:t>: </a:t>
            </a:r>
            <a:r>
              <a:rPr lang="ru-RU" dirty="0" smtClean="0"/>
              <a:t>заинтересованы </a:t>
            </a:r>
            <a:r>
              <a:rPr lang="ru-RU" dirty="0" smtClean="0"/>
              <a:t>в применении </a:t>
            </a:r>
            <a:r>
              <a:rPr lang="ru-RU" dirty="0" smtClean="0"/>
              <a:t>методов </a:t>
            </a:r>
            <a:r>
              <a:rPr lang="ru-RU" dirty="0" smtClean="0"/>
              <a:t>анализа данных для поиска новых путей в онкологии. Они смогут использовать разработанную </a:t>
            </a:r>
            <a:r>
              <a:rPr lang="ru-RU" dirty="0" smtClean="0"/>
              <a:t>модель </a:t>
            </a:r>
            <a:r>
              <a:rPr lang="ru-RU" dirty="0" smtClean="0"/>
              <a:t>для изучения взаимосвязей между </a:t>
            </a:r>
            <a:r>
              <a:rPr lang="ru-RU" dirty="0" err="1" smtClean="0"/>
              <a:t>микробиомом</a:t>
            </a:r>
            <a:r>
              <a:rPr lang="ru-RU" dirty="0" smtClean="0"/>
              <a:t> и </a:t>
            </a:r>
            <a:r>
              <a:rPr lang="ru-RU" dirty="0" smtClean="0"/>
              <a:t>раком.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3. Пациенты: </a:t>
            </a:r>
            <a:r>
              <a:rPr lang="ru-RU" dirty="0" smtClean="0"/>
              <a:t>результаты работы </a:t>
            </a:r>
            <a:r>
              <a:rPr lang="ru-RU" dirty="0" smtClean="0"/>
              <a:t>окажут </a:t>
            </a:r>
            <a:r>
              <a:rPr lang="ru-RU" dirty="0" smtClean="0"/>
              <a:t>влияние </a:t>
            </a:r>
            <a:r>
              <a:rPr lang="ru-RU" dirty="0" smtClean="0"/>
              <a:t>на процесс диагностики и лечения раковых заболеваний. Повышение эффективности и точности медицинских решений благоприятно скажется на </a:t>
            </a:r>
            <a:r>
              <a:rPr lang="ru-RU" dirty="0" smtClean="0"/>
              <a:t>здоровье </a:t>
            </a:r>
            <a:r>
              <a:rPr lang="ru-RU" dirty="0" smtClean="0"/>
              <a:t>и прогнозах выздоровления.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400" smtClean="0">
              <a:solidFill>
                <a:srgbClr val="8F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-4233" y="539751"/>
            <a:ext cx="5058833" cy="369328"/>
            <a:chOff x="0" y="692501"/>
            <a:chExt cx="2624903" cy="248183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92501"/>
              <a:ext cx="1294463" cy="248183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6583" y="692501"/>
              <a:ext cx="1294463" cy="248183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73166" y="692501"/>
              <a:ext cx="1294463" cy="248183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3857" y="692501"/>
              <a:ext cx="1294463" cy="248183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30440" y="692501"/>
              <a:ext cx="1294463" cy="248183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6149" name="Прямоугольник 19"/>
          <p:cNvSpPr>
            <a:spLocks noChangeArrowheads="1"/>
          </p:cNvSpPr>
          <p:nvPr/>
        </p:nvSpPr>
        <p:spPr bwMode="auto">
          <a:xfrm>
            <a:off x="432183" y="1127337"/>
            <a:ext cx="1133474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- </a:t>
            </a:r>
            <a:r>
              <a:rPr lang="ru-RU" dirty="0" err="1">
                <a:latin typeface="Calibri" pitchFamily="34" charset="0"/>
              </a:rPr>
              <a:t>Инфоклиника.RU</a:t>
            </a:r>
            <a:r>
              <a:rPr lang="ru-RU" dirty="0">
                <a:latin typeface="Calibri" pitchFamily="34" charset="0"/>
              </a:rPr>
              <a:t> (https://infoclinica.ru/) также предлагает инструменты для управления клиникой, включая возможность лишь просмотра результатов диагностики и клинико-лабораторных тестов.</a:t>
            </a:r>
          </a:p>
          <a:p>
            <a:r>
              <a:rPr lang="ru-RU" dirty="0">
                <a:latin typeface="Calibri" pitchFamily="34" charset="0"/>
              </a:rPr>
              <a:t>- Сервис </a:t>
            </a:r>
            <a:r>
              <a:rPr lang="ru-RU" dirty="0" err="1">
                <a:latin typeface="Calibri" pitchFamily="34" charset="0"/>
              </a:rPr>
              <a:t>Robomed</a:t>
            </a:r>
            <a:r>
              <a:rPr lang="ru-RU" dirty="0">
                <a:latin typeface="Calibri" pitchFamily="34" charset="0"/>
              </a:rPr>
              <a:t> (https://robo-med.com/) наиболее близок к предлагаемому продукту из существующих и реализуемых на территории РФ проектов. Помимо администрирования, сервис предлагает возможность использования собственных алгоритмов диагностики и лечения на базе </a:t>
            </a:r>
            <a:r>
              <a:rPr lang="en-US" dirty="0">
                <a:latin typeface="Calibri" pitchFamily="34" charset="0"/>
              </a:rPr>
              <a:t>CDSS (clinical decision support system), </a:t>
            </a:r>
            <a:r>
              <a:rPr lang="ru-RU" dirty="0">
                <a:latin typeface="Calibri" pitchFamily="34" charset="0"/>
              </a:rPr>
              <a:t>включая базы данных отдельным пунктом.</a:t>
            </a:r>
          </a:p>
          <a:p>
            <a:pPr>
              <a:buFontTx/>
              <a:buChar char="-"/>
            </a:pPr>
            <a:r>
              <a:rPr lang="ru-RU" dirty="0">
                <a:latin typeface="Calibri" pitchFamily="34" charset="0"/>
              </a:rPr>
              <a:t>Сервис MEDAI (http://medai.ru/), позволяющий с высокой достоверностью судить о том, что происходит с больным, как его дальше диагностировать и лечить, на основании жалоб, анамнеза и клинических анализов. </a:t>
            </a:r>
          </a:p>
          <a:p>
            <a:pPr>
              <a:buFontTx/>
              <a:buChar char="-"/>
            </a:pPr>
            <a:r>
              <a:rPr lang="ru-RU" dirty="0">
                <a:latin typeface="Calibri" pitchFamily="34" charset="0"/>
              </a:rPr>
              <a:t>На сегодняшний день в </a:t>
            </a:r>
            <a:r>
              <a:rPr lang="ru-RU" dirty="0" err="1">
                <a:latin typeface="Calibri" pitchFamily="34" charset="0"/>
              </a:rPr>
              <a:t>НовГУ</a:t>
            </a:r>
            <a:r>
              <a:rPr lang="ru-RU" dirty="0">
                <a:latin typeface="Calibri" pitchFamily="34" charset="0"/>
              </a:rPr>
              <a:t> успешно используются похожие системы принятия врачебных решений "</a:t>
            </a:r>
            <a:r>
              <a:rPr lang="ru-RU" dirty="0" err="1">
                <a:latin typeface="Calibri" pitchFamily="34" charset="0"/>
              </a:rPr>
              <a:t>Кардиодиагноз</a:t>
            </a:r>
            <a:r>
              <a:rPr lang="ru-RU" dirty="0">
                <a:latin typeface="Calibri" pitchFamily="34" charset="0"/>
              </a:rPr>
              <a:t>", "</a:t>
            </a:r>
            <a:r>
              <a:rPr lang="ru-RU" dirty="0" err="1">
                <a:latin typeface="Calibri" pitchFamily="34" charset="0"/>
              </a:rPr>
              <a:t>Аллергодиагноз</a:t>
            </a:r>
            <a:r>
              <a:rPr lang="ru-RU" dirty="0">
                <a:latin typeface="Calibri" pitchFamily="34" charset="0"/>
              </a:rPr>
              <a:t>"</a:t>
            </a:r>
          </a:p>
          <a:p>
            <a:pPr>
              <a:buFontTx/>
              <a:buChar char="-"/>
            </a:pPr>
            <a:endParaRPr lang="ru-RU" dirty="0">
              <a:latin typeface="Calibri" pitchFamily="34" charset="0"/>
            </a:endParaRPr>
          </a:p>
        </p:txBody>
      </p:sp>
      <p:pic>
        <p:nvPicPr>
          <p:cNvPr id="6151" name="Рисунок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1" y="4643439"/>
            <a:ext cx="8873067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13691" y="0"/>
            <a:ext cx="3998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Аналоги и конкуренты</a:t>
            </a:r>
            <a:endParaRPr lang="ru-RU" sz="2400" b="1" dirty="0"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770</Words>
  <Application>Microsoft Office PowerPoint</Application>
  <PresentationFormat>Произвольный</PresentationFormat>
  <Paragraphs>124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Актуальность проекта </vt:lpstr>
      <vt:lpstr>Слайд 4</vt:lpstr>
      <vt:lpstr>Слайд 5</vt:lpstr>
      <vt:lpstr> </vt:lpstr>
      <vt:lpstr> </vt:lpstr>
      <vt:lpstr> </vt:lpstr>
      <vt:lpstr> </vt:lpstr>
      <vt:lpstr>Слайд 10</vt:lpstr>
      <vt:lpstr>Расчет затрат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modified xsi:type="dcterms:W3CDTF">2024-05-10T20:15:14Z</dcterms:modified>
</cp:coreProperties>
</file>