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sldIdLst>
    <p:sldId id="256" r:id="rId2"/>
    <p:sldId id="257" r:id="rId3"/>
    <p:sldId id="258" r:id="rId4"/>
    <p:sldId id="259" r:id="rId5"/>
    <p:sldId id="260" r:id="rId6"/>
    <p:sldId id="269" r:id="rId7"/>
    <p:sldId id="270" r:id="rId8"/>
    <p:sldId id="262" r:id="rId9"/>
    <p:sldId id="263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3CAE6D"/>
    <a:srgbClr val="2D8352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8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29T14:54:34.083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1 993,'0'-992,"0"2789,0-1779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29T15:11:13.723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1 1781,'0'-1781,"0"3732,0-1947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29T15:11:46.083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0 1832,'0'-1820,"0"1808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29T14:54:39.611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0 1877,'0'-1861,"0"1845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29T14:55:01.802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0 1807,'0'-1783,"0"1760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29T14:55:08.883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0 1932,'0'-1914,"0"1896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29T14:55:21.010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1 1672,'0'0,"0"-6,0-1659,0 3451,0-1773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29T14:56:02.346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25209 0,'-25185'0,"25162"0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29T15:09:32.986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3930 1,'-3930'0,"7941"0,-3988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29T15:09:40.082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4165 1,'-4146'0,"4127"0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29T15:09:56.082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0 1,'3990'0,"-3973"0</inkml:trace>
</inkml:ink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4/29/2024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4108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20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8456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4253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9553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530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9231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856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632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89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171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151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240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631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614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177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75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4/29/2024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8573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24.png"/><Relationship Id="rId18" Type="http://schemas.openxmlformats.org/officeDocument/2006/relationships/customXml" Target="../ink/ink9.xml"/><Relationship Id="rId3" Type="http://schemas.openxmlformats.org/officeDocument/2006/relationships/image" Target="../media/image19.png"/><Relationship Id="rId21" Type="http://schemas.openxmlformats.org/officeDocument/2006/relationships/image" Target="../media/image28.png"/><Relationship Id="rId7" Type="http://schemas.openxmlformats.org/officeDocument/2006/relationships/image" Target="../media/image21.png"/><Relationship Id="rId12" Type="http://schemas.openxmlformats.org/officeDocument/2006/relationships/customXml" Target="../ink/ink6.xml"/><Relationship Id="rId17" Type="http://schemas.openxmlformats.org/officeDocument/2006/relationships/image" Target="../media/image26.png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20" Type="http://schemas.openxmlformats.org/officeDocument/2006/relationships/customXml" Target="../ink/ink10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.xml"/><Relationship Id="rId11" Type="http://schemas.openxmlformats.org/officeDocument/2006/relationships/image" Target="../media/image23.png"/><Relationship Id="rId5" Type="http://schemas.openxmlformats.org/officeDocument/2006/relationships/image" Target="../media/image20.png"/><Relationship Id="rId15" Type="http://schemas.openxmlformats.org/officeDocument/2006/relationships/image" Target="../media/image25.png"/><Relationship Id="rId23" Type="http://schemas.openxmlformats.org/officeDocument/2006/relationships/image" Target="../media/image29.png"/><Relationship Id="rId10" Type="http://schemas.openxmlformats.org/officeDocument/2006/relationships/customXml" Target="../ink/ink5.xml"/><Relationship Id="rId19" Type="http://schemas.openxmlformats.org/officeDocument/2006/relationships/image" Target="../media/image27.png"/><Relationship Id="rId4" Type="http://schemas.openxmlformats.org/officeDocument/2006/relationships/customXml" Target="../ink/ink2.xml"/><Relationship Id="rId9" Type="http://schemas.openxmlformats.org/officeDocument/2006/relationships/image" Target="../media/image22.png"/><Relationship Id="rId14" Type="http://schemas.openxmlformats.org/officeDocument/2006/relationships/customXml" Target="../ink/ink7.xml"/><Relationship Id="rId22" Type="http://schemas.openxmlformats.org/officeDocument/2006/relationships/customXml" Target="../ink/ink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DNS\Downloads\1920х1080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5" name="Picture 3" descr="C:\Users\DNS\Downloads\image_2024-04-15_16-31-46.png"/>
          <p:cNvPicPr>
            <a:picLocks noChangeAspect="1" noChangeArrowheads="1"/>
          </p:cNvPicPr>
          <p:nvPr/>
        </p:nvPicPr>
        <p:blipFill>
          <a:blip r:embed="rId3"/>
          <a:srcRect r="20185" b="2557"/>
          <a:stretch/>
        </p:blipFill>
        <p:spPr bwMode="auto">
          <a:xfrm>
            <a:off x="8400256" y="0"/>
            <a:ext cx="3791744" cy="6858000"/>
          </a:xfrm>
          <a:prstGeom prst="rect">
            <a:avLst/>
          </a:prstGeom>
          <a:noFill/>
        </p:spPr>
      </p:pic>
      <p:sp>
        <p:nvSpPr>
          <p:cNvPr id="6" name="Google Shape;106;p1"/>
          <p:cNvSpPr txBox="1"/>
          <p:nvPr/>
        </p:nvSpPr>
        <p:spPr bwMode="auto">
          <a:xfrm>
            <a:off x="256984" y="2570051"/>
            <a:ext cx="12069780" cy="4010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99" tIns="45699" rIns="45699" bIns="45699" anchor="ctr" anchorCtr="0">
            <a:normAutofit lnSpcReduction="10000"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00FF"/>
              </a:buClr>
              <a:buSzPts val="4000"/>
              <a:buFont typeface="Arial"/>
              <a:buNone/>
              <a:defRPr/>
            </a:pPr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Клееный брус армированный стекловолокном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00FF"/>
              </a:buClr>
              <a:buSzPts val="4000"/>
              <a:buFont typeface="Arial"/>
              <a:buNone/>
              <a:defRPr/>
            </a:pPr>
            <a:endParaRPr sz="69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</a:endParaRPr>
          </a:p>
          <a:p>
            <a:pPr marL="0" marR="0" lv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F00FF"/>
              </a:buClr>
              <a:buSzPts val="2300"/>
              <a:buFont typeface="Arial"/>
              <a:buNone/>
              <a:defRPr/>
            </a:pPr>
            <a:endParaRPr lang="ru-RU" sz="2300" dirty="0">
              <a:solidFill>
                <a:schemeClr val="bg1"/>
              </a:solidFill>
            </a:endParaRPr>
          </a:p>
          <a:p>
            <a:pPr marL="0" marR="0" lv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F00FF"/>
              </a:buClr>
              <a:buSzPts val="2300"/>
              <a:buFont typeface="Arial"/>
              <a:buNone/>
              <a:defRPr/>
            </a:pPr>
            <a:endParaRPr lang="ru-RU" sz="23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</a:endParaRPr>
          </a:p>
          <a:p>
            <a:pPr marL="0" marR="0" lv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F00FF"/>
              </a:buClr>
              <a:buSzPts val="2300"/>
              <a:buFont typeface="Arial"/>
              <a:buNone/>
              <a:defRPr/>
            </a:pPr>
            <a:r>
              <a:rPr lang="en-US" sz="2300" b="0" i="0" u="none" strike="noStrike" cap="none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ЛИДЕР КОМАНДЫ:</a:t>
            </a: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 СКИРДИН ДМИТРИЙ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2300"/>
              <a:buFont typeface="Arial"/>
              <a:buNone/>
              <a:defRPr/>
            </a:pPr>
            <a:endParaRPr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352" y="1755097"/>
            <a:ext cx="1835504" cy="71016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713722" y="1380750"/>
            <a:ext cx="6096000" cy="7294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4999"/>
              </a:lnSpc>
              <a:buClr>
                <a:srgbClr val="1B1B1B"/>
              </a:buClr>
              <a:buSzPts val="2300"/>
              <a:defRPr/>
            </a:pPr>
            <a:r>
              <a:rPr lang="ru-RU" dirty="0">
                <a:latin typeface="Arial"/>
                <a:cs typeface="Arial"/>
              </a:rPr>
              <a:t>МЕЖВУЗОВСКАЯ АКСЕЛЕРАЦИОННАЯ ПРОГРАММА</a:t>
            </a:r>
            <a:endParaRPr lang="ru-RU" dirty="0"/>
          </a:p>
          <a:p>
            <a:pPr algn="ctr">
              <a:lnSpc>
                <a:spcPct val="114999"/>
              </a:lnSpc>
              <a:buClr>
                <a:srgbClr val="1B1B1B"/>
              </a:buClr>
              <a:buSzPts val="2300"/>
              <a:defRPr/>
            </a:pPr>
            <a:r>
              <a:rPr lang="ru-RU" b="1" dirty="0">
                <a:latin typeface="Arial"/>
                <a:cs typeface="Arial"/>
              </a:rPr>
              <a:t>АКСЕЛЕРАТОР ХОУМНЕТ</a:t>
            </a:r>
          </a:p>
        </p:txBody>
      </p:sp>
      <p:pic>
        <p:nvPicPr>
          <p:cNvPr id="9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432" y="3734542"/>
            <a:ext cx="2373934" cy="1891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9B11448-9A37-A610-6FD4-35ACE2ACDD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9184" y="3382476"/>
            <a:ext cx="2987384" cy="260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2074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24268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chemeClr val="dk1"/>
              </a:buClr>
              <a:buSzPts val="1600"/>
              <a:defRPr/>
            </a:pPr>
            <a:r>
              <a:rPr lang="ru-RU" b="1" dirty="0"/>
              <a:t>ТЕКУЩИЕ РЕЗУЛЬТАТЫ</a:t>
            </a:r>
            <a:endParaRPr lang="ru-RU" b="1" dirty="0">
              <a:latin typeface="Arial"/>
              <a:ea typeface="Arial"/>
              <a:cs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97E40B-17E2-3BDE-3D9B-D212631AA3BF}"/>
              </a:ext>
            </a:extLst>
          </p:cNvPr>
          <p:cNvSpPr txBox="1"/>
          <p:nvPr/>
        </p:nvSpPr>
        <p:spPr>
          <a:xfrm>
            <a:off x="459510" y="838174"/>
            <a:ext cx="1127298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Разработана рациональная схема армирования. На основании проведенных теоретических и экспериментальных исследований упрочнения клееных деревянных балок и конструкций методом армирования стекловолокном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Рукописный ввод 3">
                <a:extLst>
                  <a:ext uri="{FF2B5EF4-FFF2-40B4-BE49-F238E27FC236}">
                    <a16:creationId xmlns:a16="http://schemas.microsoft.com/office/drawing/2014/main" id="{76E92922-5846-023B-C20E-3B17A6ADDDAD}"/>
                  </a:ext>
                </a:extLst>
              </p14:cNvPr>
              <p14:cNvContentPartPr/>
              <p14:nvPr/>
            </p14:nvContentPartPr>
            <p14:xfrm>
              <a:off x="1089804" y="3193077"/>
              <a:ext cx="360" cy="653760"/>
            </p14:xfrm>
          </p:contentPart>
        </mc:Choice>
        <mc:Fallback xmlns="">
          <p:pic>
            <p:nvPicPr>
              <p:cNvPr id="4" name="Рукописный ввод 3">
                <a:extLst>
                  <a:ext uri="{FF2B5EF4-FFF2-40B4-BE49-F238E27FC236}">
                    <a16:creationId xmlns:a16="http://schemas.microsoft.com/office/drawing/2014/main" id="{76E92922-5846-023B-C20E-3B17A6ADDDA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54164" y="3157437"/>
                <a:ext cx="72000" cy="72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Рукописный ввод 4">
                <a:extLst>
                  <a:ext uri="{FF2B5EF4-FFF2-40B4-BE49-F238E27FC236}">
                    <a16:creationId xmlns:a16="http://schemas.microsoft.com/office/drawing/2014/main" id="{82661342-623E-1545-9154-8BEB502FC27C}"/>
                  </a:ext>
                </a:extLst>
              </p14:cNvPr>
              <p14:cNvContentPartPr/>
              <p14:nvPr/>
            </p14:nvContentPartPr>
            <p14:xfrm>
              <a:off x="2621244" y="3215037"/>
              <a:ext cx="360" cy="675720"/>
            </p14:xfrm>
          </p:contentPart>
        </mc:Choice>
        <mc:Fallback xmlns="">
          <p:pic>
            <p:nvPicPr>
              <p:cNvPr id="5" name="Рукописный ввод 4">
                <a:extLst>
                  <a:ext uri="{FF2B5EF4-FFF2-40B4-BE49-F238E27FC236}">
                    <a16:creationId xmlns:a16="http://schemas.microsoft.com/office/drawing/2014/main" id="{82661342-623E-1545-9154-8BEB502FC27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85244" y="3179037"/>
                <a:ext cx="72000" cy="74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Рукописный ввод 8">
                <a:extLst>
                  <a:ext uri="{FF2B5EF4-FFF2-40B4-BE49-F238E27FC236}">
                    <a16:creationId xmlns:a16="http://schemas.microsoft.com/office/drawing/2014/main" id="{AA4CA55F-0799-8AB9-0E48-410A7B02C748}"/>
                  </a:ext>
                </a:extLst>
              </p14:cNvPr>
              <p14:cNvContentPartPr/>
              <p14:nvPr/>
            </p14:nvContentPartPr>
            <p14:xfrm>
              <a:off x="7183524" y="3288837"/>
              <a:ext cx="360" cy="650520"/>
            </p14:xfrm>
          </p:contentPart>
        </mc:Choice>
        <mc:Fallback xmlns="">
          <p:pic>
            <p:nvPicPr>
              <p:cNvPr id="9" name="Рукописный ввод 8">
                <a:extLst>
                  <a:ext uri="{FF2B5EF4-FFF2-40B4-BE49-F238E27FC236}">
                    <a16:creationId xmlns:a16="http://schemas.microsoft.com/office/drawing/2014/main" id="{AA4CA55F-0799-8AB9-0E48-410A7B02C74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147524" y="3253197"/>
                <a:ext cx="72000" cy="72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Рукописный ввод 9">
                <a:extLst>
                  <a:ext uri="{FF2B5EF4-FFF2-40B4-BE49-F238E27FC236}">
                    <a16:creationId xmlns:a16="http://schemas.microsoft.com/office/drawing/2014/main" id="{8CD84D5B-9E61-500D-8DD3-6B2C0907B29D}"/>
                  </a:ext>
                </a:extLst>
              </p14:cNvPr>
              <p14:cNvContentPartPr/>
              <p14:nvPr/>
            </p14:nvContentPartPr>
            <p14:xfrm>
              <a:off x="8700924" y="3263637"/>
              <a:ext cx="360" cy="695880"/>
            </p14:xfrm>
          </p:contentPart>
        </mc:Choice>
        <mc:Fallback xmlns="">
          <p:pic>
            <p:nvPicPr>
              <p:cNvPr id="10" name="Рукописный ввод 9">
                <a:extLst>
                  <a:ext uri="{FF2B5EF4-FFF2-40B4-BE49-F238E27FC236}">
                    <a16:creationId xmlns:a16="http://schemas.microsoft.com/office/drawing/2014/main" id="{8CD84D5B-9E61-500D-8DD3-6B2C0907B29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664924" y="3227637"/>
                <a:ext cx="72000" cy="76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" name="Рукописный ввод 10">
                <a:extLst>
                  <a:ext uri="{FF2B5EF4-FFF2-40B4-BE49-F238E27FC236}">
                    <a16:creationId xmlns:a16="http://schemas.microsoft.com/office/drawing/2014/main" id="{49A0C848-9234-D941-A830-DF25FF52FEFF}"/>
                  </a:ext>
                </a:extLst>
              </p14:cNvPr>
              <p14:cNvContentPartPr/>
              <p14:nvPr/>
            </p14:nvContentPartPr>
            <p14:xfrm>
              <a:off x="10218324" y="3269397"/>
              <a:ext cx="360" cy="648000"/>
            </p14:xfrm>
          </p:contentPart>
        </mc:Choice>
        <mc:Fallback xmlns="">
          <p:pic>
            <p:nvPicPr>
              <p:cNvPr id="11" name="Рукописный ввод 10">
                <a:extLst>
                  <a:ext uri="{FF2B5EF4-FFF2-40B4-BE49-F238E27FC236}">
                    <a16:creationId xmlns:a16="http://schemas.microsoft.com/office/drawing/2014/main" id="{49A0C848-9234-D941-A830-DF25FF52FEF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182684" y="3233757"/>
                <a:ext cx="72000" cy="71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" name="Рукописный ввод 11">
                <a:extLst>
                  <a:ext uri="{FF2B5EF4-FFF2-40B4-BE49-F238E27FC236}">
                    <a16:creationId xmlns:a16="http://schemas.microsoft.com/office/drawing/2014/main" id="{07B6401B-D3FF-88D0-7BC8-D3CC3B575FD8}"/>
                  </a:ext>
                </a:extLst>
              </p14:cNvPr>
              <p14:cNvContentPartPr/>
              <p14:nvPr/>
            </p14:nvContentPartPr>
            <p14:xfrm>
              <a:off x="1138764" y="3566757"/>
              <a:ext cx="9075240" cy="360"/>
            </p14:xfrm>
          </p:contentPart>
        </mc:Choice>
        <mc:Fallback xmlns="">
          <p:pic>
            <p:nvPicPr>
              <p:cNvPr id="12" name="Рукописный ввод 11">
                <a:extLst>
                  <a:ext uri="{FF2B5EF4-FFF2-40B4-BE49-F238E27FC236}">
                    <a16:creationId xmlns:a16="http://schemas.microsoft.com/office/drawing/2014/main" id="{07B6401B-D3FF-88D0-7BC8-D3CC3B575FD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103124" y="3530757"/>
                <a:ext cx="9146880" cy="72000"/>
              </a:xfrm>
              <a:prstGeom prst="rect">
                <a:avLst/>
              </a:prstGeom>
            </p:spPr>
          </p:pic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CC85E326-B22F-5FC2-263B-BFAF26833A61}"/>
              </a:ext>
            </a:extLst>
          </p:cNvPr>
          <p:cNvSpPr txBox="1"/>
          <p:nvPr/>
        </p:nvSpPr>
        <p:spPr>
          <a:xfrm>
            <a:off x="1077822" y="2755186"/>
            <a:ext cx="153150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идеи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8BCCEEF-1ECB-10BC-8DFE-F64205DA5F26}"/>
              </a:ext>
            </a:extLst>
          </p:cNvPr>
          <p:cNvSpPr txBox="1"/>
          <p:nvPr/>
        </p:nvSpPr>
        <p:spPr>
          <a:xfrm>
            <a:off x="2608970" y="2755186"/>
            <a:ext cx="15149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литературы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43B813D-25BC-CCFA-93A5-78D79E58FC76}"/>
              </a:ext>
            </a:extLst>
          </p:cNvPr>
          <p:cNvSpPr txBox="1"/>
          <p:nvPr/>
        </p:nvSpPr>
        <p:spPr>
          <a:xfrm>
            <a:off x="4194556" y="2893685"/>
            <a:ext cx="148182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Акселерация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2AA37FE-C1F1-3DD8-3A50-BF919423F281}"/>
              </a:ext>
            </a:extLst>
          </p:cNvPr>
          <p:cNvSpPr txBox="1"/>
          <p:nvPr/>
        </p:nvSpPr>
        <p:spPr>
          <a:xfrm>
            <a:off x="7183524" y="2753081"/>
            <a:ext cx="15085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Основание бизнеса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9FA9B30-1591-4122-65D6-4D9EE2B8AFEC}"/>
              </a:ext>
            </a:extLst>
          </p:cNvPr>
          <p:cNvSpPr txBox="1"/>
          <p:nvPr/>
        </p:nvSpPr>
        <p:spPr>
          <a:xfrm>
            <a:off x="8720904" y="2753802"/>
            <a:ext cx="15085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бизнеса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A39AE56-AEAD-1786-8187-ECEE94CDB804}"/>
              </a:ext>
            </a:extLst>
          </p:cNvPr>
          <p:cNvSpPr txBox="1"/>
          <p:nvPr/>
        </p:nvSpPr>
        <p:spPr>
          <a:xfrm>
            <a:off x="5650761" y="2753081"/>
            <a:ext cx="15081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Победа на акселераторе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1" name="Рукописный ввод 30">
                <a:extLst>
                  <a:ext uri="{FF2B5EF4-FFF2-40B4-BE49-F238E27FC236}">
                    <a16:creationId xmlns:a16="http://schemas.microsoft.com/office/drawing/2014/main" id="{481401ED-FAE3-6EBB-4AAD-7FAE904B6141}"/>
                  </a:ext>
                </a:extLst>
              </p14:cNvPr>
              <p14:cNvContentPartPr/>
              <p14:nvPr/>
            </p14:nvContentPartPr>
            <p14:xfrm>
              <a:off x="4168884" y="3572517"/>
              <a:ext cx="1452600" cy="360"/>
            </p14:xfrm>
          </p:contentPart>
        </mc:Choice>
        <mc:Fallback xmlns="">
          <p:pic>
            <p:nvPicPr>
              <p:cNvPr id="31" name="Рукописный ввод 30">
                <a:extLst>
                  <a:ext uri="{FF2B5EF4-FFF2-40B4-BE49-F238E27FC236}">
                    <a16:creationId xmlns:a16="http://schemas.microsoft.com/office/drawing/2014/main" id="{481401ED-FAE3-6EBB-4AAD-7FAE904B6141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132884" y="3536877"/>
                <a:ext cx="15242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2" name="Рукописный ввод 31">
                <a:extLst>
                  <a:ext uri="{FF2B5EF4-FFF2-40B4-BE49-F238E27FC236}">
                    <a16:creationId xmlns:a16="http://schemas.microsoft.com/office/drawing/2014/main" id="{9A574C5A-86E4-754C-C33A-63B9BF402009}"/>
                  </a:ext>
                </a:extLst>
              </p14:cNvPr>
              <p14:cNvContentPartPr/>
              <p14:nvPr/>
            </p14:nvContentPartPr>
            <p14:xfrm>
              <a:off x="4152324" y="3572517"/>
              <a:ext cx="1499400" cy="360"/>
            </p14:xfrm>
          </p:contentPart>
        </mc:Choice>
        <mc:Fallback xmlns="">
          <p:pic>
            <p:nvPicPr>
              <p:cNvPr id="32" name="Рукописный ввод 31">
                <a:extLst>
                  <a:ext uri="{FF2B5EF4-FFF2-40B4-BE49-F238E27FC236}">
                    <a16:creationId xmlns:a16="http://schemas.microsoft.com/office/drawing/2014/main" id="{9A574C5A-86E4-754C-C33A-63B9BF40200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116324" y="3536877"/>
                <a:ext cx="15710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4" name="Рукописный ввод 33">
                <a:extLst>
                  <a:ext uri="{FF2B5EF4-FFF2-40B4-BE49-F238E27FC236}">
                    <a16:creationId xmlns:a16="http://schemas.microsoft.com/office/drawing/2014/main" id="{B1E48C91-8F8F-2434-4559-134ADF4A9F7F}"/>
                  </a:ext>
                </a:extLst>
              </p14:cNvPr>
              <p14:cNvContentPartPr/>
              <p14:nvPr/>
            </p14:nvContentPartPr>
            <p14:xfrm>
              <a:off x="4163124" y="3562797"/>
              <a:ext cx="1442880" cy="360"/>
            </p14:xfrm>
          </p:contentPart>
        </mc:Choice>
        <mc:Fallback xmlns="">
          <p:pic>
            <p:nvPicPr>
              <p:cNvPr id="34" name="Рукописный ввод 33">
                <a:extLst>
                  <a:ext uri="{FF2B5EF4-FFF2-40B4-BE49-F238E27FC236}">
                    <a16:creationId xmlns:a16="http://schemas.microsoft.com/office/drawing/2014/main" id="{B1E48C91-8F8F-2434-4559-134ADF4A9F7F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127124" y="3527157"/>
                <a:ext cx="151452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5" name="Рукописный ввод 34">
                <a:extLst>
                  <a:ext uri="{FF2B5EF4-FFF2-40B4-BE49-F238E27FC236}">
                    <a16:creationId xmlns:a16="http://schemas.microsoft.com/office/drawing/2014/main" id="{836D00CB-7D4A-6CD7-4704-415CBFE2E5A4}"/>
                  </a:ext>
                </a:extLst>
              </p14:cNvPr>
              <p14:cNvContentPartPr/>
              <p14:nvPr/>
            </p14:nvContentPartPr>
            <p14:xfrm>
              <a:off x="4149444" y="3201357"/>
              <a:ext cx="360" cy="704160"/>
            </p14:xfrm>
          </p:contentPart>
        </mc:Choice>
        <mc:Fallback xmlns="">
          <p:pic>
            <p:nvPicPr>
              <p:cNvPr id="35" name="Рукописный ввод 34">
                <a:extLst>
                  <a:ext uri="{FF2B5EF4-FFF2-40B4-BE49-F238E27FC236}">
                    <a16:creationId xmlns:a16="http://schemas.microsoft.com/office/drawing/2014/main" id="{836D00CB-7D4A-6CD7-4704-415CBFE2E5A4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113804" y="3165357"/>
                <a:ext cx="72000" cy="77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0" name="Рукописный ввод 49">
                <a:extLst>
                  <a:ext uri="{FF2B5EF4-FFF2-40B4-BE49-F238E27FC236}">
                    <a16:creationId xmlns:a16="http://schemas.microsoft.com/office/drawing/2014/main" id="{C91D1702-6B49-0DC5-4754-403E65B7ADD4}"/>
                  </a:ext>
                </a:extLst>
              </p14:cNvPr>
              <p14:cNvContentPartPr/>
              <p14:nvPr/>
            </p14:nvContentPartPr>
            <p14:xfrm>
              <a:off x="5653524" y="3260397"/>
              <a:ext cx="360" cy="659880"/>
            </p14:xfrm>
          </p:contentPart>
        </mc:Choice>
        <mc:Fallback xmlns="">
          <p:pic>
            <p:nvPicPr>
              <p:cNvPr id="50" name="Рукописный ввод 49">
                <a:extLst>
                  <a:ext uri="{FF2B5EF4-FFF2-40B4-BE49-F238E27FC236}">
                    <a16:creationId xmlns:a16="http://schemas.microsoft.com/office/drawing/2014/main" id="{C91D1702-6B49-0DC5-4754-403E65B7ADD4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617524" y="3224397"/>
                <a:ext cx="72000" cy="73152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8795D86B-10E7-65BC-1004-FAA8D31B01FA}"/>
              </a:ext>
            </a:extLst>
          </p:cNvPr>
          <p:cNvSpPr txBox="1"/>
          <p:nvPr/>
        </p:nvSpPr>
        <p:spPr>
          <a:xfrm>
            <a:off x="1064828" y="3639325"/>
            <a:ext cx="61186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02.2024</a:t>
            </a:r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AA3974-84B9-6D64-BF07-521B974F75AB}"/>
              </a:ext>
            </a:extLst>
          </p:cNvPr>
          <p:cNvSpPr txBox="1"/>
          <p:nvPr/>
        </p:nvSpPr>
        <p:spPr>
          <a:xfrm>
            <a:off x="2621244" y="3617393"/>
            <a:ext cx="61186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03.2024</a:t>
            </a:r>
            <a:endParaRPr lang="ru-RU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5A1B376-E944-DB71-992C-ED9F38154C5C}"/>
              </a:ext>
            </a:extLst>
          </p:cNvPr>
          <p:cNvSpPr txBox="1"/>
          <p:nvPr/>
        </p:nvSpPr>
        <p:spPr>
          <a:xfrm>
            <a:off x="4124176" y="3617393"/>
            <a:ext cx="61186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04.2024</a:t>
            </a:r>
            <a:endParaRPr lang="ru-RU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6FFEB3E-2C59-5EED-9C16-FA3D9615FC8B}"/>
              </a:ext>
            </a:extLst>
          </p:cNvPr>
          <p:cNvSpPr txBox="1"/>
          <p:nvPr/>
        </p:nvSpPr>
        <p:spPr>
          <a:xfrm>
            <a:off x="5606656" y="3620273"/>
            <a:ext cx="61186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06.2024</a:t>
            </a:r>
            <a:endParaRPr lang="ru-RU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B6A021B-53D2-4467-6125-1242166FA381}"/>
              </a:ext>
            </a:extLst>
          </p:cNvPr>
          <p:cNvSpPr txBox="1"/>
          <p:nvPr/>
        </p:nvSpPr>
        <p:spPr>
          <a:xfrm>
            <a:off x="7183524" y="3626919"/>
            <a:ext cx="61186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07.2024</a:t>
            </a:r>
            <a:endParaRPr lang="ru-RU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0BA0C63-D3D8-FC1B-A32F-A197DC05A50B}"/>
              </a:ext>
            </a:extLst>
          </p:cNvPr>
          <p:cNvSpPr txBox="1"/>
          <p:nvPr/>
        </p:nvSpPr>
        <p:spPr>
          <a:xfrm>
            <a:off x="8771980" y="3640956"/>
            <a:ext cx="14076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07.2024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60889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464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chemeClr val="dk1"/>
              </a:buClr>
              <a:buSzPts val="1600"/>
              <a:defRPr/>
            </a:pPr>
            <a:r>
              <a:rPr lang="ru-RU" b="1" dirty="0"/>
              <a:t>КОМАНДА</a:t>
            </a:r>
            <a:endParaRPr lang="ru-RU" b="1" dirty="0">
              <a:latin typeface="Arial"/>
              <a:ea typeface="Arial"/>
              <a:cs typeface="Arial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960" y="36933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  <a:defRPr/>
            </a:pPr>
            <a:r>
              <a:rPr lang="ru-RU" dirty="0">
                <a:latin typeface="Arial" panose="020B0604020202020204" pitchFamily="34" charset="0"/>
                <a:ea typeface="Noto Sans KR Black"/>
                <a:cs typeface="Arial" panose="020B0604020202020204" pitchFamily="34" charset="0"/>
              </a:rPr>
              <a:t>Ключевые члены команды </a:t>
            </a:r>
            <a:r>
              <a:rPr lang="en-US" dirty="0" err="1">
                <a:latin typeface="Arial" panose="020B0604020202020204" pitchFamily="34" charset="0"/>
                <a:ea typeface="Noto Sans KR Black"/>
                <a:cs typeface="Arial" panose="020B0604020202020204" pitchFamily="34" charset="0"/>
              </a:rPr>
              <a:t>WoodWorks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  <a:defRPr/>
            </a:pPr>
            <a:endParaRPr lang="ru-RU" dirty="0">
              <a:solidFill>
                <a:srgbClr val="FF0000"/>
              </a:solidFill>
              <a:latin typeface="Arial Black"/>
            </a:endParaRP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164898" y="1384995"/>
            <a:ext cx="2160002" cy="2159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Фото</a:t>
            </a:r>
            <a:endParaRPr dirty="0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604385" y="1384995"/>
            <a:ext cx="2160002" cy="2159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>
                <a:solidFill>
                  <a:schemeClr val="tx1"/>
                </a:solidFill>
              </a:rPr>
              <a:t>Фото</a:t>
            </a:r>
            <a:endParaRPr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5043872" y="1384995"/>
            <a:ext cx="2160002" cy="2159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>
                <a:solidFill>
                  <a:schemeClr val="tx1"/>
                </a:solidFill>
              </a:rPr>
              <a:t>Фото</a:t>
            </a:r>
            <a:endParaRPr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7483359" y="1384995"/>
            <a:ext cx="2160002" cy="2159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>
                <a:solidFill>
                  <a:schemeClr val="tx1"/>
                </a:solidFill>
              </a:rPr>
              <a:t>Фото</a:t>
            </a:r>
            <a:endParaRPr/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9922846" y="1384995"/>
            <a:ext cx="2160002" cy="2159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Фото</a:t>
            </a:r>
            <a:endParaRPr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83534" y="3913327"/>
            <a:ext cx="1555234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dirty="0" err="1">
                <a:latin typeface="Arial Black" panose="020B0A04020102020204" pitchFamily="34" charset="0"/>
                <a:cs typeface="Arial" panose="020B0604020202020204" pitchFamily="34" charset="0"/>
              </a:rPr>
              <a:t>Скирдин</a:t>
            </a:r>
            <a:endParaRPr lang="ru-RU" b="1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b="1" dirty="0">
                <a:latin typeface="Arial Black" panose="020B0A04020102020204" pitchFamily="34" charset="0"/>
                <a:cs typeface="Arial" panose="020B0604020202020204" pitchFamily="34" charset="0"/>
              </a:rPr>
              <a:t>Дмитрий</a:t>
            </a:r>
          </a:p>
          <a:p>
            <a:pPr algn="ctr">
              <a:defRPr/>
            </a:pPr>
            <a:r>
              <a:rPr lang="ru-RU" b="1" dirty="0">
                <a:latin typeface="Arial Black" panose="020B0A04020102020204" pitchFamily="34" charset="0"/>
                <a:cs typeface="Arial" panose="020B0604020202020204" pitchFamily="34" charset="0"/>
              </a:rPr>
              <a:t>Сергеевич</a:t>
            </a:r>
          </a:p>
          <a:p>
            <a:pPr algn="ctr">
              <a:defRPr/>
            </a:pPr>
            <a:endParaRPr lang="ru-RU" b="1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b="1" dirty="0">
                <a:latin typeface="Arial Black" panose="020B0A04020102020204" pitchFamily="34" charset="0"/>
                <a:cs typeface="Arial" panose="020B0604020202020204" pitchFamily="34" charset="0"/>
              </a:rPr>
              <a:t>Лидер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825016" y="3913327"/>
            <a:ext cx="1718740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dirty="0">
                <a:latin typeface="Arial Black" panose="020B0A04020102020204" pitchFamily="34" charset="0"/>
                <a:cs typeface="Arial" panose="020B0604020202020204" pitchFamily="34" charset="0"/>
              </a:rPr>
              <a:t>Акиньшин</a:t>
            </a:r>
          </a:p>
          <a:p>
            <a:pPr algn="ctr">
              <a:defRPr/>
            </a:pPr>
            <a:r>
              <a:rPr lang="ru-RU" b="1" dirty="0">
                <a:latin typeface="Arial Black" panose="020B0A04020102020204" pitchFamily="34" charset="0"/>
                <a:cs typeface="Arial" panose="020B0604020202020204" pitchFamily="34" charset="0"/>
              </a:rPr>
              <a:t>Илья</a:t>
            </a:r>
          </a:p>
          <a:p>
            <a:pPr algn="ctr">
              <a:defRPr/>
            </a:pPr>
            <a:r>
              <a:rPr lang="ru-RU" b="1" dirty="0">
                <a:latin typeface="Arial Black" panose="020B0A04020102020204" pitchFamily="34" charset="0"/>
                <a:cs typeface="Arial" panose="020B0604020202020204" pitchFamily="34" charset="0"/>
              </a:rPr>
              <a:t>Сергеевич</a:t>
            </a:r>
          </a:p>
          <a:p>
            <a:pPr algn="ctr">
              <a:defRPr/>
            </a:pPr>
            <a:endParaRPr lang="ru-RU" b="1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b="1" dirty="0">
                <a:latin typeface="Arial Black" panose="020B0A04020102020204" pitchFamily="34" charset="0"/>
                <a:cs typeface="Arial" panose="020B0604020202020204" pitchFamily="34" charset="0"/>
              </a:rPr>
              <a:t>Маркетолог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424806" y="3881061"/>
            <a:ext cx="2299027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dirty="0">
                <a:latin typeface="Arial Black"/>
              </a:rPr>
              <a:t>Никита </a:t>
            </a:r>
          </a:p>
          <a:p>
            <a:pPr algn="ctr">
              <a:defRPr/>
            </a:pPr>
            <a:r>
              <a:rPr lang="ru-RU" b="1" dirty="0">
                <a:latin typeface="Arial Black"/>
              </a:rPr>
              <a:t>Александрович </a:t>
            </a:r>
          </a:p>
          <a:p>
            <a:pPr algn="ctr">
              <a:defRPr/>
            </a:pPr>
            <a:r>
              <a:rPr lang="ru-RU" b="1" dirty="0">
                <a:latin typeface="Arial Black"/>
              </a:rPr>
              <a:t>Манаков</a:t>
            </a:r>
          </a:p>
          <a:p>
            <a:pPr algn="ctr">
              <a:defRPr/>
            </a:pPr>
            <a:endParaRPr lang="ru-RU" b="1" dirty="0">
              <a:latin typeface="Arial Black"/>
            </a:endParaRPr>
          </a:p>
          <a:p>
            <a:pPr algn="ctr">
              <a:defRPr/>
            </a:pPr>
            <a:r>
              <a:rPr lang="ru-RU" b="1" dirty="0">
                <a:latin typeface="Arial Black"/>
              </a:rPr>
              <a:t>Аналитик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530" y="1384996"/>
            <a:ext cx="2153858" cy="21590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997" y="1384995"/>
            <a:ext cx="2143751" cy="21590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2BEB473-3571-E166-F6D4-821B01D710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276" y="1369439"/>
            <a:ext cx="2143750" cy="214375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FE9C6BD6-5375-9655-37E4-90B0129930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5233" y="1384996"/>
            <a:ext cx="2198175" cy="2128194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87521488-90AB-5AC8-A643-F5282B14DBD4}"/>
              </a:ext>
            </a:extLst>
          </p:cNvPr>
          <p:cNvSpPr/>
          <p:nvPr/>
        </p:nvSpPr>
        <p:spPr>
          <a:xfrm>
            <a:off x="5212523" y="3881061"/>
            <a:ext cx="2127505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dirty="0">
                <a:latin typeface="Arial Black"/>
              </a:rPr>
              <a:t>Бессонова</a:t>
            </a:r>
          </a:p>
          <a:p>
            <a:pPr algn="ctr">
              <a:defRPr/>
            </a:pPr>
            <a:r>
              <a:rPr lang="ru-RU" b="1" dirty="0">
                <a:latin typeface="Arial Black"/>
              </a:rPr>
              <a:t>Анна</a:t>
            </a:r>
          </a:p>
          <a:p>
            <a:pPr algn="ctr">
              <a:defRPr/>
            </a:pPr>
            <a:r>
              <a:rPr lang="ru-RU" b="1" dirty="0">
                <a:latin typeface="Arial Black"/>
              </a:rPr>
              <a:t>Владимировна</a:t>
            </a:r>
          </a:p>
          <a:p>
            <a:pPr algn="ctr">
              <a:defRPr/>
            </a:pPr>
            <a:endParaRPr lang="ru-RU" b="1" dirty="0">
              <a:latin typeface="Arial Black"/>
            </a:endParaRPr>
          </a:p>
          <a:p>
            <a:pPr algn="ctr">
              <a:defRPr/>
            </a:pPr>
            <a:r>
              <a:rPr lang="ru-RU" b="1" dirty="0">
                <a:latin typeface="Arial Black"/>
              </a:rPr>
              <a:t>Дизайнер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864DEF7-4A4A-7E67-42C8-CF4A6869C3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22846" y="1390138"/>
            <a:ext cx="2153858" cy="2153858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414082F5-EEC1-2A34-8F54-0647589C3A80}"/>
              </a:ext>
            </a:extLst>
          </p:cNvPr>
          <p:cNvSpPr/>
          <p:nvPr/>
        </p:nvSpPr>
        <p:spPr>
          <a:xfrm>
            <a:off x="9888733" y="3881061"/>
            <a:ext cx="2222083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dirty="0">
                <a:latin typeface="Arial Black"/>
              </a:rPr>
              <a:t>Черненко</a:t>
            </a:r>
          </a:p>
          <a:p>
            <a:pPr algn="ctr">
              <a:defRPr/>
            </a:pPr>
            <a:r>
              <a:rPr lang="ru-RU" b="1" dirty="0">
                <a:latin typeface="Arial Black"/>
              </a:rPr>
              <a:t> Серафим </a:t>
            </a:r>
          </a:p>
          <a:p>
            <a:pPr algn="ctr">
              <a:defRPr/>
            </a:pPr>
            <a:r>
              <a:rPr lang="ru-RU" b="1" dirty="0">
                <a:latin typeface="Arial Black"/>
              </a:rPr>
              <a:t>Александрович</a:t>
            </a:r>
          </a:p>
          <a:p>
            <a:pPr algn="ctr">
              <a:defRPr/>
            </a:pPr>
            <a:endParaRPr lang="ru-RU" b="1" dirty="0">
              <a:latin typeface="Arial Black"/>
            </a:endParaRPr>
          </a:p>
          <a:p>
            <a:pPr algn="ctr">
              <a:defRPr/>
            </a:pPr>
            <a:r>
              <a:rPr lang="ru-RU" b="1" dirty="0">
                <a:latin typeface="Arial Black"/>
              </a:rPr>
              <a:t>Администратор</a:t>
            </a:r>
          </a:p>
        </p:txBody>
      </p:sp>
    </p:spTree>
    <p:extLst>
      <p:ext uri="{BB962C8B-B14F-4D97-AF65-F5344CB8AC3E}">
        <p14:creationId xmlns:p14="http://schemas.microsoft.com/office/powerpoint/2010/main" val="3201709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NS\Downloads\1920х1080 (1)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Google Shape;299;p10"/>
          <p:cNvSpPr/>
          <p:nvPr/>
        </p:nvSpPr>
        <p:spPr bwMode="auto">
          <a:xfrm>
            <a:off x="6103137" y="-6261"/>
            <a:ext cx="6121526" cy="1800326"/>
          </a:xfrm>
          <a:prstGeom prst="rect">
            <a:avLst/>
          </a:prstGeom>
          <a:solidFill>
            <a:srgbClr val="FD493D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</a:endParaRPr>
          </a:p>
        </p:txBody>
      </p:sp>
      <p:sp>
        <p:nvSpPr>
          <p:cNvPr id="4" name="Google Shape;301;p10"/>
          <p:cNvSpPr/>
          <p:nvPr/>
        </p:nvSpPr>
        <p:spPr bwMode="auto">
          <a:xfrm>
            <a:off x="8355782" y="-12041"/>
            <a:ext cx="3868878" cy="1811885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DAE3"/>
              </a:buClr>
              <a:buSzPts val="1800"/>
              <a:buFont typeface="Calibri"/>
              <a:buNone/>
              <a:defRPr/>
            </a:pPr>
            <a:endParaRPr sz="1800" b="0" i="0" u="none" strike="noStrike" cap="none">
              <a:solidFill>
                <a:srgbClr val="FFCC00"/>
              </a:solidFill>
              <a:latin typeface="Helvetica Neue"/>
              <a:ea typeface="Helvetica Neue"/>
              <a:cs typeface="Helvetica Neue"/>
            </a:endParaRPr>
          </a:p>
        </p:txBody>
      </p:sp>
      <p:sp>
        <p:nvSpPr>
          <p:cNvPr id="5" name="Google Shape;298;p10"/>
          <p:cNvSpPr/>
          <p:nvPr/>
        </p:nvSpPr>
        <p:spPr bwMode="auto">
          <a:xfrm>
            <a:off x="6103137" y="1742787"/>
            <a:ext cx="6121524" cy="5131928"/>
          </a:xfrm>
          <a:prstGeom prst="rect">
            <a:avLst/>
          </a:prstGeom>
          <a:solidFill>
            <a:srgbClr val="B5D8E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F00FF"/>
              </a:buClr>
              <a:buSzPts val="1800"/>
              <a:buFont typeface="Calibri"/>
              <a:buNone/>
              <a:defRPr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</a:endParaRPr>
          </a:p>
        </p:txBody>
      </p:sp>
      <p:sp>
        <p:nvSpPr>
          <p:cNvPr id="6" name="Google Shape;300;p10"/>
          <p:cNvSpPr/>
          <p:nvPr/>
        </p:nvSpPr>
        <p:spPr bwMode="auto">
          <a:xfrm>
            <a:off x="6102380" y="5347905"/>
            <a:ext cx="6122278" cy="1515886"/>
          </a:xfrm>
          <a:prstGeom prst="rect">
            <a:avLst/>
          </a:prstGeom>
          <a:solidFill>
            <a:srgbClr val="FBB3C1"/>
          </a:solidFill>
          <a:ln>
            <a:noFill/>
          </a:ln>
        </p:spPr>
        <p:txBody>
          <a:bodyPr spcFirstLastPara="1" wrap="square" lIns="45699" tIns="45699" rIns="45699" bIns="45699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</a:endParaRPr>
          </a:p>
        </p:txBody>
      </p:sp>
      <p:pic>
        <p:nvPicPr>
          <p:cNvPr id="7" name="Picture 3" descr="C:\Users\DNS\Downloads\image_2024-04-15_16-43-08.pn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6384032" y="-191166"/>
            <a:ext cx="5357731" cy="704916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13711" y="320039"/>
            <a:ext cx="14295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chemeClr val="dk1"/>
              </a:buClr>
              <a:buSzPts val="1600"/>
              <a:defRPr/>
            </a:pPr>
            <a:r>
              <a:rPr lang="ru-RU" dirty="0">
                <a:solidFill>
                  <a:schemeClr val="dk1"/>
                </a:solidFill>
                <a:latin typeface="Arial"/>
                <a:ea typeface="Arial"/>
                <a:cs typeface="Arial"/>
              </a:rPr>
              <a:t>КОНТАКТЫ</a:t>
            </a:r>
          </a:p>
        </p:txBody>
      </p:sp>
      <p:grpSp>
        <p:nvGrpSpPr>
          <p:cNvPr id="9" name="Google Shape;123;p2"/>
          <p:cNvGrpSpPr/>
          <p:nvPr/>
        </p:nvGrpSpPr>
        <p:grpSpPr bwMode="auto">
          <a:xfrm>
            <a:off x="0" y="692501"/>
            <a:ext cx="2624903" cy="97077"/>
            <a:chOff x="0" y="692501"/>
            <a:chExt cx="2624903" cy="97077"/>
          </a:xfrm>
        </p:grpSpPr>
        <p:sp>
          <p:nvSpPr>
            <p:cNvPr id="10" name="Google Shape;124;p2"/>
            <p:cNvSpPr/>
            <p:nvPr/>
          </p:nvSpPr>
          <p:spPr bwMode="auto">
            <a:xfrm>
              <a:off x="0" y="692501"/>
              <a:ext cx="1294463" cy="97077"/>
            </a:xfrm>
            <a:prstGeom prst="rect">
              <a:avLst/>
            </a:prstGeom>
            <a:solidFill>
              <a:srgbClr val="FBB3C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11" name="Google Shape;125;p2"/>
            <p:cNvSpPr/>
            <p:nvPr/>
          </p:nvSpPr>
          <p:spPr bwMode="auto">
            <a:xfrm>
              <a:off x="336583" y="692501"/>
              <a:ext cx="1294463" cy="97077"/>
            </a:xfrm>
            <a:prstGeom prst="rect">
              <a:avLst/>
            </a:prstGeom>
            <a:solidFill>
              <a:srgbClr val="9F00FF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12" name="Google Shape;126;p2"/>
            <p:cNvSpPr/>
            <p:nvPr/>
          </p:nvSpPr>
          <p:spPr bwMode="auto">
            <a:xfrm>
              <a:off x="673166" y="692501"/>
              <a:ext cx="1294463" cy="97077"/>
            </a:xfrm>
            <a:prstGeom prst="rect">
              <a:avLst/>
            </a:prstGeom>
            <a:solidFill>
              <a:srgbClr val="FD493D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13" name="Google Shape;127;p2"/>
            <p:cNvSpPr/>
            <p:nvPr/>
          </p:nvSpPr>
          <p:spPr bwMode="auto">
            <a:xfrm>
              <a:off x="993857" y="692501"/>
              <a:ext cx="1294463" cy="97077"/>
            </a:xfrm>
            <a:prstGeom prst="rect">
              <a:avLst/>
            </a:prstGeom>
            <a:solidFill>
              <a:srgbClr val="FCAF17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14" name="Google Shape;128;p2"/>
            <p:cNvSpPr/>
            <p:nvPr/>
          </p:nvSpPr>
          <p:spPr bwMode="auto">
            <a:xfrm>
              <a:off x="1330440" y="692501"/>
              <a:ext cx="1294463" cy="97077"/>
            </a:xfrm>
            <a:prstGeom prst="rect">
              <a:avLst/>
            </a:prstGeom>
            <a:solidFill>
              <a:srgbClr val="B5D8E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</p:grpSp>
      <p:pic>
        <p:nvPicPr>
          <p:cNvPr id="15" name="Рисунок 14" descr="значки-05.png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551546" y="1268760"/>
            <a:ext cx="720000" cy="717575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1271546" y="1337909"/>
            <a:ext cx="16600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122D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ВКонтакте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3090273" y="1323283"/>
            <a:ext cx="608527" cy="608527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3698800" y="1442880"/>
            <a:ext cx="10086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122D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@Nidrix</a:t>
            </a:r>
            <a:endParaRPr lang="ru-RU" dirty="0">
              <a:solidFill>
                <a:srgbClr val="122D5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Рисунок 18" descr="Изображение выглядит как текст&#10;&#10;Автоматически созданное описание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alphaModFix amt="70000"/>
            <a:lum bright="-40000"/>
          </a:blip>
          <a:stretch/>
        </p:blipFill>
        <p:spPr bwMode="auto">
          <a:xfrm>
            <a:off x="561588" y="2208513"/>
            <a:ext cx="2159000" cy="2159000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текст, знак&#10;&#10;Автоматически созданное описание"/>
          <p:cNvPicPr>
            <a:picLocks noChangeAspect="1"/>
          </p:cNvPicPr>
          <p:nvPr/>
        </p:nvPicPr>
        <p:blipFill>
          <a:blip r:embed="rId7">
            <a:alphaModFix amt="70000"/>
            <a:lum bright="-40000"/>
          </a:blip>
          <a:stretch/>
        </p:blipFill>
        <p:spPr bwMode="auto">
          <a:xfrm>
            <a:off x="3303172" y="2170493"/>
            <a:ext cx="2159001" cy="2152211"/>
          </a:xfrm>
          <a:prstGeom prst="rect">
            <a:avLst/>
          </a:prstGeom>
        </p:spPr>
      </p:pic>
      <p:pic>
        <p:nvPicPr>
          <p:cNvPr id="21" name="Рисунок 20" descr="значки-03.png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645401" y="4897527"/>
            <a:ext cx="720000" cy="717575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1537683" y="5046413"/>
            <a:ext cx="33086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darkfoxdarkfox@yandex.ru</a:t>
            </a:r>
            <a:endParaRPr lang="ru-RU" dirty="0"/>
          </a:p>
        </p:txBody>
      </p:sp>
      <p:pic>
        <p:nvPicPr>
          <p:cNvPr id="23" name="Рисунок 22" descr="значки-06.png"/>
          <p:cNvPicPr>
            <a:picLocks noChangeAspect="1"/>
          </p:cNvPicPr>
          <p:nvPr/>
        </p:nvPicPr>
        <p:blipFill>
          <a:blip r:embed="rId9"/>
          <a:stretch/>
        </p:blipFill>
        <p:spPr bwMode="auto">
          <a:xfrm>
            <a:off x="633857" y="5747059"/>
            <a:ext cx="720000" cy="717575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 bwMode="auto">
          <a:xfrm>
            <a:off x="1537683" y="5835991"/>
            <a:ext cx="25717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+7 950 714 27 61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311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7958"/>
            <a:ext cx="46461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chemeClr val="dk1"/>
              </a:buClr>
              <a:buSzPts val="1600"/>
              <a:defRPr/>
            </a:pPr>
            <a:r>
              <a:rPr lang="ru-RU" b="1" dirty="0">
                <a:latin typeface="Arial"/>
                <a:ea typeface="Arial"/>
                <a:cs typeface="Arial"/>
              </a:rPr>
              <a:t>ВВЕДЕНИЕ</a:t>
            </a:r>
            <a:r>
              <a:rPr lang="ru-RU" b="1" dirty="0">
                <a:solidFill>
                  <a:schemeClr val="dk1"/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b="1" dirty="0">
                <a:latin typeface="Arial"/>
                <a:ea typeface="Arial"/>
                <a:cs typeface="Arial"/>
              </a:rPr>
              <a:t>В ПРЕДМЕТНУЮ ОБЛАСТЬ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450632" y="116632"/>
            <a:ext cx="6741368" cy="674136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83474" y="1253639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latin typeface="Arial" panose="020B0604020202020204" pitchFamily="34" charset="0"/>
                <a:ea typeface="KacstDecorative"/>
                <a:cs typeface="Arial" panose="020B0604020202020204" pitchFamily="34" charset="0"/>
              </a:rPr>
              <a:t>Мы разрабатываем полностью экологичный клееный брус армированный стекловолокном, с незначительным увеличением массы, для строительных компаний. Наши клееные конструкции, которые примерно в 1,5 раза прочнее, по сравнению с массивной древесиной, и в 1,27 раза прочнее клееных конструкций без армирования.</a:t>
            </a:r>
          </a:p>
        </p:txBody>
      </p:sp>
    </p:spTree>
    <p:extLst>
      <p:ext uri="{BB962C8B-B14F-4D97-AF65-F5344CB8AC3E}">
        <p14:creationId xmlns:p14="http://schemas.microsoft.com/office/powerpoint/2010/main" val="300895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619" y="0"/>
            <a:ext cx="17554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АКТУАЛЬНОСТЬ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7619" y="484223"/>
            <a:ext cx="6096000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Сейчас строительстве не применяется метод армирования клееных конструкций.</a:t>
            </a:r>
          </a:p>
          <a:p>
            <a:pPr algn="just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</a:pPr>
            <a:r>
              <a:rPr lang="ru-RU" altLang="ru-RU" dirty="0">
                <a:latin typeface="Arial" panose="020B0604020202020204" pitchFamily="34" charset="0"/>
                <a:ea typeface="Roboto Medium" pitchFamily="2" charset="0"/>
                <a:cs typeface="Arial" panose="020B0604020202020204" pitchFamily="34" charset="0"/>
              </a:rPr>
              <a:t>Этот способ армирования, является наиболее экономически выгодным и будет иметь успех в сфере строительства.</a:t>
            </a:r>
          </a:p>
          <a:p>
            <a:pPr algn="just">
              <a:spcBef>
                <a:spcPct val="0"/>
              </a:spcBef>
            </a:pPr>
            <a:endParaRPr lang="ru-RU" altLang="ru-RU" dirty="0">
              <a:latin typeface="Arial" panose="020B0604020202020204" pitchFamily="34" charset="0"/>
              <a:ea typeface="Roboto Medium" pitchFamily="2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</a:pPr>
            <a:endParaRPr lang="ru-RU" altLang="ru-RU" dirty="0">
              <a:latin typeface="Arial" panose="020B0604020202020204" pitchFamily="34" charset="0"/>
              <a:ea typeface="Roboto Medium" pitchFamily="2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</a:pPr>
            <a:endParaRPr lang="ru-RU" altLang="ru-RU" dirty="0">
              <a:latin typeface="Arial" panose="020B0604020202020204" pitchFamily="34" charset="0"/>
              <a:ea typeface="Roboto Medium" pitchFamily="2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</a:pPr>
            <a:endParaRPr lang="ru-RU" altLang="ru-RU" dirty="0">
              <a:latin typeface="Arial" panose="020B0604020202020204" pitchFamily="34" charset="0"/>
              <a:ea typeface="Roboto Medium" pitchFamily="2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</a:pPr>
            <a:endParaRPr lang="ru-RU" altLang="ru-RU" dirty="0">
              <a:latin typeface="Arial" panose="020B0604020202020204" pitchFamily="34" charset="0"/>
              <a:ea typeface="Roboto Medium" pitchFamily="2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</a:pPr>
            <a:endParaRPr lang="ru-RU" altLang="ru-RU" dirty="0">
              <a:latin typeface="Arial" panose="020B0604020202020204" pitchFamily="34" charset="0"/>
              <a:ea typeface="Roboto Medium" pitchFamily="2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</a:pPr>
            <a:r>
              <a:rPr lang="ru-RU" altLang="ru-RU" dirty="0">
                <a:latin typeface="Arial" panose="020B0604020202020204" pitchFamily="34" charset="0"/>
                <a:ea typeface="Roboto Medium" pitchFamily="2" charset="0"/>
                <a:cs typeface="Arial" panose="020B0604020202020204" pitchFamily="34" charset="0"/>
              </a:rPr>
              <a:t>Рис. 1</a:t>
            </a:r>
          </a:p>
          <a:p>
            <a:pPr algn="just">
              <a:spcBef>
                <a:spcPct val="0"/>
              </a:spcBef>
            </a:pPr>
            <a:r>
              <a:rPr lang="ru-RU" dirty="0"/>
              <a:t>1 серия – марка Д выполнена из массивной древесины и являлась контрольной для других композиций; 2 серия – марка К выполнена из клееной древесины без армирования; 3 серия – марка КА1 выполнена из клееной древесины с армированием нижней растянутой зоны бруса; 4 серия – марка КА2 выполнена из клееной древесины с армированием верхнего сжатой зоны бруса; 5 серия – марка КА3 выполнена из клееной древесины с армированием нижнего и верхнего слоев древесины</a:t>
            </a:r>
            <a:endParaRPr lang="ru-RU" altLang="ru-RU" dirty="0">
              <a:latin typeface="Arial" panose="020B0604020202020204" pitchFamily="34" charset="0"/>
              <a:ea typeface="Roboto Medium" pitchFamily="2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93619" y="5769760"/>
            <a:ext cx="499544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Руденко О.Л. «Упрочнение деревянных клееных конструкций методом армирования стекловолокном», 2021 </a:t>
            </a:r>
          </a:p>
        </p:txBody>
      </p:sp>
      <p:pic>
        <p:nvPicPr>
          <p:cNvPr id="6" name="Рисунок 5" descr="Изображение выглядит как текст, снимок экрана, диаграмма, Прямоугольник&#10;&#10;Автоматически созданное описание">
            <a:extLst>
              <a:ext uri="{FF2B5EF4-FFF2-40B4-BE49-F238E27FC236}">
                <a16:creationId xmlns:a16="http://schemas.microsoft.com/office/drawing/2014/main" id="{310BEF8D-850A-3880-50EB-F00AFF334F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0683" y="700285"/>
            <a:ext cx="5128665" cy="485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929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49" y="97722"/>
            <a:ext cx="15175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chemeClr val="dk1"/>
              </a:buClr>
              <a:buSzPts val="1600"/>
              <a:defRPr/>
            </a:pPr>
            <a:r>
              <a:rPr lang="ru-RU" b="1" dirty="0">
                <a:latin typeface="Arial"/>
                <a:ea typeface="Arial"/>
                <a:cs typeface="Arial"/>
              </a:rPr>
              <a:t>ПРОБЛЕМА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33083" y="673278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Bef>
                <a:spcPct val="0"/>
              </a:spcBef>
            </a:pPr>
            <a:r>
              <a:rPr lang="ru-RU" altLang="ru-RU" sz="2000" dirty="0">
                <a:latin typeface="Arial" panose="020B0604020202020204" pitchFamily="34" charset="0"/>
                <a:ea typeface="Roboto Medium" pitchFamily="2" charset="0"/>
                <a:cs typeface="Arial" panose="020B0604020202020204" pitchFamily="34" charset="0"/>
              </a:rPr>
              <a:t>Клееный брус имеет недостаточная прочность, усложнение проекта. За счет этого увеличивается конечная стоимость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972513" y="4857836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Bef>
                <a:spcPct val="0"/>
              </a:spcBef>
            </a:pPr>
            <a:r>
              <a:rPr lang="ru-RU" altLang="ru-RU" sz="2000" dirty="0">
                <a:latin typeface="Arial" panose="020B0604020202020204" pitchFamily="34" charset="0"/>
                <a:ea typeface="Roboto Medium" pitchFamily="2" charset="0"/>
                <a:cs typeface="Arial" panose="020B0604020202020204" pitchFamily="34" charset="0"/>
              </a:rPr>
              <a:t>Брус армированный стекловолокном – прочный без значительного роста к массе и цене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083" y="789639"/>
            <a:ext cx="5739430" cy="37632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32" y="2510718"/>
            <a:ext cx="5096563" cy="3822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668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40287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chemeClr val="dk1"/>
              </a:buClr>
              <a:buSzPts val="1600"/>
              <a:defRPr/>
            </a:pPr>
            <a:r>
              <a:rPr lang="ru-RU" b="1" dirty="0"/>
              <a:t>ОПИСАНИЕ ПРОДУКТА И ТЕХНОЛОГИИ</a:t>
            </a:r>
            <a:endParaRPr lang="ru-RU" b="1" dirty="0">
              <a:latin typeface="Arial"/>
              <a:ea typeface="Arial"/>
              <a:cs typeface="Arial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6459" y="812341"/>
            <a:ext cx="5252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Темпы строительства деревянных сооружений и конструкций с каждым годом увеличиваются – сильно возрос интерес к армированным деревянным клееным конструкциям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6460" y="2732679"/>
            <a:ext cx="525293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Смесь углеродных и стеклянных волокон позволяет создать недорогой  композит, обладающий повышенной жесткостью ввиду высоких механических характеристик углеродных волокон и малой стоимости стекловолокна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6460" y="5273987"/>
            <a:ext cx="516538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ru-RU" altLang="ru-RU" dirty="0">
                <a:latin typeface="Arial" panose="020B0604020202020204" pitchFamily="34" charset="0"/>
                <a:ea typeface="Roboto Medium" pitchFamily="2" charset="0"/>
                <a:cs typeface="Arial" panose="020B0604020202020204" pitchFamily="34" charset="0"/>
              </a:rPr>
              <a:t>На сегодняшний день аналогичные разработки на рынке отсутствуют</a:t>
            </a:r>
          </a:p>
          <a:p>
            <a:pPr algn="just">
              <a:spcBef>
                <a:spcPct val="0"/>
              </a:spcBef>
            </a:pPr>
            <a:endParaRPr lang="ru-RU" altLang="ru-RU" dirty="0">
              <a:latin typeface="Arial" panose="020B0604020202020204" pitchFamily="34" charset="0"/>
              <a:ea typeface="Roboto Medium" pitchFamily="2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</a:pPr>
            <a:endParaRPr lang="ru-RU" altLang="ru-RU" dirty="0">
              <a:latin typeface="Arial" panose="020B0604020202020204" pitchFamily="34" charset="0"/>
              <a:ea typeface="Roboto Medium" pitchFamily="2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</a:pPr>
            <a:endParaRPr lang="ru-RU" altLang="ru-RU" dirty="0">
              <a:latin typeface="Arial" panose="020B0604020202020204" pitchFamily="34" charset="0"/>
              <a:ea typeface="Roboto Medium" pitchFamily="2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</a:pPr>
            <a:endParaRPr lang="ru-RU" altLang="ru-RU" dirty="0">
              <a:latin typeface="Arial" panose="020B0604020202020204" pitchFamily="34" charset="0"/>
              <a:ea typeface="Roboto Medium" pitchFamily="2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</a:pPr>
            <a:endParaRPr lang="ru-RU" altLang="ru-RU" dirty="0">
              <a:latin typeface="Arial" panose="020B0604020202020204" pitchFamily="34" charset="0"/>
              <a:ea typeface="Roboto Medium" pitchFamily="2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895793" y="812341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Bef>
                <a:spcPct val="0"/>
              </a:spcBef>
              <a:defRPr/>
            </a:pPr>
            <a:r>
              <a:rPr lang="ru-RU" altLang="ru-RU" dirty="0">
                <a:latin typeface="Arial" panose="020B0604020202020204" pitchFamily="34" charset="0"/>
                <a:ea typeface="Roboto Medium" pitchFamily="2" charset="0"/>
                <a:cs typeface="Arial" panose="020B0604020202020204" pitchFamily="34" charset="0"/>
              </a:rPr>
              <a:t>В нашем изделии повышена прочность клееных конструкций в полтора раза по сравнению с массивной древесиной без значительного увеличения массы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D6220D2-F404-2E91-A32D-A6DE21A32C9B}"/>
              </a:ext>
            </a:extLst>
          </p:cNvPr>
          <p:cNvSpPr/>
          <p:nvPr/>
        </p:nvSpPr>
        <p:spPr>
          <a:xfrm>
            <a:off x="6478499" y="5920317"/>
            <a:ext cx="493058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ru-RU" altLang="ru-RU" sz="1400" dirty="0">
                <a:latin typeface="Arial" panose="020B0604020202020204" pitchFamily="34" charset="0"/>
                <a:ea typeface="Roboto Medium" pitchFamily="2" charset="0"/>
                <a:cs typeface="Arial" panose="020B0604020202020204" pitchFamily="34" charset="0"/>
              </a:rPr>
              <a:t>Рис. 3 Разработанная модель усиления деревянных конструкций с вертикальным и горизонтальным размещением стеклоткани.</a:t>
            </a:r>
          </a:p>
        </p:txBody>
      </p:sp>
      <p:pic>
        <p:nvPicPr>
          <p:cNvPr id="11" name="Рисунок 3">
            <a:extLst>
              <a:ext uri="{FF2B5EF4-FFF2-40B4-BE49-F238E27FC236}">
                <a16:creationId xmlns:a16="http://schemas.microsoft.com/office/drawing/2014/main" id="{6C660F72-7A0A-262B-7ABC-130FCDC6F8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820" y="2009095"/>
            <a:ext cx="4828268" cy="3637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7051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852F66FD-C4DD-1847-B340-75C0EC82BF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7152707"/>
              </p:ext>
            </p:extLst>
          </p:nvPr>
        </p:nvGraphicFramePr>
        <p:xfrm>
          <a:off x="418289" y="731520"/>
          <a:ext cx="11322996" cy="57062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0749">
                  <a:extLst>
                    <a:ext uri="{9D8B030D-6E8A-4147-A177-3AD203B41FA5}">
                      <a16:colId xmlns:a16="http://schemas.microsoft.com/office/drawing/2014/main" val="1239344428"/>
                    </a:ext>
                  </a:extLst>
                </a:gridCol>
                <a:gridCol w="2830749">
                  <a:extLst>
                    <a:ext uri="{9D8B030D-6E8A-4147-A177-3AD203B41FA5}">
                      <a16:colId xmlns:a16="http://schemas.microsoft.com/office/drawing/2014/main" val="2605035723"/>
                    </a:ext>
                  </a:extLst>
                </a:gridCol>
                <a:gridCol w="2830749">
                  <a:extLst>
                    <a:ext uri="{9D8B030D-6E8A-4147-A177-3AD203B41FA5}">
                      <a16:colId xmlns:a16="http://schemas.microsoft.com/office/drawing/2014/main" val="134195266"/>
                    </a:ext>
                  </a:extLst>
                </a:gridCol>
                <a:gridCol w="2830749">
                  <a:extLst>
                    <a:ext uri="{9D8B030D-6E8A-4147-A177-3AD203B41FA5}">
                      <a16:colId xmlns:a16="http://schemas.microsoft.com/office/drawing/2014/main" val="3527111305"/>
                    </a:ext>
                  </a:extLst>
                </a:gridCol>
              </a:tblGrid>
              <a:tr h="817985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Повышенная прочность и надежность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Средняя рыночная стоимость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Простое изготовление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1089720"/>
                  </a:ext>
                </a:extLst>
              </a:tr>
              <a:tr h="104778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00" dirty="0">
                          <a:solidFill>
                            <a:schemeClr val="tx1"/>
                          </a:solidFill>
                          <a:effectLst/>
                        </a:rPr>
                        <a:t>Клееный брус, армированный стекловолокном (мы)</a:t>
                      </a:r>
                      <a:endParaRPr lang="ru-RU" sz="18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+</a:t>
                      </a:r>
                    </a:p>
                  </a:txBody>
                  <a:tcP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+</a:t>
                      </a:r>
                    </a:p>
                  </a:txBody>
                  <a:tcP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+</a:t>
                      </a:r>
                    </a:p>
                  </a:txBody>
                  <a:tcPr>
                    <a:solidFill>
                      <a:srgbClr val="33CC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716220"/>
                  </a:ext>
                </a:extLst>
              </a:tr>
              <a:tr h="117966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00" dirty="0">
                          <a:solidFill>
                            <a:schemeClr val="tx1"/>
                          </a:solidFill>
                          <a:effectLst/>
                        </a:rPr>
                        <a:t>Армированный клееный брус от Лес-Техно (единственный производитель)</a:t>
                      </a:r>
                      <a:endParaRPr lang="ru-RU" sz="18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+</a:t>
                      </a:r>
                    </a:p>
                  </a:txBody>
                  <a:tcP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-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-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3760378"/>
                  </a:ext>
                </a:extLst>
              </a:tr>
              <a:tr h="66101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00" dirty="0">
                          <a:solidFill>
                            <a:schemeClr val="tx1"/>
                          </a:solidFill>
                          <a:effectLst/>
                        </a:rPr>
                        <a:t>Клееный брус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dirty="0" err="1">
                          <a:solidFill>
                            <a:schemeClr val="tx1"/>
                          </a:solidFill>
                        </a:rPr>
                        <a:t>Технодрев</a:t>
                      </a:r>
                      <a:br>
                        <a:rPr lang="ru-RU" dirty="0">
                          <a:solidFill>
                            <a:schemeClr val="tx1"/>
                          </a:solidFill>
                        </a:rPr>
                      </a:b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Новый лес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-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+</a:t>
                      </a:r>
                    </a:p>
                  </a:txBody>
                  <a:tcP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+</a:t>
                      </a:r>
                    </a:p>
                  </a:txBody>
                  <a:tcPr>
                    <a:solidFill>
                      <a:srgbClr val="33CC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5057891"/>
                  </a:ext>
                </a:extLst>
              </a:tr>
              <a:tr h="991039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Массивная древесина</a:t>
                      </a:r>
                    </a:p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dirty="0" err="1">
                          <a:solidFill>
                            <a:schemeClr val="tx1"/>
                          </a:solidFill>
                        </a:rPr>
                        <a:t>Технодрев</a:t>
                      </a:r>
                      <a:br>
                        <a:rPr lang="ru-RU" dirty="0">
                          <a:solidFill>
                            <a:schemeClr val="tx1"/>
                          </a:solidFill>
                        </a:rPr>
                      </a:br>
                      <a:r>
                        <a:rPr lang="ru-RU" dirty="0" err="1">
                          <a:solidFill>
                            <a:schemeClr val="tx1"/>
                          </a:solidFill>
                        </a:rPr>
                        <a:t>Стройресурс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dirty="0" err="1">
                          <a:solidFill>
                            <a:schemeClr val="tx1"/>
                          </a:solidFill>
                        </a:rPr>
                        <a:t>Стройпортал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-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+</a:t>
                      </a:r>
                    </a:p>
                  </a:txBody>
                  <a:tcP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+</a:t>
                      </a:r>
                    </a:p>
                  </a:txBody>
                  <a:tcPr>
                    <a:solidFill>
                      <a:srgbClr val="33CC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29968"/>
                  </a:ext>
                </a:extLst>
              </a:tr>
            </a:tbl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38675C9-F906-3B2C-2D40-094D2550E538}"/>
              </a:ext>
            </a:extLst>
          </p:cNvPr>
          <p:cNvSpPr/>
          <p:nvPr/>
        </p:nvSpPr>
        <p:spPr>
          <a:xfrm>
            <a:off x="323272" y="240146"/>
            <a:ext cx="15461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chemeClr val="dk1"/>
              </a:buClr>
              <a:buSzPts val="1600"/>
              <a:defRPr/>
            </a:pPr>
            <a:r>
              <a:rPr lang="ru-RU" b="1" dirty="0"/>
              <a:t>КОНКУРЕНТЫ</a:t>
            </a:r>
            <a:endParaRPr lang="ru-RU" b="1" dirty="0"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47117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Овал 17">
            <a:extLst>
              <a:ext uri="{FF2B5EF4-FFF2-40B4-BE49-F238E27FC236}">
                <a16:creationId xmlns:a16="http://schemas.microsoft.com/office/drawing/2014/main" id="{0DFF5E5C-E321-1AA9-D354-79CAB0505880}"/>
              </a:ext>
            </a:extLst>
          </p:cNvPr>
          <p:cNvSpPr/>
          <p:nvPr/>
        </p:nvSpPr>
        <p:spPr bwMode="auto">
          <a:xfrm>
            <a:off x="7181935" y="1667301"/>
            <a:ext cx="3884147" cy="3889407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Овал 1">
            <a:extLst>
              <a:ext uri="{FF2B5EF4-FFF2-40B4-BE49-F238E27FC236}">
                <a16:creationId xmlns:a16="http://schemas.microsoft.com/office/drawing/2014/main" id="{2D115F1C-5272-7DC9-8F8D-9073F32ADE19}"/>
              </a:ext>
            </a:extLst>
          </p:cNvPr>
          <p:cNvSpPr/>
          <p:nvPr/>
        </p:nvSpPr>
        <p:spPr bwMode="auto">
          <a:xfrm>
            <a:off x="8299262" y="2269468"/>
            <a:ext cx="2782023" cy="2814129"/>
          </a:xfrm>
          <a:prstGeom prst="ellipse">
            <a:avLst/>
          </a:prstGeom>
          <a:solidFill>
            <a:srgbClr val="92D050"/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800" dirty="0"/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256DCA36-0E46-4A4F-33E9-33124FAB9984}"/>
              </a:ext>
            </a:extLst>
          </p:cNvPr>
          <p:cNvSpPr/>
          <p:nvPr/>
        </p:nvSpPr>
        <p:spPr bwMode="auto">
          <a:xfrm>
            <a:off x="9354996" y="2792306"/>
            <a:ext cx="1736169" cy="1768451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FFF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2400" b="1" dirty="0">
              <a:solidFill>
                <a:schemeClr val="tx1"/>
              </a:solidFill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A9C9E428-AF4E-FA3D-97A3-6AD187532F22}"/>
              </a:ext>
            </a:extLst>
          </p:cNvPr>
          <p:cNvCxnSpPr/>
          <p:nvPr/>
        </p:nvCxnSpPr>
        <p:spPr bwMode="auto">
          <a:xfrm flipV="1">
            <a:off x="8481020" y="3676531"/>
            <a:ext cx="1771870" cy="1525708"/>
          </a:xfrm>
          <a:prstGeom prst="line">
            <a:avLst/>
          </a:prstGeom>
          <a:ln w="31750" cmpd="sng">
            <a:solidFill>
              <a:schemeClr val="tx1"/>
            </a:solidFill>
          </a:ln>
          <a:effectLst>
            <a:glow>
              <a:schemeClr val="accent1">
                <a:alpha val="40000"/>
              </a:schemeClr>
            </a:glow>
            <a:outerShdw blurRad="50800" dist="50800" dir="5400000" sx="1000" sy="1000" algn="ctr" rotWithShape="0">
              <a:srgbClr val="000000">
                <a:alpha val="43137"/>
              </a:srgbClr>
            </a:outerShdw>
            <a:reflection stA="45000" endPos="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EDEB51F4-674A-A3CF-E539-5662F0E46492}"/>
              </a:ext>
            </a:extLst>
          </p:cNvPr>
          <p:cNvCxnSpPr/>
          <p:nvPr/>
        </p:nvCxnSpPr>
        <p:spPr bwMode="auto">
          <a:xfrm flipH="1" flipV="1">
            <a:off x="6176764" y="5202238"/>
            <a:ext cx="2304256" cy="1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6296A207-AD0F-6794-E8E8-C69D4013795A}"/>
              </a:ext>
            </a:extLst>
          </p:cNvPr>
          <p:cNvCxnSpPr/>
          <p:nvPr/>
        </p:nvCxnSpPr>
        <p:spPr bwMode="auto">
          <a:xfrm flipH="1" flipV="1">
            <a:off x="6104756" y="3460997"/>
            <a:ext cx="2840588" cy="1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B387D55C-63B8-098C-E76A-2099664844BF}"/>
              </a:ext>
            </a:extLst>
          </p:cNvPr>
          <p:cNvCxnSpPr/>
          <p:nvPr/>
        </p:nvCxnSpPr>
        <p:spPr bwMode="auto">
          <a:xfrm flipH="1" flipV="1">
            <a:off x="7760940" y="1876822"/>
            <a:ext cx="864096" cy="392646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F58A24CA-ECD2-AFA9-F07A-6A676918FAD2}"/>
              </a:ext>
            </a:extLst>
          </p:cNvPr>
          <p:cNvCxnSpPr/>
          <p:nvPr/>
        </p:nvCxnSpPr>
        <p:spPr bwMode="auto">
          <a:xfrm flipH="1" flipV="1">
            <a:off x="6104756" y="1875913"/>
            <a:ext cx="1656184" cy="90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81DEFD6-ED15-57A7-CECD-C174A5FF645D}"/>
              </a:ext>
            </a:extLst>
          </p:cNvPr>
          <p:cNvSpPr txBox="1"/>
          <p:nvPr/>
        </p:nvSpPr>
        <p:spPr bwMode="auto">
          <a:xfrm>
            <a:off x="5051463" y="1597400"/>
            <a:ext cx="11253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TAM</a:t>
            </a:r>
            <a:endParaRPr lang="ru-RU" sz="32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E0B210-16EC-14D1-9B24-861AAE6FD773}"/>
              </a:ext>
            </a:extLst>
          </p:cNvPr>
          <p:cNvSpPr txBox="1"/>
          <p:nvPr/>
        </p:nvSpPr>
        <p:spPr bwMode="auto">
          <a:xfrm>
            <a:off x="5051463" y="3183393"/>
            <a:ext cx="11253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SAM</a:t>
            </a:r>
            <a:endParaRPr lang="ru-RU" sz="32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0F8557-E1B8-0CFD-4FF7-555D6FEA49AA}"/>
              </a:ext>
            </a:extLst>
          </p:cNvPr>
          <p:cNvSpPr txBox="1"/>
          <p:nvPr/>
        </p:nvSpPr>
        <p:spPr bwMode="auto">
          <a:xfrm>
            <a:off x="5103640" y="4909850"/>
            <a:ext cx="11253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SOM</a:t>
            </a:r>
            <a:endParaRPr lang="ru-RU" sz="3200" b="1" dirty="0"/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4BCB8BE2-7631-2D75-E475-66FC3CB92136}"/>
              </a:ext>
            </a:extLst>
          </p:cNvPr>
          <p:cNvCxnSpPr>
            <a:cxnSpLocks/>
          </p:cNvCxnSpPr>
          <p:nvPr/>
        </p:nvCxnSpPr>
        <p:spPr bwMode="auto">
          <a:xfrm flipH="1">
            <a:off x="3432622" y="5196735"/>
            <a:ext cx="1671018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3D9ABE60-7CE3-563D-5AD4-5DF791C46128}"/>
              </a:ext>
            </a:extLst>
          </p:cNvPr>
          <p:cNvCxnSpPr>
            <a:stCxn id="10" idx="1"/>
          </p:cNvCxnSpPr>
          <p:nvPr/>
        </p:nvCxnSpPr>
        <p:spPr bwMode="auto">
          <a:xfrm flipH="1" flipV="1">
            <a:off x="3432622" y="3475780"/>
            <a:ext cx="1618841" cy="1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DCA7CFD0-179F-35BE-E153-A86B8EAF9B1C}"/>
              </a:ext>
            </a:extLst>
          </p:cNvPr>
          <p:cNvCxnSpPr/>
          <p:nvPr/>
        </p:nvCxnSpPr>
        <p:spPr bwMode="auto">
          <a:xfrm flipH="1" flipV="1">
            <a:off x="3432622" y="1875913"/>
            <a:ext cx="1671018" cy="1387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499F0B34-C11F-53EA-B7C4-9DD8673BE763}"/>
              </a:ext>
            </a:extLst>
          </p:cNvPr>
          <p:cNvSpPr txBox="1"/>
          <p:nvPr/>
        </p:nvSpPr>
        <p:spPr bwMode="auto">
          <a:xfrm>
            <a:off x="133016" y="4909850"/>
            <a:ext cx="31449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dirty="0"/>
              <a:t>Строительные магазины и компании. Посчитать объем рынка по Белгороду Кубы + деньги</a:t>
            </a:r>
          </a:p>
          <a:p>
            <a:pPr lvl="0"/>
            <a:endParaRPr lang="ru-RU" sz="2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FE430A9-F394-4646-0807-4ADCCCE47368}"/>
              </a:ext>
            </a:extLst>
          </p:cNvPr>
          <p:cNvSpPr txBox="1"/>
          <p:nvPr/>
        </p:nvSpPr>
        <p:spPr bwMode="auto">
          <a:xfrm>
            <a:off x="153114" y="2967948"/>
            <a:ext cx="30375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dirty="0"/>
              <a:t>Строительные компании, застройщики, строительные магазины.</a:t>
            </a:r>
          </a:p>
          <a:p>
            <a:pPr lvl="0"/>
            <a:r>
              <a:rPr lang="ru-RU" sz="2000" dirty="0"/>
              <a:t>Объем рынка по Белгороду, Воронежу и Курску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E809123-E4F0-922B-306F-2B536A31309E}"/>
              </a:ext>
            </a:extLst>
          </p:cNvPr>
          <p:cNvSpPr txBox="1"/>
          <p:nvPr/>
        </p:nvSpPr>
        <p:spPr>
          <a:xfrm>
            <a:off x="127480" y="1060305"/>
            <a:ext cx="328701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/>
              <a:t>Весь спектр услуг создания, продажи и строительства армированным стекловолокном, клееным брусом, для всех сегментов.</a:t>
            </a:r>
          </a:p>
          <a:p>
            <a:r>
              <a:rPr lang="ru-RU" sz="2000" dirty="0"/>
              <a:t>Объем рынка по </a:t>
            </a:r>
            <a:r>
              <a:rPr lang="ru-RU" sz="2000" dirty="0" err="1"/>
              <a:t>россии</a:t>
            </a:r>
            <a:endParaRPr lang="ru-RU" sz="20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2F274B2-6FA9-0628-B0B7-AB33BE998222}"/>
              </a:ext>
            </a:extLst>
          </p:cNvPr>
          <p:cNvSpPr txBox="1"/>
          <p:nvPr/>
        </p:nvSpPr>
        <p:spPr>
          <a:xfrm>
            <a:off x="229968" y="29849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/>
              <a:t>АНАЛИЗ РЫНКА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5983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23720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chemeClr val="dk1"/>
              </a:buClr>
              <a:buSzPts val="1600"/>
              <a:defRPr/>
            </a:pPr>
            <a:r>
              <a:rPr lang="ru-RU" b="1" dirty="0"/>
              <a:t>ЦЕЛЕВАЯ АУДИТОРИЯ</a:t>
            </a:r>
            <a:endParaRPr lang="ru-RU" b="1" dirty="0">
              <a:latin typeface="Arial"/>
              <a:ea typeface="Arial"/>
              <a:cs typeface="Arial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9006" y="641996"/>
            <a:ext cx="6096000" cy="329320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Bef>
                <a:spcPct val="0"/>
              </a:spcBef>
            </a:pPr>
            <a:r>
              <a:rPr lang="ru-RU" altLang="ru-RU" sz="1600" b="1" dirty="0">
                <a:latin typeface="Arial" panose="020B0604020202020204" pitchFamily="34" charset="0"/>
                <a:ea typeface="Roboto Medium" pitchFamily="2" charset="0"/>
                <a:cs typeface="Arial" panose="020B0604020202020204" pitchFamily="34" charset="0"/>
              </a:rPr>
              <a:t>В2В</a:t>
            </a:r>
            <a:r>
              <a:rPr lang="ru-RU" altLang="ru-RU" sz="1600" dirty="0">
                <a:latin typeface="Arial" panose="020B0604020202020204" pitchFamily="34" charset="0"/>
                <a:ea typeface="Roboto Medium" pitchFamily="2" charset="0"/>
                <a:cs typeface="Arial" panose="020B0604020202020204" pitchFamily="34" charset="0"/>
              </a:rPr>
              <a:t> направлен на спонтанный спрос. Клиенты всегда знают, что им нужно и в каком объеме, поэтому классическая реклама с призывами здесь плохо работает.</a:t>
            </a:r>
          </a:p>
          <a:p>
            <a:pPr algn="just">
              <a:spcBef>
                <a:spcPct val="0"/>
              </a:spcBef>
            </a:pPr>
            <a:endParaRPr lang="ru-RU" altLang="ru-RU" sz="1600" dirty="0">
              <a:latin typeface="Arial" panose="020B0604020202020204" pitchFamily="34" charset="0"/>
              <a:ea typeface="Roboto Medium" pitchFamily="2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</a:pPr>
            <a:endParaRPr lang="ru-RU" altLang="ru-RU" sz="1600" dirty="0">
              <a:latin typeface="Arial" panose="020B0604020202020204" pitchFamily="34" charset="0"/>
              <a:ea typeface="Roboto Medium" pitchFamily="2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</a:pPr>
            <a:endParaRPr lang="ru-RU" altLang="ru-RU" sz="1600" dirty="0">
              <a:latin typeface="Arial" panose="020B0604020202020204" pitchFamily="34" charset="0"/>
              <a:ea typeface="Roboto Medium" pitchFamily="2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</a:pPr>
            <a:endParaRPr lang="ru-RU" altLang="ru-RU" sz="1600" dirty="0">
              <a:latin typeface="Arial" panose="020B0604020202020204" pitchFamily="34" charset="0"/>
              <a:ea typeface="Roboto Medium" pitchFamily="2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</a:pPr>
            <a:endParaRPr lang="ru-RU" altLang="ru-RU" sz="1600" dirty="0">
              <a:latin typeface="Arial" panose="020B0604020202020204" pitchFamily="34" charset="0"/>
              <a:ea typeface="Roboto Medium" pitchFamily="2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</a:pPr>
            <a:r>
              <a:rPr lang="ru-RU" altLang="ru-RU" sz="1600" b="1" dirty="0">
                <a:latin typeface="Arial" panose="020B0604020202020204" pitchFamily="34" charset="0"/>
                <a:ea typeface="Roboto Medium" pitchFamily="2" charset="0"/>
                <a:cs typeface="Arial" panose="020B0604020202020204" pitchFamily="34" charset="0"/>
              </a:rPr>
              <a:t>В2В2С</a:t>
            </a:r>
            <a:r>
              <a:rPr lang="ru-RU" altLang="ru-RU" sz="1600" dirty="0">
                <a:latin typeface="Arial" panose="020B0604020202020204" pitchFamily="34" charset="0"/>
                <a:ea typeface="Roboto Medium" pitchFamily="2" charset="0"/>
                <a:cs typeface="Arial" panose="020B0604020202020204" pitchFamily="34" charset="0"/>
              </a:rPr>
              <a:t> – для тесного сотрудничества основного бизнеса с вспомогательными компаниями. Совместная деятельность направлена на удовлетворение потребностей конечного потребителя продукта.</a:t>
            </a:r>
          </a:p>
          <a:p>
            <a:pPr algn="just">
              <a:spcBef>
                <a:spcPct val="0"/>
              </a:spcBef>
            </a:pPr>
            <a:endParaRPr lang="ru-RU" altLang="ru-RU" sz="1600" dirty="0">
              <a:latin typeface="Arial" panose="020B0604020202020204" pitchFamily="34" charset="0"/>
              <a:ea typeface="Roboto Medium" pitchFamily="2" charset="0"/>
              <a:cs typeface="Arial" panose="020B0604020202020204" pitchFamily="34" charset="0"/>
            </a:endParaRPr>
          </a:p>
        </p:txBody>
      </p:sp>
      <p:pic>
        <p:nvPicPr>
          <p:cNvPr id="5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1425" y="451593"/>
            <a:ext cx="3167063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119" y="1372263"/>
            <a:ext cx="511175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181" y="2359608"/>
            <a:ext cx="3003550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0724" y="5202008"/>
            <a:ext cx="2388463" cy="1533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71EE3FB-C501-17E6-6B8A-3DD57C7BC8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22584" y="3912103"/>
            <a:ext cx="3524742" cy="1047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3811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6472" y="223609"/>
            <a:ext cx="19100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БИЗНЕС-МОДЕЛЬ</a:t>
            </a:r>
            <a:endParaRPr lang="ru-RU" dirty="0"/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0A4B99F8-8A9A-B110-2BEE-51B4E8F455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3394509"/>
              </p:ext>
            </p:extLst>
          </p:nvPr>
        </p:nvGraphicFramePr>
        <p:xfrm>
          <a:off x="546371" y="797668"/>
          <a:ext cx="11099257" cy="5700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9851">
                  <a:extLst>
                    <a:ext uri="{9D8B030D-6E8A-4147-A177-3AD203B41FA5}">
                      <a16:colId xmlns:a16="http://schemas.microsoft.com/office/drawing/2014/main" val="138551164"/>
                    </a:ext>
                  </a:extLst>
                </a:gridCol>
                <a:gridCol w="2228839">
                  <a:extLst>
                    <a:ext uri="{9D8B030D-6E8A-4147-A177-3AD203B41FA5}">
                      <a16:colId xmlns:a16="http://schemas.microsoft.com/office/drawing/2014/main" val="4232001241"/>
                    </a:ext>
                  </a:extLst>
                </a:gridCol>
                <a:gridCol w="1100939">
                  <a:extLst>
                    <a:ext uri="{9D8B030D-6E8A-4147-A177-3AD203B41FA5}">
                      <a16:colId xmlns:a16="http://schemas.microsoft.com/office/drawing/2014/main" val="1680244141"/>
                    </a:ext>
                  </a:extLst>
                </a:gridCol>
                <a:gridCol w="1109926">
                  <a:extLst>
                    <a:ext uri="{9D8B030D-6E8A-4147-A177-3AD203B41FA5}">
                      <a16:colId xmlns:a16="http://schemas.microsoft.com/office/drawing/2014/main" val="2220813219"/>
                    </a:ext>
                  </a:extLst>
                </a:gridCol>
                <a:gridCol w="2219851">
                  <a:extLst>
                    <a:ext uri="{9D8B030D-6E8A-4147-A177-3AD203B41FA5}">
                      <a16:colId xmlns:a16="http://schemas.microsoft.com/office/drawing/2014/main" val="2387095308"/>
                    </a:ext>
                  </a:extLst>
                </a:gridCol>
                <a:gridCol w="2219851">
                  <a:extLst>
                    <a:ext uri="{9D8B030D-6E8A-4147-A177-3AD203B41FA5}">
                      <a16:colId xmlns:a16="http://schemas.microsoft.com/office/drawing/2014/main" val="1908066673"/>
                    </a:ext>
                  </a:extLst>
                </a:gridCol>
              </a:tblGrid>
              <a:tr h="1555256">
                <a:tc rowSpan="2"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Проблема</a:t>
                      </a:r>
                    </a:p>
                    <a:p>
                      <a:pPr algn="ctr"/>
                      <a:endParaRPr lang="ru-RU" sz="1800" dirty="0"/>
                    </a:p>
                    <a:p>
                      <a:pPr algn="ctr"/>
                      <a:r>
                        <a:rPr lang="ru-RU" sz="1600" dirty="0"/>
                        <a:t>Клееный брус недостаточно прочный, что вызывает дополнительные расходы и сложности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Решение</a:t>
                      </a:r>
                    </a:p>
                    <a:p>
                      <a:pPr algn="ctr"/>
                      <a:endParaRPr lang="ru-RU" sz="2000" dirty="0"/>
                    </a:p>
                    <a:p>
                      <a:pPr algn="ctr"/>
                      <a:r>
                        <a:rPr lang="ru-RU" sz="1600" dirty="0"/>
                        <a:t>Создаем клееный брус армированный стекловолокном</a:t>
                      </a:r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Уникальные ценностные предложение</a:t>
                      </a:r>
                    </a:p>
                    <a:p>
                      <a:pPr algn="ctr"/>
                      <a:endParaRPr lang="ru-RU" sz="2400" dirty="0"/>
                    </a:p>
                    <a:p>
                      <a:pPr algn="ctr"/>
                      <a:r>
                        <a:rPr lang="ru-RU" sz="1600" dirty="0"/>
                        <a:t>Значительное увеличение прочности клееного бруса, без значительного роста веса и цены</a:t>
                      </a: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Нечестное преимущество</a:t>
                      </a:r>
                    </a:p>
                    <a:p>
                      <a:pPr algn="ctr"/>
                      <a:endParaRPr lang="ru-RU" sz="2000" dirty="0"/>
                    </a:p>
                    <a:p>
                      <a:pPr algn="ctr"/>
                      <a:r>
                        <a:rPr lang="ru-RU" sz="1600" dirty="0"/>
                        <a:t>Уникальная технология армирования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Сегменты клиентов</a:t>
                      </a:r>
                    </a:p>
                    <a:p>
                      <a:pPr algn="ctr"/>
                      <a:endParaRPr lang="ru-RU" sz="1800" dirty="0"/>
                    </a:p>
                    <a:p>
                      <a:pPr algn="ctr"/>
                      <a:r>
                        <a:rPr lang="ru-RU" sz="1600" dirty="0"/>
                        <a:t>Строительные компании, занимающиеся строительством и продажей клееного бруса</a:t>
                      </a:r>
                    </a:p>
                    <a:p>
                      <a:pPr algn="ctr"/>
                      <a:endParaRPr lang="ru-RU" sz="1800" dirty="0"/>
                    </a:p>
                    <a:p>
                      <a:pPr algn="ctr"/>
                      <a:endParaRPr lang="ru-RU" sz="1800" dirty="0"/>
                    </a:p>
                    <a:p>
                      <a:pPr algn="ctr"/>
                      <a:endParaRPr lang="ru-RU" sz="1800" dirty="0"/>
                    </a:p>
                    <a:p>
                      <a:pPr algn="ctr"/>
                      <a:r>
                        <a:rPr lang="ru-RU" sz="1800" dirty="0"/>
                        <a:t>Строительные компании готовые к сотрудничеству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5910936"/>
                  </a:ext>
                </a:extLst>
              </a:tr>
              <a:tr h="218737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Ключевые метрики</a:t>
                      </a:r>
                    </a:p>
                    <a:p>
                      <a:pPr algn="ctr"/>
                      <a:endParaRPr lang="ru-RU" sz="1600" dirty="0"/>
                    </a:p>
                    <a:p>
                      <a:pPr algn="ctr"/>
                      <a:r>
                        <a:rPr lang="ru-RU" sz="1600" dirty="0"/>
                        <a:t>Повышенная прочность клееного бруса</a:t>
                      </a:r>
                      <a:br>
                        <a:rPr lang="ru-RU" sz="1600" dirty="0"/>
                      </a:br>
                      <a:r>
                        <a:rPr lang="ru-RU" sz="1600" dirty="0"/>
                        <a:t>Развитие и популярность у покупателей</a:t>
                      </a:r>
                      <a:endParaRPr lang="ru-RU" sz="2000" dirty="0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Каналы</a:t>
                      </a:r>
                    </a:p>
                    <a:p>
                      <a:pPr algn="ctr"/>
                      <a:endParaRPr lang="ru-RU" sz="2000" dirty="0"/>
                    </a:p>
                    <a:p>
                      <a:pPr algn="ctr"/>
                      <a:r>
                        <a:rPr lang="ru-RU" sz="1600" dirty="0"/>
                        <a:t>Реклама, сотрудничество со строительными магазинами, свой сайт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4030352"/>
                  </a:ext>
                </a:extLst>
              </a:tr>
              <a:tr h="1555256"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Структуры расходов</a:t>
                      </a:r>
                    </a:p>
                    <a:p>
                      <a:pPr algn="ctr"/>
                      <a:endParaRPr lang="ru-RU" sz="1800" dirty="0"/>
                    </a:p>
                    <a:p>
                      <a:pPr algn="ctr"/>
                      <a:r>
                        <a:rPr lang="ru-RU" sz="1600" dirty="0"/>
                        <a:t>Специальное оборудование; строительство цеха и склада; древесина, клей, стекловолокно; производство; сотрудники; разрешения, налоги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Источники доходов</a:t>
                      </a:r>
                    </a:p>
                    <a:p>
                      <a:pPr algn="ctr"/>
                      <a:endParaRPr lang="ru-RU" sz="1800" dirty="0"/>
                    </a:p>
                    <a:p>
                      <a:pPr algn="ctr"/>
                      <a:r>
                        <a:rPr lang="ru-RU" sz="1600" dirty="0"/>
                        <a:t>Продажа бруса, субсидии от государства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01423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73210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ебеса">
  <a:themeElements>
    <a:clrScheme name="Небеса">
      <a:dk1>
        <a:sysClr val="windowText" lastClr="000000"/>
      </a:dk1>
      <a:lt1>
        <a:sysClr val="window" lastClr="FFFFFF"/>
      </a:lt1>
      <a:dk2>
        <a:srgbClr val="3F296A"/>
      </a:dk2>
      <a:lt2>
        <a:srgbClr val="EBEBEB"/>
      </a:lt2>
      <a:accent1>
        <a:srgbClr val="E84574"/>
      </a:accent1>
      <a:accent2>
        <a:srgbClr val="798FF2"/>
      </a:accent2>
      <a:accent3>
        <a:srgbClr val="95C369"/>
      </a:accent3>
      <a:accent4>
        <a:srgbClr val="EE875A"/>
      </a:accent4>
      <a:accent5>
        <a:srgbClr val="C363E8"/>
      </a:accent5>
      <a:accent6>
        <a:srgbClr val="6AADC8"/>
      </a:accent6>
      <a:hlink>
        <a:srgbClr val="FE80C7"/>
      </a:hlink>
      <a:folHlink>
        <a:srgbClr val="FBA3EC"/>
      </a:folHlink>
    </a:clrScheme>
    <a:fontScheme name="Небеса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ебеса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61DDDE80-2DFA-4F2A-B66F-72059846BD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TM03457452[[fn=Небесная]]</Template>
  <TotalTime>1015</TotalTime>
  <Words>652</Words>
  <Application>Microsoft Office PowerPoint</Application>
  <PresentationFormat>Широкоэкранный</PresentationFormat>
  <Paragraphs>159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Aptos</vt:lpstr>
      <vt:lpstr>Arial</vt:lpstr>
      <vt:lpstr>Arial Black</vt:lpstr>
      <vt:lpstr>Calibri</vt:lpstr>
      <vt:lpstr>Calibri Light</vt:lpstr>
      <vt:lpstr>Helvetica Neue</vt:lpstr>
      <vt:lpstr>Times New Roman</vt:lpstr>
      <vt:lpstr>Небеса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Anna</dc:creator>
  <cp:lastModifiedBy> Nidrix</cp:lastModifiedBy>
  <cp:revision>38</cp:revision>
  <dcterms:created xsi:type="dcterms:W3CDTF">2024-04-20T13:02:49Z</dcterms:created>
  <dcterms:modified xsi:type="dcterms:W3CDTF">2024-04-29T15:38:34Z</dcterms:modified>
</cp:coreProperties>
</file>