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7"/>
  </p:notesMasterIdLst>
  <p:sldIdLst>
    <p:sldId id="256" r:id="rId2"/>
    <p:sldId id="257" r:id="rId3"/>
    <p:sldId id="272" r:id="rId4"/>
    <p:sldId id="259" r:id="rId5"/>
    <p:sldId id="260" r:id="rId6"/>
    <p:sldId id="269" r:id="rId7"/>
    <p:sldId id="270" r:id="rId8"/>
    <p:sldId id="262" r:id="rId9"/>
    <p:sldId id="263" r:id="rId10"/>
    <p:sldId id="266" r:id="rId11"/>
    <p:sldId id="274" r:id="rId12"/>
    <p:sldId id="273" r:id="rId13"/>
    <p:sldId id="275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8352"/>
    <a:srgbClr val="33CC33"/>
    <a:srgbClr val="3CAE6D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7DAC5E-2969-4C6C-AACD-502870DBD44F}" type="doc">
      <dgm:prSet loTypeId="urn:microsoft.com/office/officeart/2005/8/layout/cycle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BCF8EA8-0182-4846-A887-3272A33F2471}">
      <dgm:prSet phldrT="[Текст]"/>
      <dgm:spPr/>
      <dgm:t>
        <a:bodyPr/>
        <a:lstStyle/>
        <a:p>
          <a:r>
            <a:rPr lang="en-US" dirty="0"/>
            <a:t>S</a:t>
          </a:r>
        </a:p>
        <a:p>
          <a:r>
            <a:rPr lang="ru-RU" dirty="0"/>
            <a:t>Сильные стороны</a:t>
          </a:r>
        </a:p>
      </dgm:t>
    </dgm:pt>
    <dgm:pt modelId="{607ED8B9-C3A1-4CB2-BCE2-7904C3D94E93}" type="parTrans" cxnId="{AB20438B-6460-4EA1-84DA-28C4F1FAFDC1}">
      <dgm:prSet/>
      <dgm:spPr/>
      <dgm:t>
        <a:bodyPr/>
        <a:lstStyle/>
        <a:p>
          <a:endParaRPr lang="ru-RU"/>
        </a:p>
      </dgm:t>
    </dgm:pt>
    <dgm:pt modelId="{DA384747-FC6E-4AC9-A09E-369446D6D7BC}" type="sibTrans" cxnId="{AB20438B-6460-4EA1-84DA-28C4F1FAFDC1}">
      <dgm:prSet/>
      <dgm:spPr/>
      <dgm:t>
        <a:bodyPr/>
        <a:lstStyle/>
        <a:p>
          <a:endParaRPr lang="ru-RU"/>
        </a:p>
      </dgm:t>
    </dgm:pt>
    <dgm:pt modelId="{F1B0E499-C0BC-4C00-91E5-E7E80E5573AF}">
      <dgm:prSet phldrT="[Текст]"/>
      <dgm:spPr/>
      <dgm:t>
        <a:bodyPr/>
        <a:lstStyle/>
        <a:p>
          <a:r>
            <a:rPr lang="en-US" dirty="0"/>
            <a:t>W</a:t>
          </a:r>
        </a:p>
        <a:p>
          <a:r>
            <a:rPr lang="ru-RU" dirty="0"/>
            <a:t>Слабые стороны</a:t>
          </a:r>
        </a:p>
      </dgm:t>
    </dgm:pt>
    <dgm:pt modelId="{E86F965F-4591-4AE3-9148-D88668A461AA}" type="parTrans" cxnId="{99CD7309-5F7D-4FCD-A0A5-35646F8CA81A}">
      <dgm:prSet/>
      <dgm:spPr/>
      <dgm:t>
        <a:bodyPr/>
        <a:lstStyle/>
        <a:p>
          <a:endParaRPr lang="ru-RU"/>
        </a:p>
      </dgm:t>
    </dgm:pt>
    <dgm:pt modelId="{38A66B70-32C6-4D21-9652-393CD3D5D754}" type="sibTrans" cxnId="{99CD7309-5F7D-4FCD-A0A5-35646F8CA81A}">
      <dgm:prSet/>
      <dgm:spPr/>
      <dgm:t>
        <a:bodyPr/>
        <a:lstStyle/>
        <a:p>
          <a:endParaRPr lang="ru-RU"/>
        </a:p>
      </dgm:t>
    </dgm:pt>
    <dgm:pt modelId="{D6A411C6-E1FC-43B1-9168-6E2AB8CB8163}">
      <dgm:prSet phldrT="[Текст]"/>
      <dgm:spPr/>
      <dgm:t>
        <a:bodyPr/>
        <a:lstStyle/>
        <a:p>
          <a:r>
            <a:rPr lang="ru-RU" dirty="0"/>
            <a:t>Проект на стадии разработки и экспериментальных исследований</a:t>
          </a:r>
        </a:p>
      </dgm:t>
    </dgm:pt>
    <dgm:pt modelId="{4F094A2C-29D1-4DB5-B6DE-E55769402693}" type="parTrans" cxnId="{636BEF02-2A02-4373-8D02-BEE58D4FF871}">
      <dgm:prSet/>
      <dgm:spPr/>
      <dgm:t>
        <a:bodyPr/>
        <a:lstStyle/>
        <a:p>
          <a:endParaRPr lang="ru-RU"/>
        </a:p>
      </dgm:t>
    </dgm:pt>
    <dgm:pt modelId="{822590DC-B04D-4ED0-BCF3-55960DD911A6}" type="sibTrans" cxnId="{636BEF02-2A02-4373-8D02-BEE58D4FF871}">
      <dgm:prSet/>
      <dgm:spPr/>
      <dgm:t>
        <a:bodyPr/>
        <a:lstStyle/>
        <a:p>
          <a:endParaRPr lang="ru-RU"/>
        </a:p>
      </dgm:t>
    </dgm:pt>
    <dgm:pt modelId="{14E6593A-AF4A-4B85-A2C6-001B657D0DF9}">
      <dgm:prSet phldrT="[Текст]"/>
      <dgm:spPr/>
      <dgm:t>
        <a:bodyPr/>
        <a:lstStyle/>
        <a:p>
          <a:r>
            <a:rPr lang="en-US" dirty="0"/>
            <a:t>T</a:t>
          </a:r>
        </a:p>
        <a:p>
          <a:r>
            <a:rPr lang="ru-RU" dirty="0"/>
            <a:t>Угрозы</a:t>
          </a:r>
        </a:p>
      </dgm:t>
    </dgm:pt>
    <dgm:pt modelId="{31FA7940-44D6-49B5-BB36-0D1B7E0FB002}" type="parTrans" cxnId="{51860623-BE95-4F5F-84A8-37B4A934723D}">
      <dgm:prSet/>
      <dgm:spPr/>
      <dgm:t>
        <a:bodyPr/>
        <a:lstStyle/>
        <a:p>
          <a:endParaRPr lang="ru-RU"/>
        </a:p>
      </dgm:t>
    </dgm:pt>
    <dgm:pt modelId="{1190A831-286F-40C7-8F2C-FB0437E4E010}" type="sibTrans" cxnId="{51860623-BE95-4F5F-84A8-37B4A934723D}">
      <dgm:prSet/>
      <dgm:spPr/>
      <dgm:t>
        <a:bodyPr/>
        <a:lstStyle/>
        <a:p>
          <a:endParaRPr lang="ru-RU"/>
        </a:p>
      </dgm:t>
    </dgm:pt>
    <dgm:pt modelId="{04C137E0-8A22-49DA-A8B9-43EC70B0774A}">
      <dgm:prSet phldrT="[Текст]"/>
      <dgm:spPr/>
      <dgm:t>
        <a:bodyPr/>
        <a:lstStyle/>
        <a:p>
          <a:r>
            <a:rPr lang="ru-RU" dirty="0"/>
            <a:t>Нехватка финансирования для проведения исследований</a:t>
          </a:r>
        </a:p>
      </dgm:t>
    </dgm:pt>
    <dgm:pt modelId="{35E67AD3-A1B7-44DB-8649-57E88A1DF9DA}" type="parTrans" cxnId="{EFDB122C-EEC4-4EDA-AD33-BEA5EF1A8CFA}">
      <dgm:prSet/>
      <dgm:spPr/>
      <dgm:t>
        <a:bodyPr/>
        <a:lstStyle/>
        <a:p>
          <a:endParaRPr lang="ru-RU"/>
        </a:p>
      </dgm:t>
    </dgm:pt>
    <dgm:pt modelId="{8D78F3D8-708E-4536-B0FB-CAC038984E28}" type="sibTrans" cxnId="{EFDB122C-EEC4-4EDA-AD33-BEA5EF1A8CFA}">
      <dgm:prSet/>
      <dgm:spPr/>
      <dgm:t>
        <a:bodyPr/>
        <a:lstStyle/>
        <a:p>
          <a:endParaRPr lang="ru-RU"/>
        </a:p>
      </dgm:t>
    </dgm:pt>
    <dgm:pt modelId="{BA539074-5AFD-4CC8-AAA9-961E66D474DA}">
      <dgm:prSet phldrT="[Текст]"/>
      <dgm:spPr/>
      <dgm:t>
        <a:bodyPr/>
        <a:lstStyle/>
        <a:p>
          <a:r>
            <a:rPr lang="en-US" dirty="0"/>
            <a:t>O</a:t>
          </a:r>
        </a:p>
        <a:p>
          <a:r>
            <a:rPr lang="ru-RU" dirty="0"/>
            <a:t>Возможности</a:t>
          </a:r>
        </a:p>
      </dgm:t>
    </dgm:pt>
    <dgm:pt modelId="{FD010178-5EDF-4BDC-AD28-E11FB5B2C736}" type="parTrans" cxnId="{78DF5685-AE91-4B91-9C8E-8380C8000501}">
      <dgm:prSet/>
      <dgm:spPr/>
      <dgm:t>
        <a:bodyPr/>
        <a:lstStyle/>
        <a:p>
          <a:endParaRPr lang="ru-RU"/>
        </a:p>
      </dgm:t>
    </dgm:pt>
    <dgm:pt modelId="{12A1E825-14BD-44E6-9196-E7C259068D94}" type="sibTrans" cxnId="{78DF5685-AE91-4B91-9C8E-8380C8000501}">
      <dgm:prSet/>
      <dgm:spPr/>
      <dgm:t>
        <a:bodyPr/>
        <a:lstStyle/>
        <a:p>
          <a:endParaRPr lang="ru-RU"/>
        </a:p>
      </dgm:t>
    </dgm:pt>
    <dgm:pt modelId="{729FE8B9-8E62-4DE9-9885-A04104F73804}">
      <dgm:prSet phldrT="[Текст]"/>
      <dgm:spPr/>
      <dgm:t>
        <a:bodyPr/>
        <a:lstStyle/>
        <a:p>
          <a:r>
            <a:rPr lang="ru-RU" dirty="0"/>
            <a:t>Технология позволяет строить просторные, прочные, экологичные дома</a:t>
          </a:r>
        </a:p>
      </dgm:t>
    </dgm:pt>
    <dgm:pt modelId="{38E65EA8-E17F-475C-8866-5DA83ADDD7B2}" type="parTrans" cxnId="{4B6C4AB8-CFAB-4CC8-A366-9F09E3D84B20}">
      <dgm:prSet/>
      <dgm:spPr/>
      <dgm:t>
        <a:bodyPr/>
        <a:lstStyle/>
        <a:p>
          <a:endParaRPr lang="ru-RU"/>
        </a:p>
      </dgm:t>
    </dgm:pt>
    <dgm:pt modelId="{DE62B738-E61A-49AD-B874-05F8197DBC33}" type="sibTrans" cxnId="{4B6C4AB8-CFAB-4CC8-A366-9F09E3D84B20}">
      <dgm:prSet/>
      <dgm:spPr/>
      <dgm:t>
        <a:bodyPr/>
        <a:lstStyle/>
        <a:p>
          <a:endParaRPr lang="ru-RU"/>
        </a:p>
      </dgm:t>
    </dgm:pt>
    <dgm:pt modelId="{DFDE1A3B-1391-4DDA-AE6E-8004797858CF}">
      <dgm:prSet phldrT="[Текст]"/>
      <dgm:spPr/>
      <dgm:t>
        <a:bodyPr/>
        <a:lstStyle/>
        <a:p>
          <a:r>
            <a:rPr lang="ru-RU" dirty="0"/>
            <a:t>Увеличенная прочность, небольшая цена, экологичность</a:t>
          </a:r>
        </a:p>
      </dgm:t>
    </dgm:pt>
    <dgm:pt modelId="{F490CCB4-C89E-49E9-BD00-A2D50D8EF8F3}" type="sibTrans" cxnId="{69D0304E-3A4E-4D8D-85C7-1776EE305DBF}">
      <dgm:prSet/>
      <dgm:spPr/>
      <dgm:t>
        <a:bodyPr/>
        <a:lstStyle/>
        <a:p>
          <a:endParaRPr lang="ru-RU"/>
        </a:p>
      </dgm:t>
    </dgm:pt>
    <dgm:pt modelId="{03978B8E-4341-4687-B83C-0B3184390020}" type="parTrans" cxnId="{69D0304E-3A4E-4D8D-85C7-1776EE305DBF}">
      <dgm:prSet/>
      <dgm:spPr/>
      <dgm:t>
        <a:bodyPr/>
        <a:lstStyle/>
        <a:p>
          <a:endParaRPr lang="ru-RU"/>
        </a:p>
      </dgm:t>
    </dgm:pt>
    <dgm:pt modelId="{150D5589-DB74-4732-A414-EAB9FC2BE76A}" type="pres">
      <dgm:prSet presAssocID="{827DAC5E-2969-4C6C-AACD-502870DBD44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C936E2B-E4E7-416B-B0B5-3557F3759A0C}" type="pres">
      <dgm:prSet presAssocID="{827DAC5E-2969-4C6C-AACD-502870DBD44F}" presName="children" presStyleCnt="0"/>
      <dgm:spPr/>
    </dgm:pt>
    <dgm:pt modelId="{DC709766-0BCF-4910-93DC-0A04D411B0B2}" type="pres">
      <dgm:prSet presAssocID="{827DAC5E-2969-4C6C-AACD-502870DBD44F}" presName="child1group" presStyleCnt="0"/>
      <dgm:spPr/>
    </dgm:pt>
    <dgm:pt modelId="{E241A7E5-4541-473D-A9C2-03E5EC8E4BF4}" type="pres">
      <dgm:prSet presAssocID="{827DAC5E-2969-4C6C-AACD-502870DBD44F}" presName="child1" presStyleLbl="bgAcc1" presStyleIdx="0" presStyleCnt="4"/>
      <dgm:spPr/>
    </dgm:pt>
    <dgm:pt modelId="{E30A81D9-0C63-47C1-95B3-4E252BE6BAB6}" type="pres">
      <dgm:prSet presAssocID="{827DAC5E-2969-4C6C-AACD-502870DBD44F}" presName="child1Text" presStyleLbl="bgAcc1" presStyleIdx="0" presStyleCnt="4">
        <dgm:presLayoutVars>
          <dgm:bulletEnabled val="1"/>
        </dgm:presLayoutVars>
      </dgm:prSet>
      <dgm:spPr/>
    </dgm:pt>
    <dgm:pt modelId="{D4F29339-6E87-4F99-A1B9-F37E5D1585CF}" type="pres">
      <dgm:prSet presAssocID="{827DAC5E-2969-4C6C-AACD-502870DBD44F}" presName="child2group" presStyleCnt="0"/>
      <dgm:spPr/>
    </dgm:pt>
    <dgm:pt modelId="{2F0E2DD6-5549-4019-B939-D9EE2FE5E6E4}" type="pres">
      <dgm:prSet presAssocID="{827DAC5E-2969-4C6C-AACD-502870DBD44F}" presName="child2" presStyleLbl="bgAcc1" presStyleIdx="1" presStyleCnt="4"/>
      <dgm:spPr/>
    </dgm:pt>
    <dgm:pt modelId="{FBBDF9D1-9F9C-4427-A8FA-2709EC5518B0}" type="pres">
      <dgm:prSet presAssocID="{827DAC5E-2969-4C6C-AACD-502870DBD44F}" presName="child2Text" presStyleLbl="bgAcc1" presStyleIdx="1" presStyleCnt="4">
        <dgm:presLayoutVars>
          <dgm:bulletEnabled val="1"/>
        </dgm:presLayoutVars>
      </dgm:prSet>
      <dgm:spPr/>
    </dgm:pt>
    <dgm:pt modelId="{E8869218-41AC-42C0-A7A9-6700E9CF3791}" type="pres">
      <dgm:prSet presAssocID="{827DAC5E-2969-4C6C-AACD-502870DBD44F}" presName="child3group" presStyleCnt="0"/>
      <dgm:spPr/>
    </dgm:pt>
    <dgm:pt modelId="{C352C2BB-140B-47B8-8FD3-8252C6CA5E80}" type="pres">
      <dgm:prSet presAssocID="{827DAC5E-2969-4C6C-AACD-502870DBD44F}" presName="child3" presStyleLbl="bgAcc1" presStyleIdx="2" presStyleCnt="4"/>
      <dgm:spPr/>
    </dgm:pt>
    <dgm:pt modelId="{D130389F-BFB0-48D8-B0C0-271D268C621E}" type="pres">
      <dgm:prSet presAssocID="{827DAC5E-2969-4C6C-AACD-502870DBD44F}" presName="child3Text" presStyleLbl="bgAcc1" presStyleIdx="2" presStyleCnt="4">
        <dgm:presLayoutVars>
          <dgm:bulletEnabled val="1"/>
        </dgm:presLayoutVars>
      </dgm:prSet>
      <dgm:spPr/>
    </dgm:pt>
    <dgm:pt modelId="{35B3FBD1-FA44-4D2D-B505-005B7FF4C31E}" type="pres">
      <dgm:prSet presAssocID="{827DAC5E-2969-4C6C-AACD-502870DBD44F}" presName="child4group" presStyleCnt="0"/>
      <dgm:spPr/>
    </dgm:pt>
    <dgm:pt modelId="{7E179959-D66E-495D-AEA6-5B548A251308}" type="pres">
      <dgm:prSet presAssocID="{827DAC5E-2969-4C6C-AACD-502870DBD44F}" presName="child4" presStyleLbl="bgAcc1" presStyleIdx="3" presStyleCnt="4"/>
      <dgm:spPr/>
    </dgm:pt>
    <dgm:pt modelId="{7640E02D-D8FC-47DD-81F9-1372AA7E276B}" type="pres">
      <dgm:prSet presAssocID="{827DAC5E-2969-4C6C-AACD-502870DBD44F}" presName="child4Text" presStyleLbl="bgAcc1" presStyleIdx="3" presStyleCnt="4">
        <dgm:presLayoutVars>
          <dgm:bulletEnabled val="1"/>
        </dgm:presLayoutVars>
      </dgm:prSet>
      <dgm:spPr/>
    </dgm:pt>
    <dgm:pt modelId="{4A72DBE9-2E0E-4245-9DDD-DD434B1365B8}" type="pres">
      <dgm:prSet presAssocID="{827DAC5E-2969-4C6C-AACD-502870DBD44F}" presName="childPlaceholder" presStyleCnt="0"/>
      <dgm:spPr/>
    </dgm:pt>
    <dgm:pt modelId="{9870E2F9-1F57-4805-802C-85D22098651E}" type="pres">
      <dgm:prSet presAssocID="{827DAC5E-2969-4C6C-AACD-502870DBD44F}" presName="circle" presStyleCnt="0"/>
      <dgm:spPr/>
    </dgm:pt>
    <dgm:pt modelId="{8C2B6CF3-2258-4E13-8B12-82FE4D73DD88}" type="pres">
      <dgm:prSet presAssocID="{827DAC5E-2969-4C6C-AACD-502870DBD44F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214857B4-958A-46EE-80A8-B7C5D7E65324}" type="pres">
      <dgm:prSet presAssocID="{827DAC5E-2969-4C6C-AACD-502870DBD44F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19AA1AF-A53B-4FA9-9146-9BE6679FE5EC}" type="pres">
      <dgm:prSet presAssocID="{827DAC5E-2969-4C6C-AACD-502870DBD44F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BE2A48FA-BD2D-43AE-BD52-664728DDD259}" type="pres">
      <dgm:prSet presAssocID="{827DAC5E-2969-4C6C-AACD-502870DBD44F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F8BB390-3F18-4C9D-B272-6247BB3AAD51}" type="pres">
      <dgm:prSet presAssocID="{827DAC5E-2969-4C6C-AACD-502870DBD44F}" presName="quadrantPlaceholder" presStyleCnt="0"/>
      <dgm:spPr/>
    </dgm:pt>
    <dgm:pt modelId="{CDE60B23-3A5B-4DF8-A3E9-130FBCB4D8F9}" type="pres">
      <dgm:prSet presAssocID="{827DAC5E-2969-4C6C-AACD-502870DBD44F}" presName="center1" presStyleLbl="fgShp" presStyleIdx="0" presStyleCnt="2"/>
      <dgm:spPr/>
    </dgm:pt>
    <dgm:pt modelId="{B05952C8-BFE8-430E-81FB-D32362454F85}" type="pres">
      <dgm:prSet presAssocID="{827DAC5E-2969-4C6C-AACD-502870DBD44F}" presName="center2" presStyleLbl="fgShp" presStyleIdx="1" presStyleCnt="2"/>
      <dgm:spPr/>
    </dgm:pt>
  </dgm:ptLst>
  <dgm:cxnLst>
    <dgm:cxn modelId="{636BEF02-2A02-4373-8D02-BEE58D4FF871}" srcId="{F1B0E499-C0BC-4C00-91E5-E7E80E5573AF}" destId="{D6A411C6-E1FC-43B1-9168-6E2AB8CB8163}" srcOrd="0" destOrd="0" parTransId="{4F094A2C-29D1-4DB5-B6DE-E55769402693}" sibTransId="{822590DC-B04D-4ED0-BCF3-55960DD911A6}"/>
    <dgm:cxn modelId="{99CD7309-5F7D-4FCD-A0A5-35646F8CA81A}" srcId="{827DAC5E-2969-4C6C-AACD-502870DBD44F}" destId="{F1B0E499-C0BC-4C00-91E5-E7E80E5573AF}" srcOrd="1" destOrd="0" parTransId="{E86F965F-4591-4AE3-9148-D88668A461AA}" sibTransId="{38A66B70-32C6-4D21-9652-393CD3D5D754}"/>
    <dgm:cxn modelId="{7A2E911F-E1A6-41D7-B854-0DA6930A155D}" type="presOf" srcId="{D6A411C6-E1FC-43B1-9168-6E2AB8CB8163}" destId="{2F0E2DD6-5549-4019-B939-D9EE2FE5E6E4}" srcOrd="0" destOrd="0" presId="urn:microsoft.com/office/officeart/2005/8/layout/cycle4"/>
    <dgm:cxn modelId="{E3AA7B21-0680-4721-B79B-F400B11CE508}" type="presOf" srcId="{729FE8B9-8E62-4DE9-9885-A04104F73804}" destId="{7640E02D-D8FC-47DD-81F9-1372AA7E276B}" srcOrd="1" destOrd="0" presId="urn:microsoft.com/office/officeart/2005/8/layout/cycle4"/>
    <dgm:cxn modelId="{51860623-BE95-4F5F-84A8-37B4A934723D}" srcId="{827DAC5E-2969-4C6C-AACD-502870DBD44F}" destId="{14E6593A-AF4A-4B85-A2C6-001B657D0DF9}" srcOrd="2" destOrd="0" parTransId="{31FA7940-44D6-49B5-BB36-0D1B7E0FB002}" sibTransId="{1190A831-286F-40C7-8F2C-FB0437E4E010}"/>
    <dgm:cxn modelId="{EFDB122C-EEC4-4EDA-AD33-BEA5EF1A8CFA}" srcId="{14E6593A-AF4A-4B85-A2C6-001B657D0DF9}" destId="{04C137E0-8A22-49DA-A8B9-43EC70B0774A}" srcOrd="0" destOrd="0" parTransId="{35E67AD3-A1B7-44DB-8649-57E88A1DF9DA}" sibTransId="{8D78F3D8-708E-4536-B0FB-CAC038984E28}"/>
    <dgm:cxn modelId="{07AD1D32-16F8-429B-8CEF-A280976756B5}" type="presOf" srcId="{F1B0E499-C0BC-4C00-91E5-E7E80E5573AF}" destId="{214857B4-958A-46EE-80A8-B7C5D7E65324}" srcOrd="0" destOrd="0" presId="urn:microsoft.com/office/officeart/2005/8/layout/cycle4"/>
    <dgm:cxn modelId="{C173BD33-876A-4D2C-88DC-53E6DEC5CE56}" type="presOf" srcId="{7BCF8EA8-0182-4846-A887-3272A33F2471}" destId="{8C2B6CF3-2258-4E13-8B12-82FE4D73DD88}" srcOrd="0" destOrd="0" presId="urn:microsoft.com/office/officeart/2005/8/layout/cycle4"/>
    <dgm:cxn modelId="{58D84E3E-6D1F-45D3-908E-7BB374D3D3DC}" type="presOf" srcId="{DFDE1A3B-1391-4DDA-AE6E-8004797858CF}" destId="{E241A7E5-4541-473D-A9C2-03E5EC8E4BF4}" srcOrd="0" destOrd="0" presId="urn:microsoft.com/office/officeart/2005/8/layout/cycle4"/>
    <dgm:cxn modelId="{69D0304E-3A4E-4D8D-85C7-1776EE305DBF}" srcId="{7BCF8EA8-0182-4846-A887-3272A33F2471}" destId="{DFDE1A3B-1391-4DDA-AE6E-8004797858CF}" srcOrd="0" destOrd="0" parTransId="{03978B8E-4341-4687-B83C-0B3184390020}" sibTransId="{F490CCB4-C89E-49E9-BD00-A2D50D8EF8F3}"/>
    <dgm:cxn modelId="{2BA34E4E-BBBF-4281-B2B2-8DA7A577BFDB}" type="presOf" srcId="{729FE8B9-8E62-4DE9-9885-A04104F73804}" destId="{7E179959-D66E-495D-AEA6-5B548A251308}" srcOrd="0" destOrd="0" presId="urn:microsoft.com/office/officeart/2005/8/layout/cycle4"/>
    <dgm:cxn modelId="{5B593473-FAB7-4D64-9026-A82D169C1540}" type="presOf" srcId="{14E6593A-AF4A-4B85-A2C6-001B657D0DF9}" destId="{A19AA1AF-A53B-4FA9-9146-9BE6679FE5EC}" srcOrd="0" destOrd="0" presId="urn:microsoft.com/office/officeart/2005/8/layout/cycle4"/>
    <dgm:cxn modelId="{4B2DB079-30FC-4B6E-B842-821644ED391E}" type="presOf" srcId="{DFDE1A3B-1391-4DDA-AE6E-8004797858CF}" destId="{E30A81D9-0C63-47C1-95B3-4E252BE6BAB6}" srcOrd="1" destOrd="0" presId="urn:microsoft.com/office/officeart/2005/8/layout/cycle4"/>
    <dgm:cxn modelId="{78DF5685-AE91-4B91-9C8E-8380C8000501}" srcId="{827DAC5E-2969-4C6C-AACD-502870DBD44F}" destId="{BA539074-5AFD-4CC8-AAA9-961E66D474DA}" srcOrd="3" destOrd="0" parTransId="{FD010178-5EDF-4BDC-AD28-E11FB5B2C736}" sibTransId="{12A1E825-14BD-44E6-9196-E7C259068D94}"/>
    <dgm:cxn modelId="{376FC985-CAE5-4A36-8681-B7A860A44C5C}" type="presOf" srcId="{04C137E0-8A22-49DA-A8B9-43EC70B0774A}" destId="{C352C2BB-140B-47B8-8FD3-8252C6CA5E80}" srcOrd="0" destOrd="0" presId="urn:microsoft.com/office/officeart/2005/8/layout/cycle4"/>
    <dgm:cxn modelId="{AB20438B-6460-4EA1-84DA-28C4F1FAFDC1}" srcId="{827DAC5E-2969-4C6C-AACD-502870DBD44F}" destId="{7BCF8EA8-0182-4846-A887-3272A33F2471}" srcOrd="0" destOrd="0" parTransId="{607ED8B9-C3A1-4CB2-BCE2-7904C3D94E93}" sibTransId="{DA384747-FC6E-4AC9-A09E-369446D6D7BC}"/>
    <dgm:cxn modelId="{9DF5D894-6B9F-4D2E-87D4-198E3E39041F}" type="presOf" srcId="{827DAC5E-2969-4C6C-AACD-502870DBD44F}" destId="{150D5589-DB74-4732-A414-EAB9FC2BE76A}" srcOrd="0" destOrd="0" presId="urn:microsoft.com/office/officeart/2005/8/layout/cycle4"/>
    <dgm:cxn modelId="{2CC4CC9D-0BF4-4658-B889-B87CD90D9740}" type="presOf" srcId="{D6A411C6-E1FC-43B1-9168-6E2AB8CB8163}" destId="{FBBDF9D1-9F9C-4427-A8FA-2709EC5518B0}" srcOrd="1" destOrd="0" presId="urn:microsoft.com/office/officeart/2005/8/layout/cycle4"/>
    <dgm:cxn modelId="{054B55A4-6744-4CA5-9AC8-DC3A848E15A2}" type="presOf" srcId="{BA539074-5AFD-4CC8-AAA9-961E66D474DA}" destId="{BE2A48FA-BD2D-43AE-BD52-664728DDD259}" srcOrd="0" destOrd="0" presId="urn:microsoft.com/office/officeart/2005/8/layout/cycle4"/>
    <dgm:cxn modelId="{728339B2-78B9-48B1-9F4C-13DF5C1717D3}" type="presOf" srcId="{04C137E0-8A22-49DA-A8B9-43EC70B0774A}" destId="{D130389F-BFB0-48D8-B0C0-271D268C621E}" srcOrd="1" destOrd="0" presId="urn:microsoft.com/office/officeart/2005/8/layout/cycle4"/>
    <dgm:cxn modelId="{4B6C4AB8-CFAB-4CC8-A366-9F09E3D84B20}" srcId="{BA539074-5AFD-4CC8-AAA9-961E66D474DA}" destId="{729FE8B9-8E62-4DE9-9885-A04104F73804}" srcOrd="0" destOrd="0" parTransId="{38E65EA8-E17F-475C-8866-5DA83ADDD7B2}" sibTransId="{DE62B738-E61A-49AD-B874-05F8197DBC33}"/>
    <dgm:cxn modelId="{7C96A5EB-3396-4748-A77E-90C6D1C45F21}" type="presParOf" srcId="{150D5589-DB74-4732-A414-EAB9FC2BE76A}" destId="{6C936E2B-E4E7-416B-B0B5-3557F3759A0C}" srcOrd="0" destOrd="0" presId="urn:microsoft.com/office/officeart/2005/8/layout/cycle4"/>
    <dgm:cxn modelId="{5D44A7D8-4882-4B64-B6B7-3B9B8DFCAF20}" type="presParOf" srcId="{6C936E2B-E4E7-416B-B0B5-3557F3759A0C}" destId="{DC709766-0BCF-4910-93DC-0A04D411B0B2}" srcOrd="0" destOrd="0" presId="urn:microsoft.com/office/officeart/2005/8/layout/cycle4"/>
    <dgm:cxn modelId="{18E7E25F-60DC-465F-BA16-CE06C1D3FE0D}" type="presParOf" srcId="{DC709766-0BCF-4910-93DC-0A04D411B0B2}" destId="{E241A7E5-4541-473D-A9C2-03E5EC8E4BF4}" srcOrd="0" destOrd="0" presId="urn:microsoft.com/office/officeart/2005/8/layout/cycle4"/>
    <dgm:cxn modelId="{B1D3636B-7F99-40AD-AB25-F372D7A4A2C7}" type="presParOf" srcId="{DC709766-0BCF-4910-93DC-0A04D411B0B2}" destId="{E30A81D9-0C63-47C1-95B3-4E252BE6BAB6}" srcOrd="1" destOrd="0" presId="urn:microsoft.com/office/officeart/2005/8/layout/cycle4"/>
    <dgm:cxn modelId="{EDF65653-565C-498B-AE5C-04BC5ADDC11F}" type="presParOf" srcId="{6C936E2B-E4E7-416B-B0B5-3557F3759A0C}" destId="{D4F29339-6E87-4F99-A1B9-F37E5D1585CF}" srcOrd="1" destOrd="0" presId="urn:microsoft.com/office/officeart/2005/8/layout/cycle4"/>
    <dgm:cxn modelId="{1CB493A6-3884-4643-98D0-754AF7BD3ECB}" type="presParOf" srcId="{D4F29339-6E87-4F99-A1B9-F37E5D1585CF}" destId="{2F0E2DD6-5549-4019-B939-D9EE2FE5E6E4}" srcOrd="0" destOrd="0" presId="urn:microsoft.com/office/officeart/2005/8/layout/cycle4"/>
    <dgm:cxn modelId="{12BCCD43-6625-47E5-9F21-80DA4158C690}" type="presParOf" srcId="{D4F29339-6E87-4F99-A1B9-F37E5D1585CF}" destId="{FBBDF9D1-9F9C-4427-A8FA-2709EC5518B0}" srcOrd="1" destOrd="0" presId="urn:microsoft.com/office/officeart/2005/8/layout/cycle4"/>
    <dgm:cxn modelId="{6AF0F1E0-F42D-41BD-B5CB-2D4E5BD2FC53}" type="presParOf" srcId="{6C936E2B-E4E7-416B-B0B5-3557F3759A0C}" destId="{E8869218-41AC-42C0-A7A9-6700E9CF3791}" srcOrd="2" destOrd="0" presId="urn:microsoft.com/office/officeart/2005/8/layout/cycle4"/>
    <dgm:cxn modelId="{2B8BCF74-E039-4E78-84A5-56791A429D23}" type="presParOf" srcId="{E8869218-41AC-42C0-A7A9-6700E9CF3791}" destId="{C352C2BB-140B-47B8-8FD3-8252C6CA5E80}" srcOrd="0" destOrd="0" presId="urn:microsoft.com/office/officeart/2005/8/layout/cycle4"/>
    <dgm:cxn modelId="{23D3B274-7044-4F19-878A-677CA15A32C7}" type="presParOf" srcId="{E8869218-41AC-42C0-A7A9-6700E9CF3791}" destId="{D130389F-BFB0-48D8-B0C0-271D268C621E}" srcOrd="1" destOrd="0" presId="urn:microsoft.com/office/officeart/2005/8/layout/cycle4"/>
    <dgm:cxn modelId="{872AD080-0778-4750-87B5-C5058881CCFF}" type="presParOf" srcId="{6C936E2B-E4E7-416B-B0B5-3557F3759A0C}" destId="{35B3FBD1-FA44-4D2D-B505-005B7FF4C31E}" srcOrd="3" destOrd="0" presId="urn:microsoft.com/office/officeart/2005/8/layout/cycle4"/>
    <dgm:cxn modelId="{CB45E311-53AD-4CEB-ACD2-CD3C536705CD}" type="presParOf" srcId="{35B3FBD1-FA44-4D2D-B505-005B7FF4C31E}" destId="{7E179959-D66E-495D-AEA6-5B548A251308}" srcOrd="0" destOrd="0" presId="urn:microsoft.com/office/officeart/2005/8/layout/cycle4"/>
    <dgm:cxn modelId="{6F1FB38A-5F00-41BB-99D5-B85F66B7F67A}" type="presParOf" srcId="{35B3FBD1-FA44-4D2D-B505-005B7FF4C31E}" destId="{7640E02D-D8FC-47DD-81F9-1372AA7E276B}" srcOrd="1" destOrd="0" presId="urn:microsoft.com/office/officeart/2005/8/layout/cycle4"/>
    <dgm:cxn modelId="{1A06AC4A-70C4-4EEC-98BE-19BD05F96FFD}" type="presParOf" srcId="{6C936E2B-E4E7-416B-B0B5-3557F3759A0C}" destId="{4A72DBE9-2E0E-4245-9DDD-DD434B1365B8}" srcOrd="4" destOrd="0" presId="urn:microsoft.com/office/officeart/2005/8/layout/cycle4"/>
    <dgm:cxn modelId="{17E7DB0E-1DAB-4187-8770-29B76D39F863}" type="presParOf" srcId="{150D5589-DB74-4732-A414-EAB9FC2BE76A}" destId="{9870E2F9-1F57-4805-802C-85D22098651E}" srcOrd="1" destOrd="0" presId="urn:microsoft.com/office/officeart/2005/8/layout/cycle4"/>
    <dgm:cxn modelId="{A75E84E7-ECA0-4C64-9F0E-FBF664E43030}" type="presParOf" srcId="{9870E2F9-1F57-4805-802C-85D22098651E}" destId="{8C2B6CF3-2258-4E13-8B12-82FE4D73DD88}" srcOrd="0" destOrd="0" presId="urn:microsoft.com/office/officeart/2005/8/layout/cycle4"/>
    <dgm:cxn modelId="{630AF017-65B3-4326-A2B1-BE8CCFD9E1A4}" type="presParOf" srcId="{9870E2F9-1F57-4805-802C-85D22098651E}" destId="{214857B4-958A-46EE-80A8-B7C5D7E65324}" srcOrd="1" destOrd="0" presId="urn:microsoft.com/office/officeart/2005/8/layout/cycle4"/>
    <dgm:cxn modelId="{811AD287-3751-4131-88A6-E7C292CBD590}" type="presParOf" srcId="{9870E2F9-1F57-4805-802C-85D22098651E}" destId="{A19AA1AF-A53B-4FA9-9146-9BE6679FE5EC}" srcOrd="2" destOrd="0" presId="urn:microsoft.com/office/officeart/2005/8/layout/cycle4"/>
    <dgm:cxn modelId="{F68A0D22-B59F-4101-916F-E40039ABA6FB}" type="presParOf" srcId="{9870E2F9-1F57-4805-802C-85D22098651E}" destId="{BE2A48FA-BD2D-43AE-BD52-664728DDD259}" srcOrd="3" destOrd="0" presId="urn:microsoft.com/office/officeart/2005/8/layout/cycle4"/>
    <dgm:cxn modelId="{7DC42F9A-1188-4AE0-8A79-CFC15FD3A5E0}" type="presParOf" srcId="{9870E2F9-1F57-4805-802C-85D22098651E}" destId="{BF8BB390-3F18-4C9D-B272-6247BB3AAD51}" srcOrd="4" destOrd="0" presId="urn:microsoft.com/office/officeart/2005/8/layout/cycle4"/>
    <dgm:cxn modelId="{B16E6B92-B94D-4912-8DB0-4AF11E0375C8}" type="presParOf" srcId="{150D5589-DB74-4732-A414-EAB9FC2BE76A}" destId="{CDE60B23-3A5B-4DF8-A3E9-130FBCB4D8F9}" srcOrd="2" destOrd="0" presId="urn:microsoft.com/office/officeart/2005/8/layout/cycle4"/>
    <dgm:cxn modelId="{E429A74F-A10F-48AC-A755-1E26D96A2EC5}" type="presParOf" srcId="{150D5589-DB74-4732-A414-EAB9FC2BE76A}" destId="{B05952C8-BFE8-430E-81FB-D32362454F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2C2BB-140B-47B8-8FD3-8252C6CA5E80}">
      <dsp:nvSpPr>
        <dsp:cNvPr id="0" name=""/>
        <dsp:cNvSpPr/>
      </dsp:nvSpPr>
      <dsp:spPr>
        <a:xfrm>
          <a:off x="4334009" y="3253627"/>
          <a:ext cx="2363664" cy="1531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5536951"/>
              <a:satOff val="-26303"/>
              <a:lumOff val="-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Нехватка финансирования для проведения исследований</a:t>
          </a:r>
        </a:p>
      </dsp:txBody>
      <dsp:txXfrm>
        <a:off x="5076743" y="3670040"/>
        <a:ext cx="1587297" cy="1081071"/>
      </dsp:txXfrm>
    </dsp:sp>
    <dsp:sp modelId="{7E179959-D66E-495D-AEA6-5B548A251308}">
      <dsp:nvSpPr>
        <dsp:cNvPr id="0" name=""/>
        <dsp:cNvSpPr/>
      </dsp:nvSpPr>
      <dsp:spPr>
        <a:xfrm>
          <a:off x="477504" y="3253627"/>
          <a:ext cx="2363664" cy="1531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8305426"/>
              <a:satOff val="-39455"/>
              <a:lumOff val="-1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Технология позволяет строить просторные, прочные, экологичные дома</a:t>
          </a:r>
        </a:p>
      </dsp:txBody>
      <dsp:txXfrm>
        <a:off x="511138" y="3670040"/>
        <a:ext cx="1587297" cy="1081071"/>
      </dsp:txXfrm>
    </dsp:sp>
    <dsp:sp modelId="{2F0E2DD6-5549-4019-B939-D9EE2FE5E6E4}">
      <dsp:nvSpPr>
        <dsp:cNvPr id="0" name=""/>
        <dsp:cNvSpPr/>
      </dsp:nvSpPr>
      <dsp:spPr>
        <a:xfrm>
          <a:off x="4334009" y="0"/>
          <a:ext cx="2363664" cy="1531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768475"/>
              <a:satOff val="-13152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Проект на стадии разработки и экспериментальных исследований</a:t>
          </a:r>
        </a:p>
      </dsp:txBody>
      <dsp:txXfrm>
        <a:off x="5076743" y="33634"/>
        <a:ext cx="1587297" cy="1081071"/>
      </dsp:txXfrm>
    </dsp:sp>
    <dsp:sp modelId="{E241A7E5-4541-473D-A9C2-03E5EC8E4BF4}">
      <dsp:nvSpPr>
        <dsp:cNvPr id="0" name=""/>
        <dsp:cNvSpPr/>
      </dsp:nvSpPr>
      <dsp:spPr>
        <a:xfrm>
          <a:off x="477504" y="0"/>
          <a:ext cx="2363664" cy="1531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Увеличенная прочность, небольшая цена, экологичность</a:t>
          </a:r>
        </a:p>
      </dsp:txBody>
      <dsp:txXfrm>
        <a:off x="511138" y="33634"/>
        <a:ext cx="1587297" cy="1081071"/>
      </dsp:txXfrm>
    </dsp:sp>
    <dsp:sp modelId="{8C2B6CF3-2258-4E13-8B12-82FE4D73DD88}">
      <dsp:nvSpPr>
        <dsp:cNvPr id="0" name=""/>
        <dsp:cNvSpPr/>
      </dsp:nvSpPr>
      <dsp:spPr>
        <a:xfrm>
          <a:off x="1467947" y="272730"/>
          <a:ext cx="2071795" cy="2071795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Сильные стороны</a:t>
          </a:r>
        </a:p>
      </dsp:txBody>
      <dsp:txXfrm>
        <a:off x="2074762" y="879545"/>
        <a:ext cx="1464980" cy="1464980"/>
      </dsp:txXfrm>
    </dsp:sp>
    <dsp:sp modelId="{214857B4-958A-46EE-80A8-B7C5D7E65324}">
      <dsp:nvSpPr>
        <dsp:cNvPr id="0" name=""/>
        <dsp:cNvSpPr/>
      </dsp:nvSpPr>
      <dsp:spPr>
        <a:xfrm rot="5400000">
          <a:off x="3635436" y="272730"/>
          <a:ext cx="2071795" cy="2071795"/>
        </a:xfrm>
        <a:prstGeom prst="pieWedge">
          <a:avLst/>
        </a:prstGeom>
        <a:solidFill>
          <a:schemeClr val="accent2">
            <a:hueOff val="-2768475"/>
            <a:satOff val="-13152"/>
            <a:lumOff val="-411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Слабые стороны</a:t>
          </a:r>
        </a:p>
      </dsp:txBody>
      <dsp:txXfrm rot="-5400000">
        <a:off x="3635436" y="879545"/>
        <a:ext cx="1464980" cy="1464980"/>
      </dsp:txXfrm>
    </dsp:sp>
    <dsp:sp modelId="{A19AA1AF-A53B-4FA9-9146-9BE6679FE5EC}">
      <dsp:nvSpPr>
        <dsp:cNvPr id="0" name=""/>
        <dsp:cNvSpPr/>
      </dsp:nvSpPr>
      <dsp:spPr>
        <a:xfrm rot="10800000">
          <a:off x="3635436" y="2440220"/>
          <a:ext cx="2071795" cy="2071795"/>
        </a:xfrm>
        <a:prstGeom prst="pieWedge">
          <a:avLst/>
        </a:prstGeom>
        <a:solidFill>
          <a:schemeClr val="accent2">
            <a:hueOff val="-5536951"/>
            <a:satOff val="-26303"/>
            <a:lumOff val="-8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Угрозы</a:t>
          </a:r>
        </a:p>
      </dsp:txBody>
      <dsp:txXfrm rot="10800000">
        <a:off x="3635436" y="2440220"/>
        <a:ext cx="1464980" cy="1464980"/>
      </dsp:txXfrm>
    </dsp:sp>
    <dsp:sp modelId="{BE2A48FA-BD2D-43AE-BD52-664728DDD259}">
      <dsp:nvSpPr>
        <dsp:cNvPr id="0" name=""/>
        <dsp:cNvSpPr/>
      </dsp:nvSpPr>
      <dsp:spPr>
        <a:xfrm rot="16200000">
          <a:off x="1467947" y="2440220"/>
          <a:ext cx="2071795" cy="2071795"/>
        </a:xfrm>
        <a:prstGeom prst="pieWedge">
          <a:avLst/>
        </a:prstGeom>
        <a:solidFill>
          <a:schemeClr val="accent2">
            <a:hueOff val="-8305426"/>
            <a:satOff val="-39455"/>
            <a:lumOff val="-123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Возможности</a:t>
          </a:r>
        </a:p>
      </dsp:txBody>
      <dsp:txXfrm rot="5400000">
        <a:off x="2074762" y="2440220"/>
        <a:ext cx="1464980" cy="1464980"/>
      </dsp:txXfrm>
    </dsp:sp>
    <dsp:sp modelId="{CDE60B23-3A5B-4DF8-A3E9-130FBCB4D8F9}">
      <dsp:nvSpPr>
        <dsp:cNvPr id="0" name=""/>
        <dsp:cNvSpPr/>
      </dsp:nvSpPr>
      <dsp:spPr>
        <a:xfrm>
          <a:off x="3229929" y="1961745"/>
          <a:ext cx="715319" cy="62201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952C8-BFE8-430E-81FB-D32362454F85}">
      <dsp:nvSpPr>
        <dsp:cNvPr id="0" name=""/>
        <dsp:cNvSpPr/>
      </dsp:nvSpPr>
      <dsp:spPr>
        <a:xfrm rot="10800000">
          <a:off x="3229929" y="2200983"/>
          <a:ext cx="715319" cy="62201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4:54:34.08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1 993,'0'-992,"0"2789,0-1779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5:11:13.72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1781,'0'-1781,"0"3732,0-1947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5:11:46.08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1832,'0'-1820,"0"1808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4:54:39.611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1877,'0'-1861,"0"1845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4:55:01.80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1807,'0'-1783,"0"1760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4:55:08.88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1932,'0'-1914,"0"1896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4:55:21.010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1672,'0'0,"0"-6,0-1659,0 3451,0-1773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4:56:02.34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25209 0,'-25185'0,"25162"0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5:09:32.98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3930 1,'-3930'0,"7941"0,-3988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5:09:40.082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4165 1,'-4146'0,"4127"0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5:09:56.082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1,'3990'0,"-3973"0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40E42-89DA-4BB8-8E2D-B14DE4C89039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2BE3C-8D8F-40E6-8951-89441282F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5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Для расчета финансовой модели </a:t>
            </a:r>
            <a:r>
              <a:rPr lang="ru-RU" dirty="0" err="1"/>
              <a:t>стартапа</a:t>
            </a:r>
            <a:r>
              <a:rPr lang="ru-RU" dirty="0"/>
              <a:t>:</a:t>
            </a:r>
          </a:p>
          <a:p>
            <a:pPr>
              <a:defRPr/>
            </a:pPr>
            <a:r>
              <a:rPr lang="ru-RU" dirty="0"/>
              <a:t>https://disk.yandex.ru/i/bVXidyc6ihgXtg</a:t>
            </a:r>
          </a:p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10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45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25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55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53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23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56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3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7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5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4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3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1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17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5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57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4.png"/><Relationship Id="rId18" Type="http://schemas.openxmlformats.org/officeDocument/2006/relationships/customXml" Target="../ink/ink9.xml"/><Relationship Id="rId3" Type="http://schemas.openxmlformats.org/officeDocument/2006/relationships/image" Target="../media/image19.png"/><Relationship Id="rId21" Type="http://schemas.openxmlformats.org/officeDocument/2006/relationships/image" Target="../media/image28.png"/><Relationship Id="rId7" Type="http://schemas.openxmlformats.org/officeDocument/2006/relationships/image" Target="../media/image21.png"/><Relationship Id="rId12" Type="http://schemas.openxmlformats.org/officeDocument/2006/relationships/customXml" Target="../ink/ink6.xml"/><Relationship Id="rId17" Type="http://schemas.openxmlformats.org/officeDocument/2006/relationships/image" Target="../media/image26.png"/><Relationship Id="rId25" Type="http://schemas.openxmlformats.org/officeDocument/2006/relationships/image" Target="../media/image30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23.png"/><Relationship Id="rId24" Type="http://schemas.openxmlformats.org/officeDocument/2006/relationships/image" Target="../media/image7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openxmlformats.org/officeDocument/2006/relationships/customXml" Target="../ink/ink5.xml"/><Relationship Id="rId19" Type="http://schemas.openxmlformats.org/officeDocument/2006/relationships/image" Target="../media/image27.png"/><Relationship Id="rId4" Type="http://schemas.openxmlformats.org/officeDocument/2006/relationships/customXml" Target="../ink/ink2.xml"/><Relationship Id="rId9" Type="http://schemas.openxmlformats.org/officeDocument/2006/relationships/image" Target="../media/image22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DNS\Downloads\1920х108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3" descr="C:\Users\DNS\Downloads\image_2024-04-15_16-31-46.png"/>
          <p:cNvPicPr>
            <a:picLocks noChangeAspect="1" noChangeArrowheads="1"/>
          </p:cNvPicPr>
          <p:nvPr/>
        </p:nvPicPr>
        <p:blipFill>
          <a:blip r:embed="rId3"/>
          <a:srcRect r="20185" b="2557"/>
          <a:stretch/>
        </p:blipFill>
        <p:spPr bwMode="auto">
          <a:xfrm>
            <a:off x="8400256" y="0"/>
            <a:ext cx="3791744" cy="6858000"/>
          </a:xfrm>
          <a:prstGeom prst="rect">
            <a:avLst/>
          </a:prstGeom>
          <a:noFill/>
        </p:spPr>
      </p:pic>
      <p:sp>
        <p:nvSpPr>
          <p:cNvPr id="6" name="Google Shape;106;p1"/>
          <p:cNvSpPr txBox="1"/>
          <p:nvPr/>
        </p:nvSpPr>
        <p:spPr bwMode="auto">
          <a:xfrm>
            <a:off x="256984" y="2570051"/>
            <a:ext cx="12069780" cy="401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normAutofit lnSpcReduction="10000"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000"/>
              <a:buFont typeface="Arial"/>
              <a:buNone/>
              <a:defRPr/>
            </a:pP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Клееный брус армированный стекловолокном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000"/>
              <a:buFont typeface="Arial"/>
              <a:buNone/>
              <a:defRPr/>
            </a:pPr>
            <a:endParaRPr sz="69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300" dirty="0">
              <a:solidFill>
                <a:schemeClr val="bg1"/>
              </a:solidFill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3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r>
              <a:rPr lang="en-US" sz="2300" b="0" i="0" u="none" strike="noStrike" cap="none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ЛИДЕР КОМАНДЫ: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СКИРДИН ДМИТРИЙ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300"/>
              <a:buFont typeface="Arial"/>
              <a:buNone/>
              <a:defRPr/>
            </a:pPr>
            <a:endParaRPr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352" y="1755097"/>
            <a:ext cx="1835504" cy="7101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13722" y="1380750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4999"/>
              </a:lnSpc>
              <a:buClr>
                <a:srgbClr val="1B1B1B"/>
              </a:buClr>
              <a:buSzPts val="2300"/>
              <a:defRPr/>
            </a:pPr>
            <a:r>
              <a:rPr lang="ru-RU" dirty="0">
                <a:latin typeface="Arial"/>
                <a:cs typeface="Arial"/>
              </a:rPr>
              <a:t>МЕЖВУЗОВСКАЯ АКСЕЛЕРАЦИОННАЯ ПРОГРАММА</a:t>
            </a:r>
            <a:endParaRPr lang="ru-RU" dirty="0"/>
          </a:p>
          <a:p>
            <a:pPr algn="ctr">
              <a:lnSpc>
                <a:spcPct val="114999"/>
              </a:lnSpc>
              <a:buClr>
                <a:srgbClr val="1B1B1B"/>
              </a:buClr>
              <a:buSzPts val="2300"/>
              <a:defRPr/>
            </a:pPr>
            <a:r>
              <a:rPr lang="ru-RU" b="1" dirty="0">
                <a:latin typeface="Arial"/>
                <a:cs typeface="Arial"/>
              </a:rPr>
              <a:t>АКСЕЛЕРАТОР ХОУМНЕТ</a:t>
            </a:r>
          </a:p>
        </p:txBody>
      </p:sp>
      <p:pic>
        <p:nvPicPr>
          <p:cNvPr id="9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432" y="3734542"/>
            <a:ext cx="2373934" cy="189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9B11448-9A37-A610-6FD4-35ACE2ACDD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84" y="3382476"/>
            <a:ext cx="2987384" cy="26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0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2426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600"/>
              <a:defRPr/>
            </a:pPr>
            <a:r>
              <a:rPr lang="ru-RU" b="1" dirty="0"/>
              <a:t>ТЕКУЩИЕ РЕЗУЛЬТАТЫ</a:t>
            </a:r>
            <a:endParaRPr lang="ru-RU" b="1" dirty="0">
              <a:latin typeface="Arial"/>
              <a:ea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7E40B-17E2-3BDE-3D9B-D212631AA3BF}"/>
              </a:ext>
            </a:extLst>
          </p:cNvPr>
          <p:cNvSpPr txBox="1"/>
          <p:nvPr/>
        </p:nvSpPr>
        <p:spPr>
          <a:xfrm>
            <a:off x="360832" y="526492"/>
            <a:ext cx="112729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Разработана рациональная схема армирования. На основании проведенных теоретических и экспериментальных исследований упрочнения клееных деревянных балок и конструкций методом армирования стекловолокном. На рисунках 1 и 2 представлен опытный образец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76E92922-5846-023B-C20E-3B17A6ADDDAD}"/>
                  </a:ext>
                </a:extLst>
              </p14:cNvPr>
              <p14:cNvContentPartPr/>
              <p14:nvPr/>
            </p14:nvContentPartPr>
            <p14:xfrm>
              <a:off x="1235718" y="2324671"/>
              <a:ext cx="360" cy="6537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76E92922-5846-023B-C20E-3B17A6ADDD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9718" y="2288671"/>
                <a:ext cx="7200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82661342-623E-1545-9154-8BEB502FC27C}"/>
                  </a:ext>
                </a:extLst>
              </p14:cNvPr>
              <p14:cNvContentPartPr/>
              <p14:nvPr/>
            </p14:nvContentPartPr>
            <p14:xfrm>
              <a:off x="2767158" y="2346631"/>
              <a:ext cx="360" cy="67572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82661342-623E-1545-9154-8BEB502FC2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31158" y="2310650"/>
                <a:ext cx="72000" cy="747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AA4CA55F-0799-8AB9-0E48-410A7B02C748}"/>
                  </a:ext>
                </a:extLst>
              </p14:cNvPr>
              <p14:cNvContentPartPr/>
              <p14:nvPr/>
            </p14:nvContentPartPr>
            <p14:xfrm>
              <a:off x="7329438" y="2420431"/>
              <a:ext cx="360" cy="65052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AA4CA55F-0799-8AB9-0E48-410A7B02C74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3438" y="2384431"/>
                <a:ext cx="72000" cy="72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8CD84D5B-9E61-500D-8DD3-6B2C0907B29D}"/>
                  </a:ext>
                </a:extLst>
              </p14:cNvPr>
              <p14:cNvContentPartPr/>
              <p14:nvPr/>
            </p14:nvContentPartPr>
            <p14:xfrm>
              <a:off x="8846838" y="2395231"/>
              <a:ext cx="360" cy="69588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8CD84D5B-9E61-500D-8DD3-6B2C0907B2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10838" y="2359231"/>
                <a:ext cx="72000" cy="76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49A0C848-9234-D941-A830-DF25FF52FEFF}"/>
                  </a:ext>
                </a:extLst>
              </p14:cNvPr>
              <p14:cNvContentPartPr/>
              <p14:nvPr/>
            </p14:nvContentPartPr>
            <p14:xfrm>
              <a:off x="10364238" y="2400991"/>
              <a:ext cx="360" cy="64800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49A0C848-9234-D941-A830-DF25FF52FEF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328238" y="2364991"/>
                <a:ext cx="72000" cy="7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07B6401B-D3FF-88D0-7BC8-D3CC3B575FD8}"/>
                  </a:ext>
                </a:extLst>
              </p14:cNvPr>
              <p14:cNvContentPartPr/>
              <p14:nvPr/>
            </p14:nvContentPartPr>
            <p14:xfrm>
              <a:off x="1284678" y="2698351"/>
              <a:ext cx="9075240" cy="36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07B6401B-D3FF-88D0-7BC8-D3CC3B575FD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48678" y="2662351"/>
                <a:ext cx="914688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C85E326-B22F-5FC2-263B-BFAF26833A61}"/>
              </a:ext>
            </a:extLst>
          </p:cNvPr>
          <p:cNvSpPr txBox="1"/>
          <p:nvPr/>
        </p:nvSpPr>
        <p:spPr>
          <a:xfrm>
            <a:off x="1223736" y="1886780"/>
            <a:ext cx="15315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идеи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BCCEEF-1ECB-10BC-8DFE-F64205DA5F26}"/>
              </a:ext>
            </a:extLst>
          </p:cNvPr>
          <p:cNvSpPr txBox="1"/>
          <p:nvPr/>
        </p:nvSpPr>
        <p:spPr>
          <a:xfrm>
            <a:off x="2754884" y="1886780"/>
            <a:ext cx="15149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литературы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3B813D-25BC-CCFA-93A5-78D79E58FC76}"/>
              </a:ext>
            </a:extLst>
          </p:cNvPr>
          <p:cNvSpPr txBox="1"/>
          <p:nvPr/>
        </p:nvSpPr>
        <p:spPr>
          <a:xfrm>
            <a:off x="4340470" y="2025279"/>
            <a:ext cx="14818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Акселерация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AA37FE-C1F1-3DD8-3A50-BF919423F281}"/>
              </a:ext>
            </a:extLst>
          </p:cNvPr>
          <p:cNvSpPr txBox="1"/>
          <p:nvPr/>
        </p:nvSpPr>
        <p:spPr>
          <a:xfrm>
            <a:off x="7329438" y="1884675"/>
            <a:ext cx="1508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бизнеса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FA9B30-1591-4122-65D6-4D9EE2B8AFEC}"/>
              </a:ext>
            </a:extLst>
          </p:cNvPr>
          <p:cNvSpPr txBox="1"/>
          <p:nvPr/>
        </p:nvSpPr>
        <p:spPr>
          <a:xfrm>
            <a:off x="8866818" y="1885396"/>
            <a:ext cx="15085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бизнеса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39AE56-AEAD-1786-8187-ECEE94CDB804}"/>
              </a:ext>
            </a:extLst>
          </p:cNvPr>
          <p:cNvSpPr txBox="1"/>
          <p:nvPr/>
        </p:nvSpPr>
        <p:spPr>
          <a:xfrm>
            <a:off x="5796675" y="1884675"/>
            <a:ext cx="15081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Победа на акселераторе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481401ED-FAE3-6EBB-4AAD-7FAE904B6141}"/>
                  </a:ext>
                </a:extLst>
              </p14:cNvPr>
              <p14:cNvContentPartPr/>
              <p14:nvPr/>
            </p14:nvContentPartPr>
            <p14:xfrm>
              <a:off x="4314798" y="2704111"/>
              <a:ext cx="1452600" cy="36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481401ED-FAE3-6EBB-4AAD-7FAE904B614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78798" y="2668111"/>
                <a:ext cx="1524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9A574C5A-86E4-754C-C33A-63B9BF402009}"/>
                  </a:ext>
                </a:extLst>
              </p14:cNvPr>
              <p14:cNvContentPartPr/>
              <p14:nvPr/>
            </p14:nvContentPartPr>
            <p14:xfrm>
              <a:off x="4298238" y="2704111"/>
              <a:ext cx="1499400" cy="360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9A574C5A-86E4-754C-C33A-63B9BF40200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62247" y="2668111"/>
                <a:ext cx="1571023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B1E48C91-8F8F-2434-4559-134ADF4A9F7F}"/>
                  </a:ext>
                </a:extLst>
              </p14:cNvPr>
              <p14:cNvContentPartPr/>
              <p14:nvPr/>
            </p14:nvContentPartPr>
            <p14:xfrm>
              <a:off x="4309038" y="2694391"/>
              <a:ext cx="1442880" cy="360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B1E48C91-8F8F-2434-4559-134ADF4A9F7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73038" y="2658391"/>
                <a:ext cx="15145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836D00CB-7D4A-6CD7-4704-415CBFE2E5A4}"/>
                  </a:ext>
                </a:extLst>
              </p14:cNvPr>
              <p14:cNvContentPartPr/>
              <p14:nvPr/>
            </p14:nvContentPartPr>
            <p14:xfrm>
              <a:off x="4295358" y="2332951"/>
              <a:ext cx="360" cy="704160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836D00CB-7D4A-6CD7-4704-415CBFE2E5A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59358" y="2296951"/>
                <a:ext cx="72000" cy="7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C91D1702-6B49-0DC5-4754-403E65B7ADD4}"/>
                  </a:ext>
                </a:extLst>
              </p14:cNvPr>
              <p14:cNvContentPartPr/>
              <p14:nvPr/>
            </p14:nvContentPartPr>
            <p14:xfrm>
              <a:off x="5799438" y="2391991"/>
              <a:ext cx="360" cy="659880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C91D1702-6B49-0DC5-4754-403E65B7AD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63438" y="2355991"/>
                <a:ext cx="72000" cy="7315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95D86B-10E7-65BC-1004-FAA8D31B01FA}"/>
              </a:ext>
            </a:extLst>
          </p:cNvPr>
          <p:cNvSpPr txBox="1"/>
          <p:nvPr/>
        </p:nvSpPr>
        <p:spPr>
          <a:xfrm>
            <a:off x="1210742" y="2770919"/>
            <a:ext cx="6118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02.2024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AA3974-84B9-6D64-BF07-521B974F75AB}"/>
              </a:ext>
            </a:extLst>
          </p:cNvPr>
          <p:cNvSpPr txBox="1"/>
          <p:nvPr/>
        </p:nvSpPr>
        <p:spPr>
          <a:xfrm>
            <a:off x="2767158" y="2748987"/>
            <a:ext cx="6118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03.2024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A1B376-E944-DB71-992C-ED9F38154C5C}"/>
              </a:ext>
            </a:extLst>
          </p:cNvPr>
          <p:cNvSpPr txBox="1"/>
          <p:nvPr/>
        </p:nvSpPr>
        <p:spPr>
          <a:xfrm>
            <a:off x="4270090" y="2748987"/>
            <a:ext cx="6118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04.2024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FFEB3E-2C59-5EED-9C16-FA3D9615FC8B}"/>
              </a:ext>
            </a:extLst>
          </p:cNvPr>
          <p:cNvSpPr txBox="1"/>
          <p:nvPr/>
        </p:nvSpPr>
        <p:spPr>
          <a:xfrm>
            <a:off x="5858546" y="2726757"/>
            <a:ext cx="6118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06.2024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6A021B-53D2-4467-6125-1242166FA381}"/>
              </a:ext>
            </a:extLst>
          </p:cNvPr>
          <p:cNvSpPr txBox="1"/>
          <p:nvPr/>
        </p:nvSpPr>
        <p:spPr>
          <a:xfrm>
            <a:off x="7336098" y="2762519"/>
            <a:ext cx="6118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07.2024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BA0C63-D3D8-FC1B-A32F-A197DC05A50B}"/>
              </a:ext>
            </a:extLst>
          </p:cNvPr>
          <p:cNvSpPr txBox="1"/>
          <p:nvPr/>
        </p:nvSpPr>
        <p:spPr>
          <a:xfrm>
            <a:off x="8917894" y="2772550"/>
            <a:ext cx="1407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07.2024</a:t>
            </a:r>
            <a:endParaRPr lang="ru-RU" dirty="0"/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0D283753-39D6-B6B9-72E6-7BE59D8BC8C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261" y="3879076"/>
            <a:ext cx="2522538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C791CD7E-50E6-4137-3F57-F2C77989F73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384" y="3859621"/>
            <a:ext cx="2490787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64959BA-0651-AABE-D720-695B07D6FA2D}"/>
              </a:ext>
            </a:extLst>
          </p:cNvPr>
          <p:cNvSpPr txBox="1"/>
          <p:nvPr/>
        </p:nvSpPr>
        <p:spPr>
          <a:xfrm>
            <a:off x="4036664" y="5945882"/>
            <a:ext cx="6721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Рис.1                                       Рис.2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08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/>
        </p:nvSpPr>
        <p:spPr bwMode="auto">
          <a:xfrm>
            <a:off x="420954" y="355604"/>
            <a:ext cx="6518970" cy="33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600" b="1" i="0" u="none" strike="noStrike" cap="none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ea typeface="Arial"/>
                <a:cs typeface="Arial"/>
              </a:rPr>
              <a:t>ЭКОНОМИЧЕСКИЕ ПОКАЗАТЕЛИ</a:t>
            </a:r>
            <a:endParaRPr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" name="Google Shape;123;p2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3" name="Google Shape;124;p2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4" name="Google Shape;125;p2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5" name="Google Shape;126;p2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6" name="Google Shape;127;p2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" name="Google Shape;128;p2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grpSp>
        <p:nvGrpSpPr>
          <p:cNvPr id="8" name="Google Shape;202;p6"/>
          <p:cNvGrpSpPr/>
          <p:nvPr/>
        </p:nvGrpSpPr>
        <p:grpSpPr bwMode="auto">
          <a:xfrm>
            <a:off x="-6779" y="6365338"/>
            <a:ext cx="542262" cy="506843"/>
            <a:chOff x="-1" y="0"/>
            <a:chExt cx="542260" cy="506841"/>
          </a:xfrm>
        </p:grpSpPr>
        <p:sp>
          <p:nvSpPr>
            <p:cNvPr id="9" name="Google Shape;203;p6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0" name="Google Shape;204;p6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defRPr/>
              </a:pPr>
              <a:r>
                <a:rPr lang="ru-RU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12</a:t>
              </a:r>
              <a:endParaRPr/>
            </a:p>
          </p:txBody>
        </p:sp>
      </p:grpSp>
      <p:graphicFrame>
        <p:nvGraphicFramePr>
          <p:cNvPr id="11" name="Table 272">
            <a:extLst>
              <a:ext uri="{FF2B5EF4-FFF2-40B4-BE49-F238E27FC236}">
                <a16:creationId xmlns:a16="http://schemas.microsoft.com/office/drawing/2014/main" id="{67BFF9D7-ACAF-C847-0704-84D5AE5C43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2829851"/>
              </p:ext>
            </p:extLst>
          </p:nvPr>
        </p:nvGraphicFramePr>
        <p:xfrm>
          <a:off x="2777486" y="904932"/>
          <a:ext cx="5954465" cy="5664712"/>
        </p:xfrm>
        <a:graphic>
          <a:graphicData uri="http://schemas.openxmlformats.org/drawingml/2006/table">
            <a:tbl>
              <a:tblPr/>
              <a:tblGrid>
                <a:gridCol w="1618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426">
                  <a:extLst>
                    <a:ext uri="{9D8B030D-6E8A-4147-A177-3AD203B41FA5}">
                      <a16:colId xmlns:a16="http://schemas.microsoft.com/office/drawing/2014/main" val="1231271359"/>
                    </a:ext>
                  </a:extLst>
                </a:gridCol>
                <a:gridCol w="1585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5156">
                  <a:extLst>
                    <a:ext uri="{9D8B030D-6E8A-4147-A177-3AD203B41FA5}">
                      <a16:colId xmlns:a16="http://schemas.microsoft.com/office/drawing/2014/main" val="3587594041"/>
                    </a:ext>
                  </a:extLst>
                </a:gridCol>
              </a:tblGrid>
              <a:tr h="234958"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300" i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Montserrat" pitchFamily="2" charset="0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3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Montserrat" pitchFamily="2" charset="0"/>
                          <a:ea typeface="Proxima Nova Bold"/>
                          <a:cs typeface="Proxima Nova Bold"/>
                          <a:sym typeface="Proxima Nova Bold"/>
                        </a:rPr>
                        <a:t>2024</a:t>
                      </a:r>
                      <a:endParaRPr sz="13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Montserrat" pitchFamily="2" charset="0"/>
                        <a:ea typeface="Proxima Nova Bold"/>
                        <a:cs typeface="Proxima Nova Bold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noFill/>
                      <a:miter lim="400000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en-US" sz="13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Montserrat" pitchFamily="2" charset="0"/>
                          <a:ea typeface="Proxima Nova Bold"/>
                          <a:cs typeface="Proxima Nova Bold"/>
                          <a:sym typeface="Proxima Nova Bold"/>
                        </a:rPr>
                        <a:t>202</a:t>
                      </a:r>
                      <a:r>
                        <a:rPr lang="ru-RU" sz="13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Montserrat" pitchFamily="2" charset="0"/>
                          <a:ea typeface="Proxima Nova Bold"/>
                          <a:cs typeface="Proxima Nova Bold"/>
                          <a:sym typeface="Proxima Nova Bold"/>
                        </a:rPr>
                        <a:t>5</a:t>
                      </a:r>
                      <a:endParaRPr sz="13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Montserrat" pitchFamily="2" charset="0"/>
                        <a:ea typeface="Proxima Nova Bold"/>
                        <a:cs typeface="Proxima Nova Bold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3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Montserrat" pitchFamily="2" charset="0"/>
                          <a:ea typeface="Proxima Nova Bold"/>
                          <a:cs typeface="Proxima Nova Bold"/>
                          <a:sym typeface="Proxima Nova Bold"/>
                        </a:rPr>
                        <a:t>2026</a:t>
                      </a:r>
                      <a:endParaRPr sz="13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Montserrat" pitchFamily="2" charset="0"/>
                        <a:ea typeface="Proxima Nova Bold"/>
                        <a:cs typeface="Proxima Nova Bold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807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Гранты</a:t>
                      </a:r>
                      <a:endParaRPr lang="ar-AE" sz="11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1 500 000</a:t>
                      </a: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0</a:t>
                      </a: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0</a:t>
                      </a: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30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Патенты</a:t>
                      </a:r>
                      <a:endParaRPr sz="11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0</a:t>
                      </a: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240 000</a:t>
                      </a: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480 000</a:t>
                      </a: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430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endParaRPr sz="11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807">
                <a:tc>
                  <a:txBody>
                    <a:bodyPr/>
                    <a:lstStyle/>
                    <a:p>
                      <a:pPr lvl="0" defTabSz="914400">
                        <a:defRPr sz="27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10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807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1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Выручка</a:t>
                      </a:r>
                      <a:r>
                        <a:rPr sz="11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,. </a:t>
                      </a:r>
                      <a:r>
                        <a:rPr sz="11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руб</a:t>
                      </a:r>
                      <a:r>
                        <a:rPr sz="11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.</a:t>
                      </a: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r>
                        <a:rPr lang="ru-RU" sz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1 500 000</a:t>
                      </a:r>
                    </a:p>
                  </a:txBody>
                  <a:tcPr marL="63500" marR="63500" marT="0" marB="0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r>
                        <a:rPr lang="ru-RU" sz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240 000</a:t>
                      </a:r>
                    </a:p>
                  </a:txBody>
                  <a:tcPr marL="63500" marR="63500" marT="0" marB="0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r>
                        <a:rPr lang="ru-RU" sz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480 000</a:t>
                      </a:r>
                    </a:p>
                  </a:txBody>
                  <a:tcPr marL="63500" marR="63500" marT="0" marB="0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807">
                <a:tc>
                  <a:txBody>
                    <a:bodyPr/>
                    <a:lstStyle/>
                    <a:p>
                      <a:pPr lvl="0" defTabSz="914400">
                        <a:defRPr sz="27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1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251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1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Расходы</a:t>
                      </a:r>
                      <a:r>
                        <a:rPr sz="11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,. </a:t>
                      </a:r>
                      <a:r>
                        <a:rPr sz="11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руб</a:t>
                      </a:r>
                      <a:r>
                        <a:rPr sz="11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.</a:t>
                      </a:r>
                      <a:r>
                        <a:rPr lang="ru-RU" sz="11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, в </a:t>
                      </a:r>
                      <a:r>
                        <a:rPr lang="ru-RU" sz="11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т.ч</a:t>
                      </a:r>
                      <a:r>
                        <a:rPr lang="ru-RU" sz="11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.:</a:t>
                      </a:r>
                      <a:endParaRPr sz="11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Bold"/>
                        <a:cs typeface="Times New Roman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1 500 000</a:t>
                      </a: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Bold"/>
                        <a:cs typeface="Times New Roman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40 000</a:t>
                      </a: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Bold"/>
                        <a:cs typeface="Times New Roman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0</a:t>
                      </a: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Bold"/>
                        <a:cs typeface="Times New Roman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807">
                <a:tc>
                  <a:txBody>
                    <a:bodyPr/>
                    <a:lstStyle/>
                    <a:p>
                      <a:pPr marL="0" lvl="8" indent="136525" algn="l" defTabSz="914400">
                        <a:buFontTx/>
                        <a:buNone/>
                        <a:tabLst/>
                        <a:defRPr sz="1800"/>
                      </a:pPr>
                      <a:r>
                        <a:rPr sz="11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Переменные</a:t>
                      </a:r>
                      <a:r>
                        <a:rPr sz="11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,. </a:t>
                      </a:r>
                      <a:r>
                        <a:rPr sz="11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руб</a:t>
                      </a:r>
                      <a:r>
                        <a:rPr sz="11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.</a:t>
                      </a: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0</a:t>
                      </a: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40 000</a:t>
                      </a: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60 000</a:t>
                      </a: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946">
                <a:tc>
                  <a:txBody>
                    <a:bodyPr/>
                    <a:lstStyle/>
                    <a:p>
                      <a:pPr marL="0" lvl="6" indent="136525" algn="l" defTabSz="914400">
                        <a:buFont typeface="Arial" panose="020B0604020202020204" pitchFamily="34" charset="0"/>
                        <a:buNone/>
                        <a:tabLst/>
                        <a:defRPr sz="1800"/>
                      </a:pPr>
                      <a:r>
                        <a:rPr sz="1100" b="0" i="0" u="none" strike="noStrike" cap="none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Постоянные</a:t>
                      </a:r>
                      <a:r>
                        <a:rPr sz="1100" b="0" i="0" u="none" strike="noStrike" cap="non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,. </a:t>
                      </a:r>
                      <a:r>
                        <a:rPr sz="1100" b="0" i="0" u="none" strike="noStrike" cap="none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руб</a:t>
                      </a:r>
                      <a:r>
                        <a:rPr sz="1100" b="0" i="0" u="none" strike="noStrike" cap="non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.</a:t>
                      </a: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600 000</a:t>
                      </a: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0</a:t>
                      </a: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0</a:t>
                      </a: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807">
                <a:tc>
                  <a:txBody>
                    <a:bodyPr/>
                    <a:lstStyle/>
                    <a:p>
                      <a:pPr lvl="0" algn="ctr" defTabSz="914400">
                        <a:defRPr sz="27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r>
                        <a:rPr lang="ru-RU" sz="11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оборудование и испытания</a:t>
                      </a: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900 000</a:t>
                      </a: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r>
                        <a:rPr lang="ru-RU" sz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r>
                        <a:rPr lang="ru-RU" sz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744">
                <a:tc>
                  <a:txBody>
                    <a:bodyPr/>
                    <a:lstStyle/>
                    <a:p>
                      <a:pPr lvl="0" defTabSz="914400">
                        <a:defRPr sz="27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lang="ru-RU" sz="11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056918"/>
                  </a:ext>
                </a:extLst>
              </a:tr>
              <a:tr h="379490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Операционная прибыль</a:t>
                      </a:r>
                      <a:r>
                        <a:rPr sz="11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. </a:t>
                      </a:r>
                      <a:r>
                        <a:rPr sz="11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руб</a:t>
                      </a:r>
                      <a:r>
                        <a:rPr sz="11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.</a:t>
                      </a: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roxima Nova Regular"/>
                        </a:rPr>
                        <a:t>0</a:t>
                      </a:r>
                      <a:endParaRPr lang="ru-RU"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200 000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420 000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6807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Маржа</a:t>
                      </a:r>
                      <a:r>
                        <a:rPr sz="110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, %</a:t>
                      </a:r>
                      <a:r>
                        <a:rPr lang="ru-RU" sz="11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 </a:t>
                      </a:r>
                      <a:endParaRPr sz="11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0</a:t>
                      </a: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0,83</a:t>
                      </a: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0,875</a:t>
                      </a: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6807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endParaRPr sz="11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noFill/>
                      <a:miter lim="400000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858464"/>
                  </a:ext>
                </a:extLst>
              </a:tr>
              <a:tr h="286807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Активы, </a:t>
                      </a:r>
                      <a:r>
                        <a:rPr lang="ru-RU" sz="11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тыс.руб</a:t>
                      </a:r>
                      <a:r>
                        <a:rPr lang="ru-RU" sz="11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.</a:t>
                      </a:r>
                      <a:endParaRPr sz="11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900 000</a:t>
                      </a: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900 000</a:t>
                      </a: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noFill/>
                      <a:miter lim="400000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900 000</a:t>
                      </a: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324506"/>
                  </a:ext>
                </a:extLst>
              </a:tr>
              <a:tr h="286807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Инвестиции</a:t>
                      </a:r>
                      <a:endParaRPr sz="11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endParaRPr lang="ru-RU"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endParaRPr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301417"/>
                  </a:ext>
                </a:extLst>
              </a:tr>
              <a:tr h="286807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Кредиты, займы, </a:t>
                      </a:r>
                      <a:r>
                        <a:rPr lang="ru-RU" sz="11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тыс.руб</a:t>
                      </a:r>
                      <a:r>
                        <a:rPr lang="ru-RU" sz="11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.</a:t>
                      </a:r>
                      <a:endParaRPr sz="11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endParaRPr sz="11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endParaRPr sz="11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endParaRPr sz="11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8345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/>
        </p:nvSpPr>
        <p:spPr bwMode="auto">
          <a:xfrm>
            <a:off x="420954" y="355604"/>
            <a:ext cx="6518970" cy="33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600" b="1" i="0" u="none" strike="noStrike" cap="none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ea typeface="Arial"/>
                <a:cs typeface="Arial"/>
              </a:rPr>
              <a:t>ВОЗМОЖНОСТИ И РИСКИ</a:t>
            </a:r>
            <a:endParaRPr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" name="Google Shape;123;p2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3" name="Google Shape;124;p2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4" name="Google Shape;125;p2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5" name="Google Shape;126;p2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6" name="Google Shape;127;p2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" name="Google Shape;128;p2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grpSp>
        <p:nvGrpSpPr>
          <p:cNvPr id="11" name="Google Shape;118;p2"/>
          <p:cNvGrpSpPr/>
          <p:nvPr/>
        </p:nvGrpSpPr>
        <p:grpSpPr bwMode="auto">
          <a:xfrm>
            <a:off x="-18522" y="6358525"/>
            <a:ext cx="542262" cy="506843"/>
            <a:chOff x="-1" y="0"/>
            <a:chExt cx="542260" cy="506841"/>
          </a:xfrm>
        </p:grpSpPr>
        <p:sp>
          <p:nvSpPr>
            <p:cNvPr id="12" name="Google Shape;119;p2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3" name="Google Shape;120;p2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defRPr/>
              </a:pPr>
              <a:r>
                <a:rPr lang="ru-RU" sz="1200">
                  <a:solidFill>
                    <a:srgbClr val="FFFFFF"/>
                  </a:solidFill>
                </a:rPr>
                <a:t>13</a:t>
              </a:r>
              <a:endParaRPr/>
            </a:p>
          </p:txBody>
        </p:sp>
      </p:grp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BD8F1005-A895-699A-5706-83A4FD5176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9832482"/>
              </p:ext>
            </p:extLst>
          </p:nvPr>
        </p:nvGraphicFramePr>
        <p:xfrm>
          <a:off x="2624903" y="1265382"/>
          <a:ext cx="7175179" cy="478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Google Shape;117;p2">
            <a:extLst>
              <a:ext uri="{FF2B5EF4-FFF2-40B4-BE49-F238E27FC236}">
                <a16:creationId xmlns:a16="http://schemas.microsoft.com/office/drawing/2014/main" id="{CDB2ED15-C5FA-DDDA-52B3-5950533CED54}"/>
              </a:ext>
            </a:extLst>
          </p:cNvPr>
          <p:cNvSpPr txBox="1"/>
          <p:nvPr/>
        </p:nvSpPr>
        <p:spPr bwMode="auto">
          <a:xfrm>
            <a:off x="647230" y="997634"/>
            <a:ext cx="498982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ru-RU" sz="2400" b="0" i="0" u="none" strike="noStrike" cap="none" dirty="0">
                <a:latin typeface="Arial"/>
                <a:ea typeface="Arial"/>
                <a:cs typeface="Arial"/>
              </a:rPr>
              <a:t>SWOT</a:t>
            </a:r>
            <a:br>
              <a:rPr lang="ru-RU" sz="1600" b="0" i="0" u="none" strike="noStrike" cap="none" dirty="0">
                <a:latin typeface="Arial"/>
                <a:ea typeface="Arial"/>
                <a:cs typeface="Arial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59;p4">
            <a:extLst>
              <a:ext uri="{FF2B5EF4-FFF2-40B4-BE49-F238E27FC236}">
                <a16:creationId xmlns:a16="http://schemas.microsoft.com/office/drawing/2014/main" id="{84D0D1A3-C238-A78C-FE36-46C564A0CC89}"/>
              </a:ext>
            </a:extLst>
          </p:cNvPr>
          <p:cNvSpPr/>
          <p:nvPr/>
        </p:nvSpPr>
        <p:spPr bwMode="auto">
          <a:xfrm>
            <a:off x="4399" y="6358523"/>
            <a:ext cx="542262" cy="506843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22" name="Google Shape;122;p2"/>
          <p:cNvSpPr txBox="1"/>
          <p:nvPr/>
        </p:nvSpPr>
        <p:spPr bwMode="auto">
          <a:xfrm>
            <a:off x="420954" y="353984"/>
            <a:ext cx="651897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600" b="1" dirty="0">
                <a:solidFill>
                  <a:schemeClr val="dk1"/>
                </a:solidFill>
              </a:rPr>
              <a:t>ЗАПРОСЫ К ПАРТНЕРАМ</a:t>
            </a:r>
          </a:p>
        </p:txBody>
      </p:sp>
      <p:grpSp>
        <p:nvGrpSpPr>
          <p:cNvPr id="2" name="Google Shape;123;p2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3" name="Google Shape;124;p2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4" name="Google Shape;125;p2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5" name="Google Shape;126;p2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6" name="Google Shape;127;p2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" name="Google Shape;128;p2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sp>
        <p:nvSpPr>
          <p:cNvPr id="16" name="Google Shape;135;p3">
            <a:extLst>
              <a:ext uri="{FF2B5EF4-FFF2-40B4-BE49-F238E27FC236}">
                <a16:creationId xmlns:a16="http://schemas.microsoft.com/office/drawing/2014/main" id="{0607246A-FC37-48C9-DC3B-BFEE7F9B2CA7}"/>
              </a:ext>
            </a:extLst>
          </p:cNvPr>
          <p:cNvSpPr txBox="1"/>
          <p:nvPr/>
        </p:nvSpPr>
        <p:spPr bwMode="auto">
          <a:xfrm>
            <a:off x="31655" y="6512393"/>
            <a:ext cx="468151" cy="199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/>
            </a:pPr>
            <a:r>
              <a:rPr lang="ru-RU" sz="1200" dirty="0">
                <a:solidFill>
                  <a:srgbClr val="FFFFFF"/>
                </a:solidFill>
              </a:rPr>
              <a:t>14</a:t>
            </a:r>
            <a:endParaRPr lang="ru-RU" sz="1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00C8F9-D75A-4C39-7D15-2F509583D57F}"/>
              </a:ext>
            </a:extLst>
          </p:cNvPr>
          <p:cNvSpPr txBox="1"/>
          <p:nvPr/>
        </p:nvSpPr>
        <p:spPr>
          <a:xfrm>
            <a:off x="784282" y="1233116"/>
            <a:ext cx="53117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Для окончания разработки нам необходима закупка оборудования, аренда помещения и проведения  экспериментальных исследований. Помимо этого регистрация патента и уплата налогов</a:t>
            </a:r>
          </a:p>
          <a:p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Поэтому мы просим помощь в предоставлении помещения для проведения испытаний, помощь в проведении экспериментальных исследований, в аренде оборудований, в продвижении проекта для поиска заинтересованных инвесторов или покупателей</a:t>
            </a:r>
            <a:b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cs typeface="Arial"/>
              </a:rPr>
            </a:b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Или помощь в финансировании в размере 1 500 000 руб. на решение выше описанных проблем</a:t>
            </a:r>
          </a:p>
          <a:p>
            <a:b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cs typeface="Arial"/>
              </a:rPr>
            </a:b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89723D-B593-4865-0A0F-21C3E6370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09" y="414946"/>
            <a:ext cx="3907153" cy="252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3A413E1-ED0D-1499-21CD-0D2B3E597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09" y="3429000"/>
            <a:ext cx="4021878" cy="301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591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46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600"/>
              <a:defRPr/>
            </a:pPr>
            <a:r>
              <a:rPr lang="ru-RU" b="1" dirty="0"/>
              <a:t>КОМАНДА</a:t>
            </a:r>
            <a:endParaRPr lang="ru-RU" b="1" dirty="0">
              <a:latin typeface="Arial"/>
              <a:ea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" y="3693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ru-RU" dirty="0">
                <a:latin typeface="Arial" panose="020B0604020202020204" pitchFamily="34" charset="0"/>
                <a:ea typeface="Noto Sans KR Black"/>
                <a:cs typeface="Arial" panose="020B0604020202020204" pitchFamily="34" charset="0"/>
              </a:rPr>
              <a:t>Ключевые члены команды </a:t>
            </a:r>
            <a:r>
              <a:rPr lang="en-US" dirty="0" err="1">
                <a:latin typeface="Arial" panose="020B0604020202020204" pitchFamily="34" charset="0"/>
                <a:ea typeface="Noto Sans KR Black"/>
                <a:cs typeface="Arial" panose="020B0604020202020204" pitchFamily="34" charset="0"/>
              </a:rPr>
              <a:t>WoodWorks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ru-RU" dirty="0"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64898" y="1384995"/>
            <a:ext cx="2160002" cy="215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Фото</a:t>
            </a:r>
            <a:endParaRPr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604385" y="1384995"/>
            <a:ext cx="2160002" cy="215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Фото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043872" y="1384995"/>
            <a:ext cx="2160002" cy="215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Фото</a:t>
            </a:r>
            <a:endParaRPr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483359" y="1384995"/>
            <a:ext cx="2160002" cy="215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Фото</a:t>
            </a:r>
            <a:endParaRPr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9922846" y="1384995"/>
            <a:ext cx="2160002" cy="215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Фото</a:t>
            </a:r>
            <a:endParaRPr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3534" y="3913327"/>
            <a:ext cx="155523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err="1">
                <a:latin typeface="Arial Black" panose="020B0A04020102020204" pitchFamily="34" charset="0"/>
                <a:cs typeface="Arial" panose="020B0604020202020204" pitchFamily="34" charset="0"/>
              </a:rPr>
              <a:t>Скирдин</a:t>
            </a:r>
            <a:endParaRPr lang="ru-RU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Дмитрий</a:t>
            </a:r>
          </a:p>
          <a:p>
            <a:pPr algn="ctr">
              <a:defRPr/>
            </a:pP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Сергеевич</a:t>
            </a:r>
          </a:p>
          <a:p>
            <a:pPr algn="ctr">
              <a:defRPr/>
            </a:pPr>
            <a:endParaRPr lang="ru-RU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Лидер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25016" y="3913327"/>
            <a:ext cx="171874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Акиньшин</a:t>
            </a:r>
          </a:p>
          <a:p>
            <a:pPr algn="ctr">
              <a:defRPr/>
            </a:pP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Илья</a:t>
            </a:r>
          </a:p>
          <a:p>
            <a:pPr algn="ctr">
              <a:defRPr/>
            </a:pP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Сергеевич</a:t>
            </a:r>
          </a:p>
          <a:p>
            <a:pPr algn="ctr">
              <a:defRPr/>
            </a:pPr>
            <a:endParaRPr lang="ru-RU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Маркетолог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24806" y="3881061"/>
            <a:ext cx="229902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atin typeface="Arial Black"/>
              </a:rPr>
              <a:t>Никита </a:t>
            </a:r>
          </a:p>
          <a:p>
            <a:pPr algn="ctr">
              <a:defRPr/>
            </a:pPr>
            <a:r>
              <a:rPr lang="ru-RU" b="1" dirty="0">
                <a:latin typeface="Arial Black"/>
              </a:rPr>
              <a:t>Александрович </a:t>
            </a:r>
          </a:p>
          <a:p>
            <a:pPr algn="ctr">
              <a:defRPr/>
            </a:pPr>
            <a:r>
              <a:rPr lang="ru-RU" b="1" dirty="0">
                <a:latin typeface="Arial Black"/>
              </a:rPr>
              <a:t>Манаков</a:t>
            </a:r>
          </a:p>
          <a:p>
            <a:pPr algn="ctr">
              <a:defRPr/>
            </a:pPr>
            <a:endParaRPr lang="ru-RU" b="1" dirty="0">
              <a:latin typeface="Arial Black"/>
            </a:endParaRPr>
          </a:p>
          <a:p>
            <a:pPr algn="ctr">
              <a:defRPr/>
            </a:pPr>
            <a:r>
              <a:rPr lang="ru-RU" b="1" dirty="0">
                <a:latin typeface="Arial Black"/>
              </a:rPr>
              <a:t>Аналитик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30" y="1384996"/>
            <a:ext cx="2153858" cy="2159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997" y="1384995"/>
            <a:ext cx="2143751" cy="2159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2BEB473-3571-E166-F6D4-821B01D71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76" y="1369439"/>
            <a:ext cx="2143750" cy="21437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E9C6BD6-5375-9655-37E4-90B012993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233" y="1384996"/>
            <a:ext cx="2198175" cy="212819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7521488-90AB-5AC8-A643-F5282B14DBD4}"/>
              </a:ext>
            </a:extLst>
          </p:cNvPr>
          <p:cNvSpPr/>
          <p:nvPr/>
        </p:nvSpPr>
        <p:spPr>
          <a:xfrm>
            <a:off x="5212523" y="3881061"/>
            <a:ext cx="212750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atin typeface="Arial Black"/>
              </a:rPr>
              <a:t>Бессонова</a:t>
            </a:r>
          </a:p>
          <a:p>
            <a:pPr algn="ctr">
              <a:defRPr/>
            </a:pPr>
            <a:r>
              <a:rPr lang="ru-RU" b="1" dirty="0">
                <a:latin typeface="Arial Black"/>
              </a:rPr>
              <a:t>Анна</a:t>
            </a:r>
          </a:p>
          <a:p>
            <a:pPr algn="ctr">
              <a:defRPr/>
            </a:pPr>
            <a:r>
              <a:rPr lang="ru-RU" b="1" dirty="0">
                <a:latin typeface="Arial Black"/>
              </a:rPr>
              <a:t>Владимировна</a:t>
            </a:r>
          </a:p>
          <a:p>
            <a:pPr algn="ctr">
              <a:defRPr/>
            </a:pPr>
            <a:endParaRPr lang="ru-RU" b="1" dirty="0">
              <a:latin typeface="Arial Black"/>
            </a:endParaRPr>
          </a:p>
          <a:p>
            <a:pPr algn="ctr">
              <a:defRPr/>
            </a:pPr>
            <a:r>
              <a:rPr lang="ru-RU" b="1" dirty="0">
                <a:latin typeface="Arial Black"/>
              </a:rPr>
              <a:t>Дизайнер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864DEF7-4A4A-7E67-42C8-CF4A6869C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2846" y="1390138"/>
            <a:ext cx="2153858" cy="2153858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14082F5-EEC1-2A34-8F54-0647589C3A80}"/>
              </a:ext>
            </a:extLst>
          </p:cNvPr>
          <p:cNvSpPr/>
          <p:nvPr/>
        </p:nvSpPr>
        <p:spPr>
          <a:xfrm>
            <a:off x="9888733" y="3881061"/>
            <a:ext cx="222208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atin typeface="Arial Black"/>
              </a:rPr>
              <a:t>Черненко</a:t>
            </a:r>
          </a:p>
          <a:p>
            <a:pPr algn="ctr">
              <a:defRPr/>
            </a:pPr>
            <a:r>
              <a:rPr lang="ru-RU" b="1" dirty="0">
                <a:latin typeface="Arial Black"/>
              </a:rPr>
              <a:t> Серафим </a:t>
            </a:r>
          </a:p>
          <a:p>
            <a:pPr algn="ctr">
              <a:defRPr/>
            </a:pPr>
            <a:r>
              <a:rPr lang="ru-RU" b="1" dirty="0">
                <a:latin typeface="Arial Black"/>
              </a:rPr>
              <a:t>Александрович</a:t>
            </a:r>
          </a:p>
          <a:p>
            <a:pPr algn="ctr">
              <a:defRPr/>
            </a:pPr>
            <a:endParaRPr lang="ru-RU" b="1" dirty="0">
              <a:latin typeface="Arial Black"/>
            </a:endParaRPr>
          </a:p>
          <a:p>
            <a:pPr algn="ctr">
              <a:defRPr/>
            </a:pPr>
            <a:r>
              <a:rPr lang="ru-RU" b="1" dirty="0">
                <a:latin typeface="Arial Black"/>
              </a:rPr>
              <a:t>Администратор</a:t>
            </a:r>
          </a:p>
        </p:txBody>
      </p:sp>
    </p:spTree>
    <p:extLst>
      <p:ext uri="{BB962C8B-B14F-4D97-AF65-F5344CB8AC3E}">
        <p14:creationId xmlns:p14="http://schemas.microsoft.com/office/powerpoint/2010/main" val="3201709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NS\Downloads\1920х1080 (1)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Google Shape;299;p10"/>
          <p:cNvSpPr/>
          <p:nvPr/>
        </p:nvSpPr>
        <p:spPr bwMode="auto">
          <a:xfrm>
            <a:off x="6103137" y="-6261"/>
            <a:ext cx="6121526" cy="1800326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4" name="Google Shape;301;p10"/>
          <p:cNvSpPr/>
          <p:nvPr/>
        </p:nvSpPr>
        <p:spPr bwMode="auto">
          <a:xfrm>
            <a:off x="8355782" y="-12041"/>
            <a:ext cx="3868878" cy="181188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DAE3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CC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5" name="Google Shape;298;p10"/>
          <p:cNvSpPr/>
          <p:nvPr/>
        </p:nvSpPr>
        <p:spPr bwMode="auto">
          <a:xfrm>
            <a:off x="6103137" y="1742787"/>
            <a:ext cx="6121524" cy="5131928"/>
          </a:xfrm>
          <a:prstGeom prst="rect">
            <a:avLst/>
          </a:prstGeom>
          <a:solidFill>
            <a:srgbClr val="B5D8E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" name="Google Shape;300;p10"/>
          <p:cNvSpPr/>
          <p:nvPr/>
        </p:nvSpPr>
        <p:spPr bwMode="auto">
          <a:xfrm>
            <a:off x="6102380" y="5347905"/>
            <a:ext cx="6122278" cy="1515886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45699" tIns="45699" rIns="45699" bIns="45699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7" name="Picture 3" descr="C:\Users\DNS\Downloads\image_2024-04-15_16-43-08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384032" y="-191166"/>
            <a:ext cx="5357731" cy="704916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3711" y="320039"/>
            <a:ext cx="1429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600"/>
              <a:defRPr/>
            </a:pP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КОНТАКТЫ</a:t>
            </a:r>
          </a:p>
        </p:txBody>
      </p:sp>
      <p:grpSp>
        <p:nvGrpSpPr>
          <p:cNvPr id="9" name="Google Shape;123;p2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10" name="Google Shape;124;p2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1" name="Google Shape;125;p2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2" name="Google Shape;126;p2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3" name="Google Shape;127;p2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4" name="Google Shape;128;p2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pic>
        <p:nvPicPr>
          <p:cNvPr id="15" name="Рисунок 14" descr="значки-05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51546" y="1268760"/>
            <a:ext cx="720000" cy="71757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271546" y="1337909"/>
            <a:ext cx="1138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122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Nidrix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090273" y="1323283"/>
            <a:ext cx="608527" cy="60852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698800" y="1442880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122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@Nidrix</a:t>
            </a:r>
            <a:endParaRPr lang="ru-RU" dirty="0">
              <a:solidFill>
                <a:srgbClr val="122D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 descr="значки-03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45401" y="4897527"/>
            <a:ext cx="720000" cy="71757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537683" y="5046413"/>
            <a:ext cx="3308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darkfoxdarkfox@yandex.ru</a:t>
            </a:r>
            <a:endParaRPr lang="ru-RU" dirty="0"/>
          </a:p>
        </p:txBody>
      </p:sp>
      <p:pic>
        <p:nvPicPr>
          <p:cNvPr id="23" name="Рисунок 22" descr="значки-06.png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33857" y="5747059"/>
            <a:ext cx="720000" cy="7175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 bwMode="auto">
          <a:xfrm>
            <a:off x="1537683" y="5835991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+7 950 714 27 61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0F7CB30-5442-E245-28FA-7E6424A867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3067" y="2122066"/>
            <a:ext cx="2267170" cy="231375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71447D7-E097-5FB1-1B9C-4034A14995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030" y="2118292"/>
            <a:ext cx="2327653" cy="231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11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958"/>
            <a:ext cx="4646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600"/>
              <a:defRPr/>
            </a:pPr>
            <a:r>
              <a:rPr lang="ru-RU" b="1" dirty="0">
                <a:latin typeface="Arial"/>
                <a:ea typeface="Arial"/>
                <a:cs typeface="Arial"/>
              </a:rPr>
              <a:t>ВВЕДЕНИЕ</a:t>
            </a:r>
            <a:r>
              <a:rPr lang="ru-RU" b="1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b="1" dirty="0">
                <a:latin typeface="Arial"/>
                <a:ea typeface="Arial"/>
                <a:cs typeface="Arial"/>
              </a:rPr>
              <a:t>В ПРЕДМЕТНУЮ ОБЛАСТЬ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50632" y="116632"/>
            <a:ext cx="6741368" cy="67413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4759" y="1224456"/>
            <a:ext cx="5292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Arial" panose="020B0604020202020204" pitchFamily="34" charset="0"/>
                <a:ea typeface="KacstDecorative"/>
                <a:cs typeface="Arial" panose="020B0604020202020204" pitchFamily="34" charset="0"/>
              </a:rPr>
              <a:t>Мы разрабатываем полностью экологичный клееный брус армированный стекловолокном для строительных компаний. Наши клееные конструкции примерно в 1,5 раза прочнее массивной древесиной, и в 1,27 раза прочнее клееных конструкций без армирования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0089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619" y="0"/>
            <a:ext cx="175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АКТУАЛЬНОСТЬ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619" y="484223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Сейчас в строительстве не применяется метод армирования стекловолокном 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altLang="ru-RU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Этот способ армирования, является наиболее экономически выгодным и будет иметь успех в сфере строительства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altLang="ru-RU" dirty="0">
                <a:ea typeface="Roboto Medium" pitchFamily="2" charset="0"/>
                <a:cs typeface="Arial" panose="020B0604020202020204" pitchFamily="34" charset="0"/>
              </a:rPr>
              <a:t>Рис.1</a:t>
            </a: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1464" y="5635113"/>
            <a:ext cx="4995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Руденко О.Л. «Упрочнение деревянных клееных конструкций методом армирования стекловолокном», 2021 </a:t>
            </a:r>
          </a:p>
        </p:txBody>
      </p:sp>
      <p:pic>
        <p:nvPicPr>
          <p:cNvPr id="6" name="Рисунок 5" descr="Изображение выглядит как текст, снимок экрана, диаграмма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310BEF8D-850A-3880-50EB-F00AFF334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552" y="766325"/>
            <a:ext cx="4837263" cy="4577651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D23B3ED-82A8-0879-FD83-FDCB6ADE7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408527"/>
              </p:ext>
            </p:extLst>
          </p:nvPr>
        </p:nvGraphicFramePr>
        <p:xfrm>
          <a:off x="97619" y="2655651"/>
          <a:ext cx="6916024" cy="4157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8012">
                  <a:extLst>
                    <a:ext uri="{9D8B030D-6E8A-4147-A177-3AD203B41FA5}">
                      <a16:colId xmlns:a16="http://schemas.microsoft.com/office/drawing/2014/main" val="1198610182"/>
                    </a:ext>
                  </a:extLst>
                </a:gridCol>
                <a:gridCol w="3458012">
                  <a:extLst>
                    <a:ext uri="{9D8B030D-6E8A-4147-A177-3AD203B41FA5}">
                      <a16:colId xmlns:a16="http://schemas.microsoft.com/office/drawing/2014/main" val="2937689378"/>
                    </a:ext>
                  </a:extLst>
                </a:gridCol>
              </a:tblGrid>
              <a:tr h="997446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Марка Д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Выполнена из массивной древесины и является контрольной для других композиций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009328"/>
                  </a:ext>
                </a:extLst>
              </a:tr>
              <a:tr h="55261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Марка К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Выполнена из клееной древесины без армирования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975102"/>
                  </a:ext>
                </a:extLst>
              </a:tr>
              <a:tr h="785288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Марка КА1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Выполнена из клееной древесины с армированием нижней растянутой зоны бруса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174575"/>
                  </a:ext>
                </a:extLst>
              </a:tr>
              <a:tr h="785288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Марка КА2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Выполнена из клееной древесины с армированием верхнего сжатой зоны бруса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984240"/>
                  </a:ext>
                </a:extLst>
              </a:tr>
              <a:tr h="934955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Марка КА3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Выполнена из клееной древесины с армированием нижнего и верхнего слоев древесины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31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421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49" y="97722"/>
            <a:ext cx="1517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600"/>
              <a:defRPr/>
            </a:pPr>
            <a:r>
              <a:rPr lang="ru-RU" b="1" dirty="0">
                <a:latin typeface="Arial"/>
                <a:ea typeface="Arial"/>
                <a:cs typeface="Arial"/>
              </a:rPr>
              <a:t>ПРОБЛЕМА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083" y="67327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2000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Клееный брус имеет недостаточную прочность и усложняет проект. За счет этого увеличивается конечная стоимость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72513" y="485783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2000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Брус армированный стекловолокном – имеет увеличенную прочность, без увеличения массы и цены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83" y="789639"/>
            <a:ext cx="5739430" cy="3763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2" y="2510718"/>
            <a:ext cx="5096563" cy="382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6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028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600"/>
              <a:defRPr/>
            </a:pPr>
            <a:r>
              <a:rPr lang="ru-RU" b="1" dirty="0"/>
              <a:t>ОПИСАНИЕ ПРОДУКТА И ТЕХНОЛОГИИ</a:t>
            </a:r>
            <a:endParaRPr lang="ru-RU" b="1" dirty="0">
              <a:latin typeface="Arial"/>
              <a:ea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459" y="812341"/>
            <a:ext cx="5252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Темпы строительства деревянных сооружений и конструкций с каждым годом увеличиваются – сильно возрос интерес к армированным деревянным клееным конструкциям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460" y="2187930"/>
            <a:ext cx="52529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Смесь углеродных и стеклянных волокон позволяет создать недорогой  композит, обладающий повышенной жесткостью ввиду высоких механических характеристик углеродных волокон и малой стоимости стекловолокна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6459" y="4117516"/>
            <a:ext cx="51653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На сегодняшний день аналогичные разработки на рынке отсутствуют</a:t>
            </a: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95793" y="8123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altLang="ru-RU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В нашем изделии повышена прочность клееных конструкций в полтора раза по сравнению с массивной древесиной и в 1,27 раз прочнее клееного бруса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D6220D2-F404-2E91-A32D-A6DE21A32C9B}"/>
              </a:ext>
            </a:extLst>
          </p:cNvPr>
          <p:cNvSpPr/>
          <p:nvPr/>
        </p:nvSpPr>
        <p:spPr>
          <a:xfrm>
            <a:off x="6478499" y="5920317"/>
            <a:ext cx="49305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Рис. 3 Разработанная модель усиления деревянных конструкций с вертикальным и горизонтальным размещением стеклоткани.</a:t>
            </a:r>
          </a:p>
        </p:txBody>
      </p:sp>
      <p:pic>
        <p:nvPicPr>
          <p:cNvPr id="11" name="Рисунок 3">
            <a:extLst>
              <a:ext uri="{FF2B5EF4-FFF2-40B4-BE49-F238E27FC236}">
                <a16:creationId xmlns:a16="http://schemas.microsoft.com/office/drawing/2014/main" id="{6C660F72-7A0A-262B-7ABC-130FCDC6F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820" y="2009095"/>
            <a:ext cx="4828268" cy="363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05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52F66FD-C4DD-1847-B340-75C0EC82B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152707"/>
              </p:ext>
            </p:extLst>
          </p:nvPr>
        </p:nvGraphicFramePr>
        <p:xfrm>
          <a:off x="418289" y="731520"/>
          <a:ext cx="11322996" cy="5706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0749">
                  <a:extLst>
                    <a:ext uri="{9D8B030D-6E8A-4147-A177-3AD203B41FA5}">
                      <a16:colId xmlns:a16="http://schemas.microsoft.com/office/drawing/2014/main" val="1239344428"/>
                    </a:ext>
                  </a:extLst>
                </a:gridCol>
                <a:gridCol w="2830749">
                  <a:extLst>
                    <a:ext uri="{9D8B030D-6E8A-4147-A177-3AD203B41FA5}">
                      <a16:colId xmlns:a16="http://schemas.microsoft.com/office/drawing/2014/main" val="2605035723"/>
                    </a:ext>
                  </a:extLst>
                </a:gridCol>
                <a:gridCol w="2830749">
                  <a:extLst>
                    <a:ext uri="{9D8B030D-6E8A-4147-A177-3AD203B41FA5}">
                      <a16:colId xmlns:a16="http://schemas.microsoft.com/office/drawing/2014/main" val="134195266"/>
                    </a:ext>
                  </a:extLst>
                </a:gridCol>
                <a:gridCol w="2830749">
                  <a:extLst>
                    <a:ext uri="{9D8B030D-6E8A-4147-A177-3AD203B41FA5}">
                      <a16:colId xmlns:a16="http://schemas.microsoft.com/office/drawing/2014/main" val="3527111305"/>
                    </a:ext>
                  </a:extLst>
                </a:gridCol>
              </a:tblGrid>
              <a:tr h="817985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Повышенная прочность и надежность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Средняя рыночная стоимость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Простое изготовление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089720"/>
                  </a:ext>
                </a:extLst>
              </a:tr>
              <a:tr h="10477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</a:rPr>
                        <a:t>Клееный брус, армированный стекловолокном (мы)</a:t>
                      </a: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16220"/>
                  </a:ext>
                </a:extLst>
              </a:tr>
              <a:tr h="117966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</a:rPr>
                        <a:t>Армированный клееный брус от Лес-Техно (единственный производитель)</a:t>
                      </a: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760378"/>
                  </a:ext>
                </a:extLst>
              </a:tr>
              <a:tr h="66101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</a:rPr>
                        <a:t>Клееный брус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Технодрев</a:t>
                      </a:r>
                      <a:br>
                        <a:rPr lang="ru-RU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Новый лес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057891"/>
                  </a:ext>
                </a:extLst>
              </a:tr>
              <a:tr h="991039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Массивная древесина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Технодрев</a:t>
                      </a:r>
                      <a:br>
                        <a:rPr lang="ru-RU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Стройресурс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Стройпортал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29968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8675C9-F906-3B2C-2D40-094D2550E538}"/>
              </a:ext>
            </a:extLst>
          </p:cNvPr>
          <p:cNvSpPr/>
          <p:nvPr/>
        </p:nvSpPr>
        <p:spPr>
          <a:xfrm>
            <a:off x="323272" y="240146"/>
            <a:ext cx="1546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600"/>
              <a:defRPr/>
            </a:pPr>
            <a:r>
              <a:rPr lang="ru-RU" b="1" dirty="0"/>
              <a:t>КОНКУРЕНТЫ</a:t>
            </a:r>
            <a:endParaRPr lang="ru-RU" b="1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711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>
            <a:extLst>
              <a:ext uri="{FF2B5EF4-FFF2-40B4-BE49-F238E27FC236}">
                <a16:creationId xmlns:a16="http://schemas.microsoft.com/office/drawing/2014/main" id="{0DFF5E5C-E321-1AA9-D354-79CAB0505880}"/>
              </a:ext>
            </a:extLst>
          </p:cNvPr>
          <p:cNvSpPr/>
          <p:nvPr/>
        </p:nvSpPr>
        <p:spPr bwMode="auto">
          <a:xfrm>
            <a:off x="7181935" y="1667301"/>
            <a:ext cx="3884147" cy="388940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2D115F1C-5272-7DC9-8F8D-9073F32ADE19}"/>
              </a:ext>
            </a:extLst>
          </p:cNvPr>
          <p:cNvSpPr/>
          <p:nvPr/>
        </p:nvSpPr>
        <p:spPr bwMode="auto">
          <a:xfrm>
            <a:off x="8299262" y="2269468"/>
            <a:ext cx="2782023" cy="2814129"/>
          </a:xfrm>
          <a:prstGeom prst="ellipse">
            <a:avLst/>
          </a:prstGeom>
          <a:solidFill>
            <a:srgbClr val="92D05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256DCA36-0E46-4A4F-33E9-33124FAB9984}"/>
              </a:ext>
            </a:extLst>
          </p:cNvPr>
          <p:cNvSpPr/>
          <p:nvPr/>
        </p:nvSpPr>
        <p:spPr bwMode="auto">
          <a:xfrm>
            <a:off x="9354996" y="2792306"/>
            <a:ext cx="1736169" cy="176845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9C9E428-AF4E-FA3D-97A3-6AD187532F22}"/>
              </a:ext>
            </a:extLst>
          </p:cNvPr>
          <p:cNvCxnSpPr/>
          <p:nvPr/>
        </p:nvCxnSpPr>
        <p:spPr bwMode="auto">
          <a:xfrm flipV="1">
            <a:off x="8481020" y="3676531"/>
            <a:ext cx="1771870" cy="1525708"/>
          </a:xfrm>
          <a:prstGeom prst="line">
            <a:avLst/>
          </a:prstGeom>
          <a:ln w="31750" cmpd="sng">
            <a:solidFill>
              <a:schemeClr val="tx1"/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DEB51F4-674A-A3CF-E539-5662F0E46492}"/>
              </a:ext>
            </a:extLst>
          </p:cNvPr>
          <p:cNvCxnSpPr/>
          <p:nvPr/>
        </p:nvCxnSpPr>
        <p:spPr bwMode="auto">
          <a:xfrm flipH="1" flipV="1">
            <a:off x="6176764" y="5202238"/>
            <a:ext cx="2304256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296A207-AD0F-6794-E8E8-C69D4013795A}"/>
              </a:ext>
            </a:extLst>
          </p:cNvPr>
          <p:cNvCxnSpPr/>
          <p:nvPr/>
        </p:nvCxnSpPr>
        <p:spPr bwMode="auto">
          <a:xfrm flipH="1" flipV="1">
            <a:off x="6104756" y="3460997"/>
            <a:ext cx="2840588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387D55C-63B8-098C-E76A-2099664844BF}"/>
              </a:ext>
            </a:extLst>
          </p:cNvPr>
          <p:cNvCxnSpPr/>
          <p:nvPr/>
        </p:nvCxnSpPr>
        <p:spPr bwMode="auto">
          <a:xfrm flipH="1" flipV="1">
            <a:off x="7760940" y="1876822"/>
            <a:ext cx="864096" cy="39264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58A24CA-ECD2-AFA9-F07A-6A676918FAD2}"/>
              </a:ext>
            </a:extLst>
          </p:cNvPr>
          <p:cNvCxnSpPr/>
          <p:nvPr/>
        </p:nvCxnSpPr>
        <p:spPr bwMode="auto">
          <a:xfrm flipH="1" flipV="1">
            <a:off x="6104756" y="1875913"/>
            <a:ext cx="1656184" cy="90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1DEFD6-ED15-57A7-CECD-C174A5FF645D}"/>
              </a:ext>
            </a:extLst>
          </p:cNvPr>
          <p:cNvSpPr txBox="1"/>
          <p:nvPr/>
        </p:nvSpPr>
        <p:spPr bwMode="auto">
          <a:xfrm>
            <a:off x="5051463" y="1597400"/>
            <a:ext cx="1125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TAM</a:t>
            </a:r>
            <a:endParaRPr lang="ru-RU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E0B210-16EC-14D1-9B24-861AAE6FD773}"/>
              </a:ext>
            </a:extLst>
          </p:cNvPr>
          <p:cNvSpPr txBox="1"/>
          <p:nvPr/>
        </p:nvSpPr>
        <p:spPr bwMode="auto">
          <a:xfrm>
            <a:off x="5051463" y="3183393"/>
            <a:ext cx="1125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SAM</a:t>
            </a:r>
            <a:endParaRPr lang="ru-RU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F8557-E1B8-0CFD-4FF7-555D6FEA49AA}"/>
              </a:ext>
            </a:extLst>
          </p:cNvPr>
          <p:cNvSpPr txBox="1"/>
          <p:nvPr/>
        </p:nvSpPr>
        <p:spPr bwMode="auto">
          <a:xfrm>
            <a:off x="5103640" y="4909850"/>
            <a:ext cx="1125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SOM</a:t>
            </a:r>
            <a:endParaRPr lang="ru-RU" sz="3200" b="1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BCB8BE2-7631-2D75-E475-66FC3CB92136}"/>
              </a:ext>
            </a:extLst>
          </p:cNvPr>
          <p:cNvCxnSpPr>
            <a:cxnSpLocks/>
          </p:cNvCxnSpPr>
          <p:nvPr/>
        </p:nvCxnSpPr>
        <p:spPr bwMode="auto">
          <a:xfrm flipH="1">
            <a:off x="3926162" y="5196735"/>
            <a:ext cx="1177478" cy="550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D9ABE60-7CE3-563D-5AD4-5DF791C46128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 flipV="1">
            <a:off x="3926162" y="3460997"/>
            <a:ext cx="1125301" cy="1478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CA7CFD0-179F-35BE-E153-A86B8EAF9B1C}"/>
              </a:ext>
            </a:extLst>
          </p:cNvPr>
          <p:cNvCxnSpPr>
            <a:cxnSpLocks/>
          </p:cNvCxnSpPr>
          <p:nvPr/>
        </p:nvCxnSpPr>
        <p:spPr bwMode="auto">
          <a:xfrm flipH="1">
            <a:off x="3978339" y="1889788"/>
            <a:ext cx="112530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99F0B34-C11F-53EA-B7C4-9DD8673BE763}"/>
              </a:ext>
            </a:extLst>
          </p:cNvPr>
          <p:cNvSpPr txBox="1"/>
          <p:nvPr/>
        </p:nvSpPr>
        <p:spPr bwMode="auto">
          <a:xfrm>
            <a:off x="114023" y="4909850"/>
            <a:ext cx="381213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Производители клееного бруса на территории Белгородской области. Методом математического анализа треть объема Белгородской области составила 80 млн р.</a:t>
            </a:r>
          </a:p>
          <a:p>
            <a:pPr lvl="0"/>
            <a:endParaRPr lang="ru-RU" sz="2000" dirty="0"/>
          </a:p>
          <a:p>
            <a:pPr lvl="0"/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E430A9-F394-4646-0807-4ADCCCE47368}"/>
              </a:ext>
            </a:extLst>
          </p:cNvPr>
          <p:cNvSpPr txBox="1"/>
          <p:nvPr/>
        </p:nvSpPr>
        <p:spPr bwMode="auto">
          <a:xfrm>
            <a:off x="153114" y="2608505"/>
            <a:ext cx="38121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Производители клееного бруса на территории Курской, Воронежской, Белгородской областей. Методом математического анализа треть объема рынка Курской, Воронежской и Белгородской областей 254 млн р.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809123-E4F0-922B-306F-2B536A31309E}"/>
              </a:ext>
            </a:extLst>
          </p:cNvPr>
          <p:cNvSpPr txBox="1"/>
          <p:nvPr/>
        </p:nvSpPr>
        <p:spPr>
          <a:xfrm>
            <a:off x="153114" y="844292"/>
            <a:ext cx="38508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Производители клееного бруса на территории всей России</a:t>
            </a:r>
          </a:p>
          <a:p>
            <a:r>
              <a:rPr lang="ru-RU" dirty="0"/>
              <a:t>По данным 2022г. Треть объёма рынка России составляет 8 400 млн р.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F274B2-6FA9-0628-B0B7-AB33BE998222}"/>
              </a:ext>
            </a:extLst>
          </p:cNvPr>
          <p:cNvSpPr txBox="1"/>
          <p:nvPr/>
        </p:nvSpPr>
        <p:spPr>
          <a:xfrm>
            <a:off x="229968" y="2984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АНАЛИЗ РЫНКА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98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372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600"/>
              <a:defRPr/>
            </a:pPr>
            <a:r>
              <a:rPr lang="ru-RU" b="1" dirty="0"/>
              <a:t>ЦЕЛЕВАЯ АУДИТОРИЯ</a:t>
            </a:r>
            <a:endParaRPr lang="ru-RU" b="1" dirty="0">
              <a:latin typeface="Arial"/>
              <a:ea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3660" y="641996"/>
            <a:ext cx="119183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1600" b="1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В2В</a:t>
            </a:r>
            <a:r>
              <a:rPr lang="ru-RU" altLang="ru-RU" sz="1600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 направлен на спонтанный спрос. Клиенты всегда знают, что им нужно и в каком объеме, поэтому классическая реклама с призывами здесь плохо работает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Мы планируем продавать патенты на свою разработку заинтересованным компаниям на территории всех России. К примеру компаниям :</a:t>
            </a: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0" y="2376328"/>
            <a:ext cx="3925780" cy="86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847" y="2290762"/>
            <a:ext cx="51117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9" y="4294836"/>
            <a:ext cx="30035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365" y="3937745"/>
            <a:ext cx="2388463" cy="153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1EE3FB-C501-17E6-6B8A-3DD57C7BC8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3629" y="4577265"/>
            <a:ext cx="3524742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81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472" y="223609"/>
            <a:ext cx="1910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БИЗНЕС-МОДЕЛЬ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A4B99F8-8A9A-B110-2BEE-51B4E8F45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587461"/>
              </p:ext>
            </p:extLst>
          </p:nvPr>
        </p:nvGraphicFramePr>
        <p:xfrm>
          <a:off x="546371" y="797668"/>
          <a:ext cx="11099257" cy="5700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851">
                  <a:extLst>
                    <a:ext uri="{9D8B030D-6E8A-4147-A177-3AD203B41FA5}">
                      <a16:colId xmlns:a16="http://schemas.microsoft.com/office/drawing/2014/main" val="138551164"/>
                    </a:ext>
                  </a:extLst>
                </a:gridCol>
                <a:gridCol w="2228839">
                  <a:extLst>
                    <a:ext uri="{9D8B030D-6E8A-4147-A177-3AD203B41FA5}">
                      <a16:colId xmlns:a16="http://schemas.microsoft.com/office/drawing/2014/main" val="4232001241"/>
                    </a:ext>
                  </a:extLst>
                </a:gridCol>
                <a:gridCol w="1100939">
                  <a:extLst>
                    <a:ext uri="{9D8B030D-6E8A-4147-A177-3AD203B41FA5}">
                      <a16:colId xmlns:a16="http://schemas.microsoft.com/office/drawing/2014/main" val="1680244141"/>
                    </a:ext>
                  </a:extLst>
                </a:gridCol>
                <a:gridCol w="1109926">
                  <a:extLst>
                    <a:ext uri="{9D8B030D-6E8A-4147-A177-3AD203B41FA5}">
                      <a16:colId xmlns:a16="http://schemas.microsoft.com/office/drawing/2014/main" val="2220813219"/>
                    </a:ext>
                  </a:extLst>
                </a:gridCol>
                <a:gridCol w="2219851">
                  <a:extLst>
                    <a:ext uri="{9D8B030D-6E8A-4147-A177-3AD203B41FA5}">
                      <a16:colId xmlns:a16="http://schemas.microsoft.com/office/drawing/2014/main" val="2387095308"/>
                    </a:ext>
                  </a:extLst>
                </a:gridCol>
                <a:gridCol w="2219851">
                  <a:extLst>
                    <a:ext uri="{9D8B030D-6E8A-4147-A177-3AD203B41FA5}">
                      <a16:colId xmlns:a16="http://schemas.microsoft.com/office/drawing/2014/main" val="1908066673"/>
                    </a:ext>
                  </a:extLst>
                </a:gridCol>
              </a:tblGrid>
              <a:tr h="1555256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Проблема</a:t>
                      </a:r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600" dirty="0"/>
                        <a:t>Клееный брус недостаточно прочный, что вызывает дополнительные расходы и сложности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Решение</a:t>
                      </a:r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1600" dirty="0"/>
                        <a:t>Разрабатываем клееный брус армированный стекловолокном</a:t>
                      </a: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Уникальные ценностные предложение</a:t>
                      </a:r>
                    </a:p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1600" dirty="0"/>
                        <a:t>Значительное увеличение прочности клееного бруса, без значительного роста веса и цены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Нечестное преимущество</a:t>
                      </a:r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1600" dirty="0"/>
                        <a:t>Уникальная технология армирования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Сегменты клиентов</a:t>
                      </a:r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600" dirty="0"/>
                        <a:t>Строительные компании, занимающиеся строительством и продажей клееного бруса</a:t>
                      </a:r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600" dirty="0"/>
                        <a:t>Строительные компании в поисках решения увеличения прочности клееного бруса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910936"/>
                  </a:ext>
                </a:extLst>
              </a:tr>
              <a:tr h="21873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Ключевые метрики</a:t>
                      </a:r>
                    </a:p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Повышенная прочность клееного бруса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Развитие и популярность у покупателей</a:t>
                      </a:r>
                      <a:endParaRPr lang="ru-RU" sz="200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Каналы</a:t>
                      </a:r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1600" dirty="0"/>
                        <a:t>НИИ, Акселераторы, Гранты и т.п.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030352"/>
                  </a:ext>
                </a:extLst>
              </a:tr>
              <a:tr h="155525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Структуры расходов</a:t>
                      </a:r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600" dirty="0"/>
                        <a:t>Покупка или аренда специального оборудования; расходные материалы; аренда помещения для проведения испытаний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Источники доходов</a:t>
                      </a:r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600" dirty="0"/>
                        <a:t>Продажа технологии армирования клееным брусом; гранты на разработку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142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321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1916</TotalTime>
  <Words>896</Words>
  <Application>Microsoft Office PowerPoint</Application>
  <PresentationFormat>Широкоэкранный</PresentationFormat>
  <Paragraphs>233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Aptos</vt:lpstr>
      <vt:lpstr>Arial</vt:lpstr>
      <vt:lpstr>Arial Black</vt:lpstr>
      <vt:lpstr>Calibri</vt:lpstr>
      <vt:lpstr>Calibri Light</vt:lpstr>
      <vt:lpstr>Helvetica Neue</vt:lpstr>
      <vt:lpstr>Montserrat</vt:lpstr>
      <vt:lpstr>Roboto Medium</vt:lpstr>
      <vt:lpstr>Times New Roman</vt:lpstr>
      <vt:lpstr>Небеса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 Nidrix</cp:lastModifiedBy>
  <cp:revision>47</cp:revision>
  <dcterms:created xsi:type="dcterms:W3CDTF">2024-04-20T13:02:49Z</dcterms:created>
  <dcterms:modified xsi:type="dcterms:W3CDTF">2024-06-06T10:55:26Z</dcterms:modified>
</cp:coreProperties>
</file>