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72" r:id="rId4"/>
    <p:sldId id="259" r:id="rId5"/>
    <p:sldId id="260" r:id="rId6"/>
    <p:sldId id="269" r:id="rId7"/>
    <p:sldId id="270" r:id="rId8"/>
    <p:sldId id="262" r:id="rId9"/>
    <p:sldId id="263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352"/>
    <a:srgbClr val="33CC33"/>
    <a:srgbClr val="3CAE6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4:34.08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1 993,'0'-992,"0"2789,0-1779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11:13.72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1781,'0'-1781,"0"3732,0-1947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11:46.0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1832,'0'-1820,"0"1808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4:39.61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1877,'0'-1861,"0"1845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5:01.80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1807,'0'-1783,"0"1760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5:08.88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1932,'0'-1914,"0"1896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5:21.010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1672,'0'0,"0"-6,0-1659,0 3451,0-1773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4:56:02.34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25209 0,'-25185'0,"25162"0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09:32.98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3930 1,'-3930'0,"7941"0,-3988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09:40.08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4165 1,'-4146'0,"4127"0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29T15:09:56.08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1,'3990'0,"-3973"0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1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4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2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5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2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56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3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7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5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4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3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1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7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5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57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4.png"/><Relationship Id="rId18" Type="http://schemas.openxmlformats.org/officeDocument/2006/relationships/customXml" Target="../ink/ink9.xml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customXml" Target="../ink/ink6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23.png"/><Relationship Id="rId24" Type="http://schemas.openxmlformats.org/officeDocument/2006/relationships/image" Target="../media/image7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customXml" Target="../ink/ink5.xml"/><Relationship Id="rId19" Type="http://schemas.openxmlformats.org/officeDocument/2006/relationships/image" Target="../media/image27.png"/><Relationship Id="rId4" Type="http://schemas.openxmlformats.org/officeDocument/2006/relationships/customXml" Target="../ink/ink2.xml"/><Relationship Id="rId9" Type="http://schemas.openxmlformats.org/officeDocument/2006/relationships/image" Target="../media/image22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\Downloads\1920х1080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3" descr="C:\Users\DNS\Downloads\image_2024-04-15_16-31-46.png"/>
          <p:cNvPicPr>
            <a:picLocks noChangeAspect="1" noChangeArrowheads="1"/>
          </p:cNvPicPr>
          <p:nvPr/>
        </p:nvPicPr>
        <p:blipFill>
          <a:blip r:embed="rId3"/>
          <a:srcRect r="20185" b="2557"/>
          <a:stretch/>
        </p:blipFill>
        <p:spPr bwMode="auto">
          <a:xfrm>
            <a:off x="8400256" y="0"/>
            <a:ext cx="3791744" cy="6858000"/>
          </a:xfrm>
          <a:prstGeom prst="rect">
            <a:avLst/>
          </a:prstGeom>
          <a:noFill/>
        </p:spPr>
      </p:pic>
      <p:sp>
        <p:nvSpPr>
          <p:cNvPr id="6" name="Google Shape;106;p1"/>
          <p:cNvSpPr txBox="1"/>
          <p:nvPr/>
        </p:nvSpPr>
        <p:spPr bwMode="auto">
          <a:xfrm>
            <a:off x="256984" y="2570051"/>
            <a:ext cx="12069780" cy="401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lnSpcReduction="10000"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Клееный брус армированный стекловолокном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4000"/>
              <a:buFont typeface="Arial"/>
              <a:buNone/>
              <a:defRPr/>
            </a:pPr>
            <a:endParaRPr sz="6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dirty="0">
              <a:solidFill>
                <a:schemeClr val="bg1"/>
              </a:solidFill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endParaRPr lang="ru-RU" sz="23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F00FF"/>
              </a:buClr>
              <a:buSzPts val="2300"/>
              <a:buFont typeface="Arial"/>
              <a:buNone/>
              <a:defRPr/>
            </a:pPr>
            <a:r>
              <a:rPr lang="en-US" sz="2300" b="0" i="0" u="none" strike="noStrike" cap="none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ЛИДЕР КОМАНДЫ: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СКИРДИН ДМИТРИЙ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1B1B"/>
              </a:buClr>
              <a:buSzPts val="2300"/>
              <a:buFont typeface="Arial"/>
              <a:buNone/>
              <a:defRPr/>
            </a:pPr>
            <a:endParaRPr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352" y="1755097"/>
            <a:ext cx="1835504" cy="7101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13722" y="1380750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999"/>
              </a:lnSpc>
              <a:buClr>
                <a:srgbClr val="1B1B1B"/>
              </a:buClr>
              <a:buSzPts val="2300"/>
              <a:defRPr/>
            </a:pPr>
            <a:r>
              <a:rPr lang="ru-RU" dirty="0">
                <a:latin typeface="Arial"/>
                <a:cs typeface="Arial"/>
              </a:rPr>
              <a:t>МЕЖВУЗОВСКАЯ АКСЕЛЕРАЦИОННАЯ ПРОГРАММА</a:t>
            </a:r>
            <a:endParaRPr lang="ru-RU" dirty="0"/>
          </a:p>
          <a:p>
            <a:pPr algn="ctr">
              <a:lnSpc>
                <a:spcPct val="114999"/>
              </a:lnSpc>
              <a:buClr>
                <a:srgbClr val="1B1B1B"/>
              </a:buClr>
              <a:buSzPts val="2300"/>
              <a:defRPr/>
            </a:pPr>
            <a:r>
              <a:rPr lang="ru-RU" b="1" dirty="0">
                <a:latin typeface="Arial"/>
                <a:cs typeface="Arial"/>
              </a:rPr>
              <a:t>АКСЕЛЕРАТОР ХОУМНЕТ</a:t>
            </a:r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32" y="3734542"/>
            <a:ext cx="2373934" cy="189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B11448-9A37-A610-6FD4-35ACE2ACD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84" y="3382476"/>
            <a:ext cx="2987384" cy="26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426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ТЕКУЩИЕ РЕЗУЛЬТАТЫ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7E40B-17E2-3BDE-3D9B-D212631AA3BF}"/>
              </a:ext>
            </a:extLst>
          </p:cNvPr>
          <p:cNvSpPr txBox="1"/>
          <p:nvPr/>
        </p:nvSpPr>
        <p:spPr>
          <a:xfrm>
            <a:off x="360832" y="526492"/>
            <a:ext cx="11272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рациональная схема армирования. На основании проведенных теоретических и экспериментальных исследований упрочнения клееных деревянных балок и конструкций методом армирования стекловолокном. На рисунках 1 и 2 представлен опытный образец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76E92922-5846-023B-C20E-3B17A6ADDDAD}"/>
                  </a:ext>
                </a:extLst>
              </p14:cNvPr>
              <p14:cNvContentPartPr/>
              <p14:nvPr/>
            </p14:nvContentPartPr>
            <p14:xfrm>
              <a:off x="1235718" y="2324671"/>
              <a:ext cx="360" cy="6537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76E92922-5846-023B-C20E-3B17A6ADDD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718" y="2288671"/>
                <a:ext cx="72000" cy="72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82661342-623E-1545-9154-8BEB502FC27C}"/>
                  </a:ext>
                </a:extLst>
              </p14:cNvPr>
              <p14:cNvContentPartPr/>
              <p14:nvPr/>
            </p14:nvContentPartPr>
            <p14:xfrm>
              <a:off x="2767158" y="2346631"/>
              <a:ext cx="360" cy="67572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82661342-623E-1545-9154-8BEB502FC2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1158" y="2310650"/>
                <a:ext cx="72000" cy="747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AA4CA55F-0799-8AB9-0E48-410A7B02C748}"/>
                  </a:ext>
                </a:extLst>
              </p14:cNvPr>
              <p14:cNvContentPartPr/>
              <p14:nvPr/>
            </p14:nvContentPartPr>
            <p14:xfrm>
              <a:off x="7329438" y="2420431"/>
              <a:ext cx="360" cy="65052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AA4CA55F-0799-8AB9-0E48-410A7B02C7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3438" y="2384431"/>
                <a:ext cx="72000" cy="72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8CD84D5B-9E61-500D-8DD3-6B2C0907B29D}"/>
                  </a:ext>
                </a:extLst>
              </p14:cNvPr>
              <p14:cNvContentPartPr/>
              <p14:nvPr/>
            </p14:nvContentPartPr>
            <p14:xfrm>
              <a:off x="8846838" y="2395231"/>
              <a:ext cx="360" cy="69588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8CD84D5B-9E61-500D-8DD3-6B2C0907B2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810838" y="2359231"/>
                <a:ext cx="7200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49A0C848-9234-D941-A830-DF25FF52FEFF}"/>
                  </a:ext>
                </a:extLst>
              </p14:cNvPr>
              <p14:cNvContentPartPr/>
              <p14:nvPr/>
            </p14:nvContentPartPr>
            <p14:xfrm>
              <a:off x="10364238" y="2400991"/>
              <a:ext cx="360" cy="64800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49A0C848-9234-D941-A830-DF25FF52FE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28238" y="2364991"/>
                <a:ext cx="7200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07B6401B-D3FF-88D0-7BC8-D3CC3B575FD8}"/>
                  </a:ext>
                </a:extLst>
              </p14:cNvPr>
              <p14:cNvContentPartPr/>
              <p14:nvPr/>
            </p14:nvContentPartPr>
            <p14:xfrm>
              <a:off x="1284678" y="2698351"/>
              <a:ext cx="9075240" cy="36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07B6401B-D3FF-88D0-7BC8-D3CC3B575F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48678" y="2662351"/>
                <a:ext cx="914688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C85E326-B22F-5FC2-263B-BFAF26833A61}"/>
              </a:ext>
            </a:extLst>
          </p:cNvPr>
          <p:cNvSpPr txBox="1"/>
          <p:nvPr/>
        </p:nvSpPr>
        <p:spPr>
          <a:xfrm>
            <a:off x="1223736" y="1886780"/>
            <a:ext cx="1531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идеи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BCCEEF-1ECB-10BC-8DFE-F64205DA5F26}"/>
              </a:ext>
            </a:extLst>
          </p:cNvPr>
          <p:cNvSpPr txBox="1"/>
          <p:nvPr/>
        </p:nvSpPr>
        <p:spPr>
          <a:xfrm>
            <a:off x="2754884" y="1886780"/>
            <a:ext cx="1514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3B813D-25BC-CCFA-93A5-78D79E58FC76}"/>
              </a:ext>
            </a:extLst>
          </p:cNvPr>
          <p:cNvSpPr txBox="1"/>
          <p:nvPr/>
        </p:nvSpPr>
        <p:spPr>
          <a:xfrm>
            <a:off x="4340470" y="2025279"/>
            <a:ext cx="14818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AA37FE-C1F1-3DD8-3A50-BF919423F281}"/>
              </a:ext>
            </a:extLst>
          </p:cNvPr>
          <p:cNvSpPr txBox="1"/>
          <p:nvPr/>
        </p:nvSpPr>
        <p:spPr>
          <a:xfrm>
            <a:off x="7329438" y="1884675"/>
            <a:ext cx="1508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бизнеса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FA9B30-1591-4122-65D6-4D9EE2B8AFEC}"/>
              </a:ext>
            </a:extLst>
          </p:cNvPr>
          <p:cNvSpPr txBox="1"/>
          <p:nvPr/>
        </p:nvSpPr>
        <p:spPr>
          <a:xfrm>
            <a:off x="8866818" y="1885396"/>
            <a:ext cx="1508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бизнеса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39AE56-AEAD-1786-8187-ECEE94CDB804}"/>
              </a:ext>
            </a:extLst>
          </p:cNvPr>
          <p:cNvSpPr txBox="1"/>
          <p:nvPr/>
        </p:nvSpPr>
        <p:spPr>
          <a:xfrm>
            <a:off x="5796675" y="1884675"/>
            <a:ext cx="1508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на акселераторе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481401ED-FAE3-6EBB-4AAD-7FAE904B6141}"/>
                  </a:ext>
                </a:extLst>
              </p14:cNvPr>
              <p14:cNvContentPartPr/>
              <p14:nvPr/>
            </p14:nvContentPartPr>
            <p14:xfrm>
              <a:off x="4314798" y="2704111"/>
              <a:ext cx="1452600" cy="360"/>
            </p14:xfrm>
          </p:contentPart>
        </mc:Choice>
        <mc:Fallback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481401ED-FAE3-6EBB-4AAD-7FAE904B61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8798" y="2668111"/>
                <a:ext cx="1524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9A574C5A-86E4-754C-C33A-63B9BF402009}"/>
                  </a:ext>
                </a:extLst>
              </p14:cNvPr>
              <p14:cNvContentPartPr/>
              <p14:nvPr/>
            </p14:nvContentPartPr>
            <p14:xfrm>
              <a:off x="4298238" y="2704111"/>
              <a:ext cx="1499400" cy="360"/>
            </p14:xfrm>
          </p:contentPart>
        </mc:Choice>
        <mc:Fallback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9A574C5A-86E4-754C-C33A-63B9BF4020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62247" y="2668111"/>
                <a:ext cx="1571023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B1E48C91-8F8F-2434-4559-134ADF4A9F7F}"/>
                  </a:ext>
                </a:extLst>
              </p14:cNvPr>
              <p14:cNvContentPartPr/>
              <p14:nvPr/>
            </p14:nvContentPartPr>
            <p14:xfrm>
              <a:off x="4309038" y="2694391"/>
              <a:ext cx="1442880" cy="360"/>
            </p14:xfrm>
          </p:contentPart>
        </mc:Choice>
        <mc:Fallback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B1E48C91-8F8F-2434-4559-134ADF4A9F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73038" y="2658391"/>
                <a:ext cx="15145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836D00CB-7D4A-6CD7-4704-415CBFE2E5A4}"/>
                  </a:ext>
                </a:extLst>
              </p14:cNvPr>
              <p14:cNvContentPartPr/>
              <p14:nvPr/>
            </p14:nvContentPartPr>
            <p14:xfrm>
              <a:off x="4295358" y="2332951"/>
              <a:ext cx="360" cy="704160"/>
            </p14:xfrm>
          </p:contentPart>
        </mc:Choice>
        <mc:Fallback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836D00CB-7D4A-6CD7-4704-415CBFE2E5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59358" y="2296951"/>
                <a:ext cx="72000" cy="7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C91D1702-6B49-0DC5-4754-403E65B7ADD4}"/>
                  </a:ext>
                </a:extLst>
              </p14:cNvPr>
              <p14:cNvContentPartPr/>
              <p14:nvPr/>
            </p14:nvContentPartPr>
            <p14:xfrm>
              <a:off x="5799438" y="2391991"/>
              <a:ext cx="360" cy="659880"/>
            </p14:xfrm>
          </p:contentPart>
        </mc:Choice>
        <mc:Fallback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C91D1702-6B49-0DC5-4754-403E65B7ADD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63438" y="2355991"/>
                <a:ext cx="72000" cy="7315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95D86B-10E7-65BC-1004-FAA8D31B01FA}"/>
              </a:ext>
            </a:extLst>
          </p:cNvPr>
          <p:cNvSpPr txBox="1"/>
          <p:nvPr/>
        </p:nvSpPr>
        <p:spPr>
          <a:xfrm>
            <a:off x="1210742" y="2770919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02.2024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AA3974-84B9-6D64-BF07-521B974F75AB}"/>
              </a:ext>
            </a:extLst>
          </p:cNvPr>
          <p:cNvSpPr txBox="1"/>
          <p:nvPr/>
        </p:nvSpPr>
        <p:spPr>
          <a:xfrm>
            <a:off x="2767158" y="2748987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03.2024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A1B376-E944-DB71-992C-ED9F38154C5C}"/>
              </a:ext>
            </a:extLst>
          </p:cNvPr>
          <p:cNvSpPr txBox="1"/>
          <p:nvPr/>
        </p:nvSpPr>
        <p:spPr>
          <a:xfrm>
            <a:off x="4270090" y="2748987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04.2024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FFEB3E-2C59-5EED-9C16-FA3D9615FC8B}"/>
              </a:ext>
            </a:extLst>
          </p:cNvPr>
          <p:cNvSpPr txBox="1"/>
          <p:nvPr/>
        </p:nvSpPr>
        <p:spPr>
          <a:xfrm>
            <a:off x="5858546" y="2726757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06.2024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A021B-53D2-4467-6125-1242166FA381}"/>
              </a:ext>
            </a:extLst>
          </p:cNvPr>
          <p:cNvSpPr txBox="1"/>
          <p:nvPr/>
        </p:nvSpPr>
        <p:spPr>
          <a:xfrm>
            <a:off x="7336098" y="2762519"/>
            <a:ext cx="6118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07.2024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BA0C63-D3D8-FC1B-A32F-A197DC05A50B}"/>
              </a:ext>
            </a:extLst>
          </p:cNvPr>
          <p:cNvSpPr txBox="1"/>
          <p:nvPr/>
        </p:nvSpPr>
        <p:spPr>
          <a:xfrm>
            <a:off x="8917894" y="2772550"/>
            <a:ext cx="140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07.2024</a:t>
            </a:r>
            <a:endParaRPr lang="ru-RU" dirty="0"/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D283753-39D6-B6B9-72E6-7BE59D8BC8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61" y="3879076"/>
            <a:ext cx="2522538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C791CD7E-50E6-4137-3F57-F2C77989F73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84" y="3859621"/>
            <a:ext cx="249078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4959BA-0651-AABE-D720-695B07D6FA2D}"/>
              </a:ext>
            </a:extLst>
          </p:cNvPr>
          <p:cNvSpPr txBox="1"/>
          <p:nvPr/>
        </p:nvSpPr>
        <p:spPr>
          <a:xfrm>
            <a:off x="4036664" y="5945882"/>
            <a:ext cx="6721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Рис.1                                       Рис.2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08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46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КОМАНДА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" y="36933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ru-RU" dirty="0">
                <a:latin typeface="Arial" panose="020B0604020202020204" pitchFamily="34" charset="0"/>
                <a:ea typeface="Noto Sans KR Black"/>
                <a:cs typeface="Arial" panose="020B0604020202020204" pitchFamily="34" charset="0"/>
              </a:rPr>
              <a:t>Ключевые члены команды </a:t>
            </a:r>
            <a:r>
              <a:rPr lang="en-US" dirty="0" err="1">
                <a:latin typeface="Arial" panose="020B0604020202020204" pitchFamily="34" charset="0"/>
                <a:ea typeface="Noto Sans KR Black"/>
                <a:cs typeface="Arial" panose="020B0604020202020204" pitchFamily="34" charset="0"/>
              </a:rPr>
              <a:t>WoodWorks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ru-RU" dirty="0"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64898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Фото</a:t>
            </a:r>
            <a:endParaRPr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604385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43872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483359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922846" y="1384995"/>
            <a:ext cx="2160002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Фото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3534" y="3913327"/>
            <a:ext cx="15552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err="1">
                <a:latin typeface="Arial Black" panose="020B0A04020102020204" pitchFamily="34" charset="0"/>
                <a:cs typeface="Arial" panose="020B0604020202020204" pitchFamily="34" charset="0"/>
              </a:rPr>
              <a:t>Скирдин</a:t>
            </a: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Дмитрий</a:t>
            </a: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Сергеевич</a:t>
            </a:r>
          </a:p>
          <a:p>
            <a:pPr algn="ctr">
              <a:defRPr/>
            </a:pP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Лидер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25016" y="3913327"/>
            <a:ext cx="17187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Акиньшин</a:t>
            </a: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Илья</a:t>
            </a: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Сергеевич</a:t>
            </a:r>
          </a:p>
          <a:p>
            <a:pPr algn="ctr">
              <a:defRPr/>
            </a:pP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Маркетолог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24806" y="3881061"/>
            <a:ext cx="229902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/>
              </a:rPr>
              <a:t>Никита 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Александрович 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Манаков</a:t>
            </a:r>
          </a:p>
          <a:p>
            <a:pPr algn="ctr">
              <a:defRPr/>
            </a:pPr>
            <a:endParaRPr lang="ru-RU" b="1" dirty="0">
              <a:latin typeface="Arial Black"/>
            </a:endParaRPr>
          </a:p>
          <a:p>
            <a:pPr algn="ctr">
              <a:defRPr/>
            </a:pPr>
            <a:r>
              <a:rPr lang="ru-RU" b="1" dirty="0">
                <a:latin typeface="Arial Black"/>
              </a:rPr>
              <a:t>Аналитик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30" y="1384996"/>
            <a:ext cx="2153858" cy="2159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97" y="1384995"/>
            <a:ext cx="2143751" cy="215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BEB473-3571-E166-F6D4-821B01D71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76" y="1369439"/>
            <a:ext cx="2143750" cy="21437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E9C6BD6-5375-9655-37E4-90B012993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33" y="1384996"/>
            <a:ext cx="2198175" cy="21281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7521488-90AB-5AC8-A643-F5282B14DBD4}"/>
              </a:ext>
            </a:extLst>
          </p:cNvPr>
          <p:cNvSpPr/>
          <p:nvPr/>
        </p:nvSpPr>
        <p:spPr>
          <a:xfrm>
            <a:off x="5212523" y="3881061"/>
            <a:ext cx="212750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/>
              </a:rPr>
              <a:t>Бессонова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Анна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Владимировна</a:t>
            </a:r>
          </a:p>
          <a:p>
            <a:pPr algn="ctr">
              <a:defRPr/>
            </a:pPr>
            <a:endParaRPr lang="ru-RU" b="1" dirty="0">
              <a:latin typeface="Arial Black"/>
            </a:endParaRPr>
          </a:p>
          <a:p>
            <a:pPr algn="ctr">
              <a:defRPr/>
            </a:pPr>
            <a:r>
              <a:rPr lang="ru-RU" b="1" dirty="0">
                <a:latin typeface="Arial Black"/>
              </a:rPr>
              <a:t>Дизайнер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64DEF7-4A4A-7E67-42C8-CF4A6869C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2846" y="1390138"/>
            <a:ext cx="2153858" cy="215385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14082F5-EEC1-2A34-8F54-0647589C3A80}"/>
              </a:ext>
            </a:extLst>
          </p:cNvPr>
          <p:cNvSpPr/>
          <p:nvPr/>
        </p:nvSpPr>
        <p:spPr>
          <a:xfrm>
            <a:off x="9888733" y="3881061"/>
            <a:ext cx="222208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Arial Black"/>
              </a:rPr>
              <a:t>Черненко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 Серафим </a:t>
            </a:r>
          </a:p>
          <a:p>
            <a:pPr algn="ctr">
              <a:defRPr/>
            </a:pPr>
            <a:r>
              <a:rPr lang="ru-RU" b="1" dirty="0">
                <a:latin typeface="Arial Black"/>
              </a:rPr>
              <a:t>Александрович</a:t>
            </a:r>
          </a:p>
          <a:p>
            <a:pPr algn="ctr">
              <a:defRPr/>
            </a:pPr>
            <a:endParaRPr lang="ru-RU" b="1" dirty="0">
              <a:latin typeface="Arial Black"/>
            </a:endParaRPr>
          </a:p>
          <a:p>
            <a:pPr algn="ctr">
              <a:defRPr/>
            </a:pPr>
            <a:r>
              <a:rPr lang="ru-RU" b="1" dirty="0">
                <a:latin typeface="Arial Black"/>
              </a:rPr>
              <a:t>Администратор</a:t>
            </a:r>
          </a:p>
        </p:txBody>
      </p:sp>
    </p:spTree>
    <p:extLst>
      <p:ext uri="{BB962C8B-B14F-4D97-AF65-F5344CB8AC3E}">
        <p14:creationId xmlns:p14="http://schemas.microsoft.com/office/powerpoint/2010/main" val="320170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NS\Downloads\1920х1080 (1)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Google Shape;299;p10"/>
          <p:cNvSpPr/>
          <p:nvPr/>
        </p:nvSpPr>
        <p:spPr bwMode="auto">
          <a:xfrm>
            <a:off x="6103137" y="-6261"/>
            <a:ext cx="6121526" cy="1800326"/>
          </a:xfrm>
          <a:prstGeom prst="rect">
            <a:avLst/>
          </a:prstGeom>
          <a:solidFill>
            <a:srgbClr val="FD493D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4" name="Google Shape;301;p10"/>
          <p:cNvSpPr/>
          <p:nvPr/>
        </p:nvSpPr>
        <p:spPr bwMode="auto">
          <a:xfrm>
            <a:off x="8355782" y="-12041"/>
            <a:ext cx="3868878" cy="181188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DAE3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CC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5" name="Google Shape;298;p10"/>
          <p:cNvSpPr/>
          <p:nvPr/>
        </p:nvSpPr>
        <p:spPr bwMode="auto"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00FF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6" name="Google Shape;300;p10"/>
          <p:cNvSpPr/>
          <p:nvPr/>
        </p:nvSpPr>
        <p:spPr bwMode="auto">
          <a:xfrm>
            <a:off x="6102380" y="5347905"/>
            <a:ext cx="6122278" cy="1515886"/>
          </a:xfrm>
          <a:prstGeom prst="rect">
            <a:avLst/>
          </a:prstGeom>
          <a:solidFill>
            <a:srgbClr val="FBB3C1"/>
          </a:solidFill>
          <a:ln>
            <a:noFill/>
          </a:ln>
        </p:spPr>
        <p:txBody>
          <a:bodyPr spcFirstLastPara="1" wrap="square" lIns="45699" tIns="45699" rIns="45699" bIns="45699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</a:endParaRPr>
          </a:p>
        </p:txBody>
      </p:sp>
      <p:pic>
        <p:nvPicPr>
          <p:cNvPr id="7" name="Picture 3" descr="C:\Users\DNS\Downloads\image_2024-04-15_16-43-08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384032" y="-191166"/>
            <a:ext cx="5357731" cy="70491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3711" y="320039"/>
            <a:ext cx="1429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КОНТАКТЫ</a:t>
            </a:r>
          </a:p>
        </p:txBody>
      </p:sp>
      <p:grpSp>
        <p:nvGrpSpPr>
          <p:cNvPr id="9" name="Google Shape;123;p2"/>
          <p:cNvGrpSpPr/>
          <p:nvPr/>
        </p:nvGrpSpPr>
        <p:grpSpPr bwMode="auto">
          <a:xfrm>
            <a:off x="0" y="692501"/>
            <a:ext cx="2624903" cy="97077"/>
            <a:chOff x="0" y="692501"/>
            <a:chExt cx="2624903" cy="97077"/>
          </a:xfrm>
        </p:grpSpPr>
        <p:sp>
          <p:nvSpPr>
            <p:cNvPr id="10" name="Google Shape;124;p2"/>
            <p:cNvSpPr/>
            <p:nvPr/>
          </p:nvSpPr>
          <p:spPr bwMode="auto"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1" name="Google Shape;125;p2"/>
            <p:cNvSpPr/>
            <p:nvPr/>
          </p:nvSpPr>
          <p:spPr bwMode="auto"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2" name="Google Shape;126;p2"/>
            <p:cNvSpPr/>
            <p:nvPr/>
          </p:nvSpPr>
          <p:spPr bwMode="auto"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3" name="Google Shape;127;p2"/>
            <p:cNvSpPr/>
            <p:nvPr/>
          </p:nvSpPr>
          <p:spPr bwMode="auto"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14" name="Google Shape;128;p2"/>
            <p:cNvSpPr/>
            <p:nvPr/>
          </p:nvSpPr>
          <p:spPr bwMode="auto"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pic>
        <p:nvPicPr>
          <p:cNvPr id="15" name="Рисунок 14" descr="значки-05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1546" y="1268760"/>
            <a:ext cx="720000" cy="7175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71546" y="1337909"/>
            <a:ext cx="113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122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Nidrix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90273" y="1323283"/>
            <a:ext cx="608527" cy="60852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98800" y="1442880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122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@Nidrix</a:t>
            </a:r>
            <a:endParaRPr lang="ru-RU" dirty="0">
              <a:solidFill>
                <a:srgbClr val="122D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lum bright="-40000"/>
          </a:blip>
          <a:stretch/>
        </p:blipFill>
        <p:spPr bwMode="auto">
          <a:xfrm>
            <a:off x="561588" y="2208513"/>
            <a:ext cx="2159000" cy="2159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знак&#10;&#10;Автоматически созданное описание"/>
          <p:cNvPicPr>
            <a:picLocks noChangeAspect="1"/>
          </p:cNvPicPr>
          <p:nvPr/>
        </p:nvPicPr>
        <p:blipFill>
          <a:blip r:embed="rId7">
            <a:alphaModFix amt="70000"/>
            <a:lum bright="-40000"/>
          </a:blip>
          <a:stretch/>
        </p:blipFill>
        <p:spPr bwMode="auto">
          <a:xfrm>
            <a:off x="3303172" y="2170493"/>
            <a:ext cx="2159001" cy="2152211"/>
          </a:xfrm>
          <a:prstGeom prst="rect">
            <a:avLst/>
          </a:prstGeom>
        </p:spPr>
      </p:pic>
      <p:pic>
        <p:nvPicPr>
          <p:cNvPr id="21" name="Рисунок 20" descr="значки-03.p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45401" y="4897527"/>
            <a:ext cx="720000" cy="71757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537683" y="5046413"/>
            <a:ext cx="3308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darkfoxdarkfox@yandex.ru</a:t>
            </a:r>
            <a:endParaRPr lang="ru-RU" dirty="0"/>
          </a:p>
        </p:txBody>
      </p:sp>
      <p:pic>
        <p:nvPicPr>
          <p:cNvPr id="23" name="Рисунок 22" descr="значки-06.png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33857" y="5747059"/>
            <a:ext cx="720000" cy="7175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1537683" y="5835991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+7 950 714 27 61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1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958"/>
            <a:ext cx="4646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>
                <a:latin typeface="Arial"/>
                <a:ea typeface="Arial"/>
                <a:cs typeface="Arial"/>
              </a:rPr>
              <a:t>ВВЕДЕНИЕ</a:t>
            </a:r>
            <a:r>
              <a:rPr lang="ru-RU" b="1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b="1" dirty="0">
                <a:latin typeface="Arial"/>
                <a:ea typeface="Arial"/>
                <a:cs typeface="Arial"/>
              </a:rPr>
              <a:t>В ПРЕДМЕТНУЮ ОБЛАСТЬ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50632" y="116632"/>
            <a:ext cx="6741368" cy="6741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4759" y="1224456"/>
            <a:ext cx="529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Arial" panose="020B0604020202020204" pitchFamily="34" charset="0"/>
                <a:ea typeface="KacstDecorative"/>
                <a:cs typeface="Arial" panose="020B0604020202020204" pitchFamily="34" charset="0"/>
              </a:rPr>
              <a:t>Мы разрабатываем полностью экологичный клееный брус армированный стекловолокном для строительных компаний. Наши клееные конструкции примерно в 1,5 раза прочнее массивной древесиной, и в 1,27 раза прочнее клееных конструкций без армирования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0089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19" y="0"/>
            <a:ext cx="175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АКТУАЛЬНОСТЬ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619" y="48422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Сейчас в строительстве не применяется метод армирования стекловолокном 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Этот способ армирования, является наиболее экономически выгодным и будет иметь успех в сфере строительства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dirty="0">
                <a:ea typeface="Roboto Medium" pitchFamily="2" charset="0"/>
                <a:cs typeface="Arial" panose="020B0604020202020204" pitchFamily="34" charset="0"/>
              </a:rPr>
              <a:t>Рис.1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1464" y="5635113"/>
            <a:ext cx="4995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Руденко О.Л. «Упрочнение деревянных клееных конструкций методом армирования стекловолокном», 2021 </a:t>
            </a:r>
          </a:p>
        </p:txBody>
      </p:sp>
      <p:pic>
        <p:nvPicPr>
          <p:cNvPr id="6" name="Рисунок 5" descr="Изображение выглядит как текст, снимок экрана, диаграмма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310BEF8D-850A-3880-50EB-F00AFF33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552" y="766325"/>
            <a:ext cx="4837263" cy="457765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D23B3ED-82A8-0879-FD83-FDCB6ADE7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08527"/>
              </p:ext>
            </p:extLst>
          </p:nvPr>
        </p:nvGraphicFramePr>
        <p:xfrm>
          <a:off x="97619" y="2655651"/>
          <a:ext cx="6916024" cy="415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012">
                  <a:extLst>
                    <a:ext uri="{9D8B030D-6E8A-4147-A177-3AD203B41FA5}">
                      <a16:colId xmlns:a16="http://schemas.microsoft.com/office/drawing/2014/main" val="1198610182"/>
                    </a:ext>
                  </a:extLst>
                </a:gridCol>
                <a:gridCol w="3458012">
                  <a:extLst>
                    <a:ext uri="{9D8B030D-6E8A-4147-A177-3AD203B41FA5}">
                      <a16:colId xmlns:a16="http://schemas.microsoft.com/office/drawing/2014/main" val="2937689378"/>
                    </a:ext>
                  </a:extLst>
                </a:gridCol>
              </a:tblGrid>
              <a:tr h="997446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Марка Д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Выполнена из массивной древесины и является контрольной для других композиций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2009328"/>
                  </a:ext>
                </a:extLst>
              </a:tr>
              <a:tr h="55261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Марка 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Выполнена из клееной древесины без армирования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975102"/>
                  </a:ext>
                </a:extLst>
              </a:tr>
              <a:tr h="78528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Марка КА1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Выполнена из клееной древесины с армированием нижней растянутой зоны бруса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174575"/>
                  </a:ext>
                </a:extLst>
              </a:tr>
              <a:tr h="785288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Марка КА2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Выполнена из клееной древесины с армированием верхнего сжатой зоны бруса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984240"/>
                  </a:ext>
                </a:extLst>
              </a:tr>
              <a:tr h="93495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Марка КА3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Выполнена из клееной древесины с армированием нижнего и верхнего слоев древесины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31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421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49" y="97722"/>
            <a:ext cx="1517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>
                <a:latin typeface="Arial"/>
                <a:ea typeface="Arial"/>
                <a:cs typeface="Arial"/>
              </a:rPr>
              <a:t>ПРОБЛЕМА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083" y="67327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Клееный брус имеет недостаточную прочность и усложняет проект. За счет этого увеличивается конечная стоимость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72513" y="485783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0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Брус армированный стекловолокном – имеет увеличенную прочность, без увеличения массы и цены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3" y="789639"/>
            <a:ext cx="5739430" cy="3763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2" y="2510718"/>
            <a:ext cx="5096563" cy="38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6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2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ОПИСАНИЕ ПРОДУКТА И ТЕХНОЛОГИИ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459" y="812341"/>
            <a:ext cx="5252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Темпы строительства деревянных сооружений и конструкций с каждым годом увеличиваются – сильно возрос интерес к армированным деревянным клееным конструкциям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460" y="2187930"/>
            <a:ext cx="5252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Смесь углеродных и стеклянных волокон позволяет создать недорогой  композит, обладающий повышенной жесткостью ввиду высоких механических характеристик углеродных волокон и малой стоимости стекловолокна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459" y="4117516"/>
            <a:ext cx="51653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На сегодняшний день аналогичные разработки на рынке отсутствуют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5793" y="8123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altLang="ru-RU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В нашем изделии повышена прочность клееных конструкций в полтора раза по сравнению с массивной древесиной и в 1,27 раз прочнее клееного бруса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6220D2-F404-2E91-A32D-A6DE21A32C9B}"/>
              </a:ext>
            </a:extLst>
          </p:cNvPr>
          <p:cNvSpPr/>
          <p:nvPr/>
        </p:nvSpPr>
        <p:spPr>
          <a:xfrm>
            <a:off x="6478499" y="5920317"/>
            <a:ext cx="49305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Рис. 3 Разработанная модель усиления деревянных конструкций с вертикальным и горизонтальным размещением стеклоткани.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6C660F72-7A0A-262B-7ABC-130FCDC6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20" y="2009095"/>
            <a:ext cx="4828268" cy="36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05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52F66FD-C4DD-1847-B340-75C0EC82B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52707"/>
              </p:ext>
            </p:extLst>
          </p:nvPr>
        </p:nvGraphicFramePr>
        <p:xfrm>
          <a:off x="418289" y="731520"/>
          <a:ext cx="11322996" cy="570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749">
                  <a:extLst>
                    <a:ext uri="{9D8B030D-6E8A-4147-A177-3AD203B41FA5}">
                      <a16:colId xmlns:a16="http://schemas.microsoft.com/office/drawing/2014/main" val="1239344428"/>
                    </a:ext>
                  </a:extLst>
                </a:gridCol>
                <a:gridCol w="2830749">
                  <a:extLst>
                    <a:ext uri="{9D8B030D-6E8A-4147-A177-3AD203B41FA5}">
                      <a16:colId xmlns:a16="http://schemas.microsoft.com/office/drawing/2014/main" val="2605035723"/>
                    </a:ext>
                  </a:extLst>
                </a:gridCol>
                <a:gridCol w="2830749">
                  <a:extLst>
                    <a:ext uri="{9D8B030D-6E8A-4147-A177-3AD203B41FA5}">
                      <a16:colId xmlns:a16="http://schemas.microsoft.com/office/drawing/2014/main" val="134195266"/>
                    </a:ext>
                  </a:extLst>
                </a:gridCol>
                <a:gridCol w="2830749">
                  <a:extLst>
                    <a:ext uri="{9D8B030D-6E8A-4147-A177-3AD203B41FA5}">
                      <a16:colId xmlns:a16="http://schemas.microsoft.com/office/drawing/2014/main" val="3527111305"/>
                    </a:ext>
                  </a:extLst>
                </a:gridCol>
              </a:tblGrid>
              <a:tr h="81798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Повышенная прочность и надежность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Средняя рыночная стоимость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Простое изготовление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089720"/>
                  </a:ext>
                </a:extLst>
              </a:tr>
              <a:tr h="1047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Клееный брус, армированный стекловолокном (мы)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6220"/>
                  </a:ext>
                </a:extLst>
              </a:tr>
              <a:tr h="11796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Армированный клееный брус от Лес-Техно (единственный производитель)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760378"/>
                  </a:ext>
                </a:extLst>
              </a:tr>
              <a:tr h="6610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00" dirty="0">
                          <a:solidFill>
                            <a:schemeClr val="tx1"/>
                          </a:solidFill>
                          <a:effectLst/>
                        </a:rPr>
                        <a:t>Клееный брус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Технодрев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Новый лес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57891"/>
                  </a:ext>
                </a:extLst>
              </a:tr>
              <a:tr h="99103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Массивная древесина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Технодрев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Стройресурс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Стройпортал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29968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8675C9-F906-3B2C-2D40-094D2550E538}"/>
              </a:ext>
            </a:extLst>
          </p:cNvPr>
          <p:cNvSpPr/>
          <p:nvPr/>
        </p:nvSpPr>
        <p:spPr>
          <a:xfrm>
            <a:off x="323272" y="240146"/>
            <a:ext cx="154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КОНКУРЕНТЫ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11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0DFF5E5C-E321-1AA9-D354-79CAB0505880}"/>
              </a:ext>
            </a:extLst>
          </p:cNvPr>
          <p:cNvSpPr/>
          <p:nvPr/>
        </p:nvSpPr>
        <p:spPr bwMode="auto">
          <a:xfrm>
            <a:off x="7181935" y="1667301"/>
            <a:ext cx="3884147" cy="388940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D115F1C-5272-7DC9-8F8D-9073F32ADE19}"/>
              </a:ext>
            </a:extLst>
          </p:cNvPr>
          <p:cNvSpPr/>
          <p:nvPr/>
        </p:nvSpPr>
        <p:spPr bwMode="auto">
          <a:xfrm>
            <a:off x="8299262" y="2269468"/>
            <a:ext cx="2782023" cy="2814129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256DCA36-0E46-4A4F-33E9-33124FAB9984}"/>
              </a:ext>
            </a:extLst>
          </p:cNvPr>
          <p:cNvSpPr/>
          <p:nvPr/>
        </p:nvSpPr>
        <p:spPr bwMode="auto">
          <a:xfrm>
            <a:off x="9354996" y="2792306"/>
            <a:ext cx="1736169" cy="17684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9C9E428-AF4E-FA3D-97A3-6AD187532F22}"/>
              </a:ext>
            </a:extLst>
          </p:cNvPr>
          <p:cNvCxnSpPr/>
          <p:nvPr/>
        </p:nvCxnSpPr>
        <p:spPr bwMode="auto">
          <a:xfrm flipV="1">
            <a:off x="8481020" y="3676531"/>
            <a:ext cx="1771870" cy="1525708"/>
          </a:xfrm>
          <a:prstGeom prst="line">
            <a:avLst/>
          </a:prstGeom>
          <a:ln w="31750" cmpd="sng">
            <a:solidFill>
              <a:schemeClr val="tx1"/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45000" endPos="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DEB51F4-674A-A3CF-E539-5662F0E46492}"/>
              </a:ext>
            </a:extLst>
          </p:cNvPr>
          <p:cNvCxnSpPr/>
          <p:nvPr/>
        </p:nvCxnSpPr>
        <p:spPr bwMode="auto">
          <a:xfrm flipH="1" flipV="1">
            <a:off x="6176764" y="5202238"/>
            <a:ext cx="2304256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296A207-AD0F-6794-E8E8-C69D4013795A}"/>
              </a:ext>
            </a:extLst>
          </p:cNvPr>
          <p:cNvCxnSpPr/>
          <p:nvPr/>
        </p:nvCxnSpPr>
        <p:spPr bwMode="auto">
          <a:xfrm flipH="1" flipV="1">
            <a:off x="6104756" y="3460997"/>
            <a:ext cx="2840588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387D55C-63B8-098C-E76A-2099664844BF}"/>
              </a:ext>
            </a:extLst>
          </p:cNvPr>
          <p:cNvCxnSpPr/>
          <p:nvPr/>
        </p:nvCxnSpPr>
        <p:spPr bwMode="auto">
          <a:xfrm flipH="1" flipV="1">
            <a:off x="7760940" y="1876822"/>
            <a:ext cx="864096" cy="39264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8A24CA-ECD2-AFA9-F07A-6A676918FAD2}"/>
              </a:ext>
            </a:extLst>
          </p:cNvPr>
          <p:cNvCxnSpPr/>
          <p:nvPr/>
        </p:nvCxnSpPr>
        <p:spPr bwMode="auto">
          <a:xfrm flipH="1" flipV="1">
            <a:off x="6104756" y="1875913"/>
            <a:ext cx="1656184" cy="9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1DEFD6-ED15-57A7-CECD-C174A5FF645D}"/>
              </a:ext>
            </a:extLst>
          </p:cNvPr>
          <p:cNvSpPr txBox="1"/>
          <p:nvPr/>
        </p:nvSpPr>
        <p:spPr bwMode="auto">
          <a:xfrm>
            <a:off x="5051463" y="1597400"/>
            <a:ext cx="112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TAM</a:t>
            </a:r>
            <a:endParaRPr lang="ru-RU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E0B210-16EC-14D1-9B24-861AAE6FD773}"/>
              </a:ext>
            </a:extLst>
          </p:cNvPr>
          <p:cNvSpPr txBox="1"/>
          <p:nvPr/>
        </p:nvSpPr>
        <p:spPr bwMode="auto">
          <a:xfrm>
            <a:off x="5051463" y="3183393"/>
            <a:ext cx="112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SAM</a:t>
            </a:r>
            <a:endParaRPr lang="ru-RU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F8557-E1B8-0CFD-4FF7-555D6FEA49AA}"/>
              </a:ext>
            </a:extLst>
          </p:cNvPr>
          <p:cNvSpPr txBox="1"/>
          <p:nvPr/>
        </p:nvSpPr>
        <p:spPr bwMode="auto">
          <a:xfrm>
            <a:off x="5103640" y="4909850"/>
            <a:ext cx="112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SOM</a:t>
            </a:r>
            <a:endParaRPr lang="ru-RU" sz="3200" b="1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BCB8BE2-7631-2D75-E475-66FC3CB92136}"/>
              </a:ext>
            </a:extLst>
          </p:cNvPr>
          <p:cNvCxnSpPr>
            <a:cxnSpLocks/>
          </p:cNvCxnSpPr>
          <p:nvPr/>
        </p:nvCxnSpPr>
        <p:spPr bwMode="auto">
          <a:xfrm flipH="1">
            <a:off x="3926162" y="5196735"/>
            <a:ext cx="1177478" cy="550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D9ABE60-7CE3-563D-5AD4-5DF791C46128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3926162" y="3460997"/>
            <a:ext cx="1125301" cy="147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CA7CFD0-179F-35BE-E153-A86B8EAF9B1C}"/>
              </a:ext>
            </a:extLst>
          </p:cNvPr>
          <p:cNvCxnSpPr>
            <a:cxnSpLocks/>
          </p:cNvCxnSpPr>
          <p:nvPr/>
        </p:nvCxnSpPr>
        <p:spPr bwMode="auto">
          <a:xfrm flipH="1">
            <a:off x="3978339" y="1889788"/>
            <a:ext cx="112530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9F0B34-C11F-53EA-B7C4-9DD8673BE763}"/>
              </a:ext>
            </a:extLst>
          </p:cNvPr>
          <p:cNvSpPr txBox="1"/>
          <p:nvPr/>
        </p:nvSpPr>
        <p:spPr bwMode="auto">
          <a:xfrm>
            <a:off x="114023" y="4909850"/>
            <a:ext cx="381213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Строительные магазины и компании. Методом математического анализа треть объема Белгородской области составила 80 млн р.</a:t>
            </a:r>
          </a:p>
          <a:p>
            <a:pPr lvl="0"/>
            <a:endParaRPr lang="ru-RU" sz="2000" dirty="0"/>
          </a:p>
          <a:p>
            <a:pPr lvl="0"/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E430A9-F394-4646-0807-4ADCCCE47368}"/>
              </a:ext>
            </a:extLst>
          </p:cNvPr>
          <p:cNvSpPr txBox="1"/>
          <p:nvPr/>
        </p:nvSpPr>
        <p:spPr bwMode="auto">
          <a:xfrm>
            <a:off x="114023" y="2792306"/>
            <a:ext cx="38121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Строительные компании, застройщики, строительные магазины. Методом математического анализа треть объема рынка Курской, Воронежской и Белгородской областей 254 млн р.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809123-E4F0-922B-306F-2B536A31309E}"/>
              </a:ext>
            </a:extLst>
          </p:cNvPr>
          <p:cNvSpPr txBox="1"/>
          <p:nvPr/>
        </p:nvSpPr>
        <p:spPr>
          <a:xfrm>
            <a:off x="153114" y="844292"/>
            <a:ext cx="38508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Весь спектр услуг создания, продажи и строительства из армированного стекловолокном, клееного бруса</a:t>
            </a:r>
          </a:p>
          <a:p>
            <a:r>
              <a:rPr lang="ru-RU" dirty="0"/>
              <a:t>По данным 2022г. Треть объёма рынка России составляет 8 400 млн р.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F274B2-6FA9-0628-B0B7-AB33BE998222}"/>
              </a:ext>
            </a:extLst>
          </p:cNvPr>
          <p:cNvSpPr txBox="1"/>
          <p:nvPr/>
        </p:nvSpPr>
        <p:spPr>
          <a:xfrm>
            <a:off x="229968" y="298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АНАЛИЗ РЫНКА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98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372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600"/>
              <a:defRPr/>
            </a:pPr>
            <a:r>
              <a:rPr lang="ru-RU" b="1" dirty="0"/>
              <a:t>ЦЕЛЕВАЯ АУДИТОРИЯ</a:t>
            </a:r>
            <a:endParaRPr lang="ru-RU" b="1" dirty="0">
              <a:latin typeface="Arial"/>
              <a:ea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06" y="64199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b="1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В2В</a:t>
            </a:r>
            <a:r>
              <a:rPr lang="ru-RU" altLang="ru-RU" sz="16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 направлен на спонтанный спрос. Клиенты всегда знают, что им нужно и в каком объеме, поэтому классическая реклама с призывами здесь плохо работает.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b="1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В2В2С</a:t>
            </a:r>
            <a:r>
              <a:rPr lang="ru-RU" altLang="ru-RU" sz="1600" dirty="0"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rPr>
              <a:t> – для тесного сотрудничества основного бизнеса с вспомогательными компаниями. Совместная деятельность направлена на удовлетворение потребностей конечного потребителя продукта.</a:t>
            </a:r>
          </a:p>
          <a:p>
            <a:pPr algn="just">
              <a:spcBef>
                <a:spcPct val="0"/>
              </a:spcBef>
            </a:pPr>
            <a:endParaRPr lang="ru-RU" altLang="ru-RU" sz="1600" dirty="0">
              <a:latin typeface="Arial" panose="020B0604020202020204" pitchFamily="34" charset="0"/>
              <a:ea typeface="Roboto Medium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25" y="451593"/>
            <a:ext cx="31670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19" y="1372263"/>
            <a:ext cx="51117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81" y="2359608"/>
            <a:ext cx="30035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724" y="5202008"/>
            <a:ext cx="2388463" cy="15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1EE3FB-C501-17E6-6B8A-3DD57C7BC8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584" y="3912103"/>
            <a:ext cx="3524742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81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223609"/>
            <a:ext cx="191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БИЗНЕС-МОДЕЛЬ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A4B99F8-8A9A-B110-2BEE-51B4E8F45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12479"/>
              </p:ext>
            </p:extLst>
          </p:nvPr>
        </p:nvGraphicFramePr>
        <p:xfrm>
          <a:off x="546371" y="797668"/>
          <a:ext cx="11099257" cy="5700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851">
                  <a:extLst>
                    <a:ext uri="{9D8B030D-6E8A-4147-A177-3AD203B41FA5}">
                      <a16:colId xmlns:a16="http://schemas.microsoft.com/office/drawing/2014/main" val="138551164"/>
                    </a:ext>
                  </a:extLst>
                </a:gridCol>
                <a:gridCol w="2228839">
                  <a:extLst>
                    <a:ext uri="{9D8B030D-6E8A-4147-A177-3AD203B41FA5}">
                      <a16:colId xmlns:a16="http://schemas.microsoft.com/office/drawing/2014/main" val="4232001241"/>
                    </a:ext>
                  </a:extLst>
                </a:gridCol>
                <a:gridCol w="1100939">
                  <a:extLst>
                    <a:ext uri="{9D8B030D-6E8A-4147-A177-3AD203B41FA5}">
                      <a16:colId xmlns:a16="http://schemas.microsoft.com/office/drawing/2014/main" val="1680244141"/>
                    </a:ext>
                  </a:extLst>
                </a:gridCol>
                <a:gridCol w="1109926">
                  <a:extLst>
                    <a:ext uri="{9D8B030D-6E8A-4147-A177-3AD203B41FA5}">
                      <a16:colId xmlns:a16="http://schemas.microsoft.com/office/drawing/2014/main" val="2220813219"/>
                    </a:ext>
                  </a:extLst>
                </a:gridCol>
                <a:gridCol w="2219851">
                  <a:extLst>
                    <a:ext uri="{9D8B030D-6E8A-4147-A177-3AD203B41FA5}">
                      <a16:colId xmlns:a16="http://schemas.microsoft.com/office/drawing/2014/main" val="2387095308"/>
                    </a:ext>
                  </a:extLst>
                </a:gridCol>
                <a:gridCol w="2219851">
                  <a:extLst>
                    <a:ext uri="{9D8B030D-6E8A-4147-A177-3AD203B41FA5}">
                      <a16:colId xmlns:a16="http://schemas.microsoft.com/office/drawing/2014/main" val="1908066673"/>
                    </a:ext>
                  </a:extLst>
                </a:gridCol>
              </a:tblGrid>
              <a:tr h="155525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Проблема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Клееный брус недостаточно прочный, что вызывает дополнительные расходы и сложности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Решение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600" dirty="0"/>
                        <a:t>Создаем клееный брус армированный стекловолокном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Уникальные ценностные предложение</a:t>
                      </a:r>
                    </a:p>
                    <a:p>
                      <a:pPr algn="ctr"/>
                      <a:endParaRPr lang="ru-RU" sz="2400" dirty="0"/>
                    </a:p>
                    <a:p>
                      <a:pPr algn="ctr"/>
                      <a:r>
                        <a:rPr lang="ru-RU" sz="1600" dirty="0"/>
                        <a:t>Значительное увеличение прочности клееного бруса, без значительного роста веса и цены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Нечестное преимущество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600" dirty="0"/>
                        <a:t>Уникальная технология армирования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Сегменты клиентов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Строительные компании, занимающиеся строительством и продажей клееного бруса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Строительные компании готовые к сотрудничеству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10936"/>
                  </a:ext>
                </a:extLst>
              </a:tr>
              <a:tr h="21873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Ключевые метрики</a:t>
                      </a:r>
                    </a:p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Повышенная прочность клееного бруса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Развитие и популярность у покупателей</a:t>
                      </a:r>
                      <a:endParaRPr lang="ru-RU" sz="20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Каналы</a:t>
                      </a:r>
                    </a:p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1600" dirty="0"/>
                        <a:t>Реклама, сотрудничество со строительными магазинами, свой сайт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30352"/>
                  </a:ext>
                </a:extLst>
              </a:tr>
              <a:tr h="155525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Структуры расходов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Специальное оборудование; строительство или аренда цеха и склада; древесина, клей, стекловолокно; сотрудники; разрешения, налоги и т.п.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Источники доходов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600" dirty="0"/>
                        <a:t>Продажа бруса, субсидии от государства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142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321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1766</TotalTime>
  <Words>660</Words>
  <Application>Microsoft Office PowerPoint</Application>
  <PresentationFormat>Широкоэкранный</PresentationFormat>
  <Paragraphs>165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Calibri Light</vt:lpstr>
      <vt:lpstr>Helvetica Neue</vt:lpstr>
      <vt:lpstr>Roboto Medium</vt:lpstr>
      <vt:lpstr>Times New Roman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 Nidrix</cp:lastModifiedBy>
  <cp:revision>44</cp:revision>
  <dcterms:created xsi:type="dcterms:W3CDTF">2024-04-20T13:02:49Z</dcterms:created>
  <dcterms:modified xsi:type="dcterms:W3CDTF">2024-05-07T14:32:23Z</dcterms:modified>
</cp:coreProperties>
</file>