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6EE6E-E630-4937-B1CC-EF0D12ADF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2520A4-F8F0-44B0-BC72-99F892F14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D6F10D-93AA-487F-B33A-5C0C9BC0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E66045-F9FB-4405-BF19-890D2993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239E0-0BD7-4F75-BDD1-A8980F1F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6886D-93EC-41B5-AC0A-6A0F23F4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D63387-DA0D-4675-8E9D-D47CE1F78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6805DF-71F2-4EBC-8830-F09B700B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B5AB4-6F92-4E32-9DE2-4F51AECD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12BAE5-9BD5-431D-B670-5A68EC2E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43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649ECD-AA8A-4B4D-83DA-059009B18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E3879-06CD-42FC-8BD9-277BFE133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71C34-A033-4B03-AEAC-4E320D00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695028-7939-45BD-9910-CE0D2800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897E5D-4172-4BE0-AF1F-AB18BE7C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B1E97-27F3-448B-B4B3-AA114711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46C2D6-A10B-45C9-B823-5D9111F3C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8D9A1-2D10-48DE-9982-5FD66783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9F4E0-E691-49A1-B4A8-0EBE5AF7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65D99D-87AE-4F5B-88A6-DB49BA2D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78B54-268E-4CE9-BD43-B52BE457F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6ED9B1-79E1-4F88-9F32-501D49B5C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173D84-AF92-496A-BCD1-0B39A8BC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284D79-5139-4953-9C1C-15864E92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D58548-70EC-4CBF-8ADB-5EBE90CD6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B018F-2DD3-45D1-A888-8CF3A5CA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5A2AD8-646D-4288-82FC-1DB78AC6C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3BC07D-0781-4769-81E9-06829D65A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E15C40-C19C-4F31-AA58-5B93E3F3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3A9554-520B-4FA6-B220-917FA283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115EB5-A9FC-442E-8254-A476CC49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9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67A28F-C066-448B-B2E4-CCEC54B1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C2611B-D8CD-41C8-9F15-1FA0F1652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98D1D3-89EC-4B21-A4D1-E85BE562B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F099653-76B4-4D33-82B2-1B8F49D04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842E2F-F3A8-4871-AA34-09E45D32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CDB842-1BCD-4766-8AC2-F60D67AD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45521E-C0E5-4806-BE8E-1187AC93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38C9F8-69C5-4AA7-8F5B-B5C3086D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8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34C1A-501D-4C4E-9ADE-A0582850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50D32C-1AFF-463E-BE7D-BE251DF3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C568D8-C927-4084-90CA-DC8EF5A7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7F1016-7314-42BC-A4A5-C4F5EE2C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9C161F-77CF-4733-8D05-922DFD6F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894D44-2921-445E-9AA1-D32FBF97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A32DE9-E654-40EB-B8F8-01360B38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1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CC8AF-00B3-46F9-9B76-9839564E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C49242-32B3-4C31-9893-6CCB20182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0812CC-11C4-4238-8818-A8911D19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0306AF-AB7D-450A-A379-B93FD717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C11290-7E4D-4482-9917-C4EB6254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539B90-1BEA-4645-AB27-9BFBF632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81603-B304-4140-91F1-BC8BE98D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6BBE2A-28EE-4423-BC05-755526527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247CB4-AC14-4E81-9373-78860DCC6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0547C8-C3C6-43A4-A9B0-A6F0D1A2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C019FC-9D7F-48CB-AA23-C90A3F03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64CBD5-F161-43AD-8F39-4200411B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9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B62F1-1493-45C2-98AF-FAD64E7D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DEF0A3-1764-4C96-9681-C159161C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3C6DF-6337-4C12-98AB-49133DAE9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5ABAC-8976-4B5E-8B28-81826F09358A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7C4C6-67C6-49C6-8C33-A74712718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052A05-211C-4CD7-BEE8-26A29E806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1D11-1E41-49DB-A9FE-1EE4B1807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5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0;p26">
            <a:extLst>
              <a:ext uri="{FF2B5EF4-FFF2-40B4-BE49-F238E27FC236}">
                <a16:creationId xmlns:a16="http://schemas.microsoft.com/office/drawing/2014/main" id="{98BA911B-0831-86B0-AC93-EDA540CF65BB}"/>
              </a:ext>
            </a:extLst>
          </p:cNvPr>
          <p:cNvSpPr txBox="1"/>
          <p:nvPr/>
        </p:nvSpPr>
        <p:spPr>
          <a:xfrm>
            <a:off x="804383" y="2060848"/>
            <a:ext cx="8874412" cy="276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sz="1600" dirty="0"/>
              <a:t>Больше всего кариес распространён у детей с ДЦП и различными двигательными нарушениями в связи с трудностями проведения чистки зубов, что приводит к ухудшению гигиены полости рта, накоплению зубных отложений, развитию кариеса и заболеваний пародонта. </a:t>
            </a:r>
          </a:p>
          <a:p>
            <a:pPr lvl="0" rtl="0">
              <a:lnSpc>
                <a:spcPct val="115000"/>
              </a:lnSpc>
              <a:buClr>
                <a:schemeClr val="dk1"/>
              </a:buClr>
              <a:buSzPts val="1200"/>
            </a:pPr>
            <a:r>
              <a:rPr lang="ru-RU" sz="1600" dirty="0"/>
              <a:t>При проведении осмотра полости рта у детей, страдающих данными патологиям, определен средний показатель гигиенического индекса ОН1^ полости рта, который составляет 1,86±0,34 у 26 детей 10-14 летнего возраста, что соответствует «неудовлетворительной» гигиене полости рта.</a:t>
            </a:r>
            <a:endParaRPr lang="ru-RU" sz="1800" dirty="0">
              <a:solidFill>
                <a:schemeClr val="bg1">
                  <a:lumMod val="50000"/>
                </a:schemeClr>
              </a:solidFill>
              <a:latin typeface="Gilroy-Light"/>
              <a:cs typeface="Gilroy-Light"/>
            </a:endParaRPr>
          </a:p>
          <a:p>
            <a:pPr marL="609600" lvl="0" indent="0" algn="l" rtl="0">
              <a:spcBef>
                <a:spcPts val="0"/>
              </a:spcBef>
              <a:spcAft>
                <a:spcPts val="500"/>
              </a:spcAft>
              <a:buNone/>
            </a:pPr>
            <a:endParaRPr lang="ru" sz="1600" b="1" dirty="0">
              <a:solidFill>
                <a:srgbClr val="C00000"/>
              </a:solidFill>
              <a:latin typeface="Gilroy-Light"/>
              <a:cs typeface="Gilroy-Light"/>
              <a:sym typeface="Raleway"/>
            </a:endParaRPr>
          </a:p>
        </p:txBody>
      </p:sp>
      <p:sp>
        <p:nvSpPr>
          <p:cNvPr id="25" name="Google Shape;107;p25">
            <a:extLst>
              <a:ext uri="{FF2B5EF4-FFF2-40B4-BE49-F238E27FC236}">
                <a16:creationId xmlns:a16="http://schemas.microsoft.com/office/drawing/2014/main" id="{0E5BD604-5973-442E-B027-656739F317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2280" y="1290166"/>
            <a:ext cx="5161872" cy="89046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indent="0" algn="l">
              <a:spcAft>
                <a:spcPts val="1000"/>
              </a:spcAft>
              <a:buClr>
                <a:schemeClr val="accent1">
                  <a:lumMod val="75000"/>
                </a:schemeClr>
              </a:buClr>
              <a:buNone/>
              <a:defRPr sz="1600">
                <a:solidFill>
                  <a:srgbClr val="1B1B1B"/>
                </a:solidFill>
                <a:latin typeface="Gilroy-Light"/>
                <a:ea typeface="Gilroy-Light"/>
                <a:cs typeface="Gilroy-Light"/>
                <a:sym typeface="Gilroy-Light"/>
              </a:defRPr>
            </a:pPr>
            <a:endParaRPr lang="ru-RU" sz="2800" dirty="0">
              <a:solidFill>
                <a:srgbClr val="1B1B1B"/>
              </a:solidFill>
              <a:latin typeface="Gilroy-Light"/>
            </a:endParaRPr>
          </a:p>
        </p:txBody>
      </p:sp>
      <p:sp>
        <p:nvSpPr>
          <p:cNvPr id="28" name="Текст 2">
            <a:extLst>
              <a:ext uri="{FF2B5EF4-FFF2-40B4-BE49-F238E27FC236}">
                <a16:creationId xmlns:a16="http://schemas.microsoft.com/office/drawing/2014/main" id="{D8EB09F8-AA81-595A-F48B-1AC076D26346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АКТУАЛЬНОСТЬ ПРОЕКТА</a:t>
            </a:r>
          </a:p>
        </p:txBody>
      </p:sp>
      <p:grpSp>
        <p:nvGrpSpPr>
          <p:cNvPr id="29" name="Google Shape;132;p26">
            <a:extLst>
              <a:ext uri="{FF2B5EF4-FFF2-40B4-BE49-F238E27FC236}">
                <a16:creationId xmlns:a16="http://schemas.microsoft.com/office/drawing/2014/main" id="{42EB07C6-6F0F-9EB3-3677-BACB7A1AFB75}"/>
              </a:ext>
            </a:extLst>
          </p:cNvPr>
          <p:cNvGrpSpPr/>
          <p:nvPr/>
        </p:nvGrpSpPr>
        <p:grpSpPr>
          <a:xfrm>
            <a:off x="-9533" y="1082493"/>
            <a:ext cx="6096000" cy="110384"/>
            <a:chOff x="0" y="692501"/>
            <a:chExt cx="2624940" cy="97200"/>
          </a:xfrm>
        </p:grpSpPr>
        <p:sp>
          <p:nvSpPr>
            <p:cNvPr id="30" name="Google Shape;133;p26">
              <a:extLst>
                <a:ext uri="{FF2B5EF4-FFF2-40B4-BE49-F238E27FC236}">
                  <a16:creationId xmlns:a16="http://schemas.microsoft.com/office/drawing/2014/main" id="{3AA8D353-2ADD-1E6A-E41C-B0B50823D80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" name="Google Shape;134;p26">
              <a:extLst>
                <a:ext uri="{FF2B5EF4-FFF2-40B4-BE49-F238E27FC236}">
                  <a16:creationId xmlns:a16="http://schemas.microsoft.com/office/drawing/2014/main" id="{062D6D85-BA0F-A6BE-8701-569D621D20BF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2" name="Google Shape;135;p26">
              <a:extLst>
                <a:ext uri="{FF2B5EF4-FFF2-40B4-BE49-F238E27FC236}">
                  <a16:creationId xmlns:a16="http://schemas.microsoft.com/office/drawing/2014/main" id="{C2EDECB2-49AD-6C3D-9E94-BD7B847D9DDC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3" name="Google Shape;136;p26">
              <a:extLst>
                <a:ext uri="{FF2B5EF4-FFF2-40B4-BE49-F238E27FC236}">
                  <a16:creationId xmlns:a16="http://schemas.microsoft.com/office/drawing/2014/main" id="{36AF565E-8E2F-84BE-FEF6-D5A6D0E22C27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Google Shape;137;p26">
              <a:extLst>
                <a:ext uri="{FF2B5EF4-FFF2-40B4-BE49-F238E27FC236}">
                  <a16:creationId xmlns:a16="http://schemas.microsoft.com/office/drawing/2014/main" id="{7F0857FB-EA33-981B-205F-8E1CA4D3BBFB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5" name="Google Shape;146;p27">
            <a:extLst>
              <a:ext uri="{FF2B5EF4-FFF2-40B4-BE49-F238E27FC236}">
                <a16:creationId xmlns:a16="http://schemas.microsoft.com/office/drawing/2014/main" id="{6681927F-8B2E-69DB-EA0A-13F9457C91DA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7DF343E8-7E4A-BB28-F0BD-67F68015C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736" y="341684"/>
            <a:ext cx="687900" cy="6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00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3</cp:revision>
  <dcterms:created xsi:type="dcterms:W3CDTF">2024-05-30T15:50:50Z</dcterms:created>
  <dcterms:modified xsi:type="dcterms:W3CDTF">2024-05-30T16:02:01Z</dcterms:modified>
</cp:coreProperties>
</file>