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8EC35-E683-465A-B3A7-89CA6A2FBEC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C6D9C-3C3E-48B5-A5C4-DD5DAA020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487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A05195-4670-4FE7-81D3-2FAC900AE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D5CC93-7C7A-495A-A143-BAFA54F45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A7DE91-5A06-468F-851A-A9B1DAB60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DE9EC6-0904-4EAA-A746-4720A0423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11DD49-AF03-44D8-A812-77655641E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91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49039D-F295-487A-8F0E-087398652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FFE73F-12A4-4EA4-985F-A4D61CB3D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3649CE-88DE-47F3-A4A3-719393851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7C357C-213F-433D-ADC8-DD948AB88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C4762-73EE-43D6-AF15-7FAAA8CFC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10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CA9593-6C74-4780-8C15-73E406843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28FA6CD-37B2-4AE0-B192-25EA0462F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AD1961-3DA7-401E-81E7-2B58288DE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81408D-F781-46C8-AC06-D46B4AF0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45EF1C-6EC6-4D21-92FE-25CE39AB9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88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93A821-89FF-4E19-A43C-7A1205D02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86608E-114E-409A-B859-846241616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655F14-813E-4940-A538-3BC385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0198B9-BCA5-4532-BEE9-8A1C670F6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13A98F-B6CD-4138-9EFA-4DB392F7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1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382392-BE28-4AF8-AEE6-DFDC1DA19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12860D-5C38-4A85-96EA-DB347DED1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5C1AB1-2888-49CA-8125-5991BEE6A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E67EA5-A59C-42F3-9676-97A8D481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B8E30C-8EA0-4677-9D57-D2EF9FDC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07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8AD856-64CF-4210-B2FF-5CC3FFADE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649ABE-18A4-4673-A872-3F6FBCE99E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A71C6B-4603-4AAC-92CF-7930D3DAC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F1FB3D-7DEA-4D01-B5E7-255666C1B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197AA7-55C8-4C2B-8593-A7001D275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097438-BDAA-4247-A1E4-62F5C5AA5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8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34E27-4B83-4E80-B1C8-B158280E8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CF040A-8E16-488E-B463-C2C24E84A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80424A-7E52-4DF4-A5D8-F4BC97B29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D3D788-3B32-4E88-8445-EB50E8CE9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D1DDC4B-DF8C-4070-BE28-55305A2868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4097C5-DAD8-40B4-8092-B24F7B51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F63574A-7DA5-4202-920D-D63E32431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2DDA50D-1873-4ADB-8AF8-045374FD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655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55C7-4051-438E-83BC-9E36066FC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255593E-F73B-4D43-B87E-208BF515F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F40840-4BBB-4556-9DF2-DAE383E89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8EFD468-DE78-48B3-AC96-4E4DEAD7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62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8143BE-0F57-476D-BADB-68BD290C4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0B40C4E-BA85-4B22-B91B-1E0A3EFE7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4B1A40-DC6A-4B60-AEBB-6557A925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5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68A44-74C4-4355-AE23-179115B65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B644F8-0507-4E7B-9357-28475795E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6F8193-8B00-46C2-BE94-DF1E98922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1476C0-96F7-4FC3-A290-435198AAE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82888C-BDCA-4BE1-8614-8A88B5B3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381A46-63E2-4EFB-AD57-73B54445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66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35370-B361-466C-8563-0508FB1E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ACE3824-D0A6-4D76-B7A7-770B710448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707535-35ED-4036-911E-1F338977A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6CD2EB-5BAB-403D-88EA-88050A86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554C88-0A0E-4D80-89DF-F1A162BAA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206E80-387A-4A40-9FF5-BD23AD6D9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66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8A745E-32FF-45C8-847D-F83AE4C68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CBCF9A-159F-4761-BCFC-A41E2C010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3E5E0B-0104-4A68-A5F6-7998C77D4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8BFF6B-5430-4975-BC3C-B00538A7E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AE7FC1-6C46-4EF1-AEFA-951952BB98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1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2">
            <a:extLst>
              <a:ext uri="{FF2B5EF4-FFF2-40B4-BE49-F238E27FC236}">
                <a16:creationId xmlns:a16="http://schemas.microsoft.com/office/drawing/2014/main" id="{7F069A5F-4696-88B0-02DE-3C26EECCC1AC}"/>
              </a:ext>
            </a:extLst>
          </p:cNvPr>
          <p:cNvSpPr txBox="1"/>
          <p:nvPr/>
        </p:nvSpPr>
        <p:spPr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marL="0" lvl="0" indent="0" algn="l" defTabSz="914358" rtl="0">
              <a:lnSpc>
                <a:spcPct val="90000"/>
              </a:lnSpc>
              <a:buClr>
                <a:srgbClr val="8F00FF"/>
              </a:buClr>
              <a:buSzPts val="2700"/>
            </a:pPr>
            <a:r>
              <a:rPr lang="ru-RU" sz="4133" kern="1200" dirty="0">
                <a:solidFill>
                  <a:srgbClr val="8E01FF"/>
                </a:solidFill>
                <a:latin typeface="Raleway SemiBold"/>
                <a:sym typeface="Raleway SemiBold"/>
              </a:rPr>
              <a:t>КОНКУРЕНТЫ</a:t>
            </a:r>
          </a:p>
        </p:txBody>
      </p:sp>
      <p:sp>
        <p:nvSpPr>
          <p:cNvPr id="3" name="Google Shape;130;p26">
            <a:extLst>
              <a:ext uri="{FF2B5EF4-FFF2-40B4-BE49-F238E27FC236}">
                <a16:creationId xmlns:a16="http://schemas.microsoft.com/office/drawing/2014/main" id="{98BA911B-0831-86B0-AC93-EDA540CF65BB}"/>
              </a:ext>
            </a:extLst>
          </p:cNvPr>
          <p:cNvSpPr txBox="1"/>
          <p:nvPr/>
        </p:nvSpPr>
        <p:spPr>
          <a:xfrm>
            <a:off x="781660" y="1556792"/>
            <a:ext cx="6097203" cy="3016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85750" lvl="0" indent="-285750" rtl="0">
              <a:lnSpc>
                <a:spcPct val="115000"/>
              </a:lnSpc>
              <a:buClr>
                <a:schemeClr val="dk1"/>
              </a:buClr>
              <a:buSzPts val="1200"/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/>
                </a:solidFill>
                <a:latin typeface="Gilroy-Light"/>
                <a:cs typeface="Gilroy-Light"/>
              </a:rPr>
              <a:t>На данный момент уровень конкуренции низкий</a:t>
            </a:r>
          </a:p>
          <a:p>
            <a:pPr marL="285750" indent="-285750" rtl="0">
              <a:lnSpc>
                <a:spcPct val="115000"/>
              </a:lnSpc>
              <a:buClr>
                <a:schemeClr val="dk1"/>
              </a:buClr>
              <a:buSzPts val="1200"/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/>
                </a:solidFill>
                <a:latin typeface="Gilroy-Light"/>
                <a:cs typeface="Gilroy-Light"/>
                <a:sym typeface="Raleway"/>
              </a:rPr>
              <a:t>Конкуренты не предлагают кардинальных изменений, тем самым устройство является актуальным на рынке</a:t>
            </a:r>
          </a:p>
          <a:p>
            <a:pPr marL="285750" indent="-285750" rtl="0">
              <a:lnSpc>
                <a:spcPct val="115000"/>
              </a:lnSpc>
              <a:buClr>
                <a:schemeClr val="dk1"/>
              </a:buClr>
              <a:buSzPts val="1200"/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/>
                </a:solidFill>
                <a:latin typeface="Gilroy-Light"/>
                <a:cs typeface="Gilroy-Light"/>
                <a:sym typeface="Raleway"/>
              </a:rPr>
              <a:t>Дополнительная фиксация пальцев у детей с </a:t>
            </a:r>
            <a:r>
              <a:rPr lang="ru-RU" sz="1600" dirty="0" err="1">
                <a:solidFill>
                  <a:schemeClr val="tx1"/>
                </a:solidFill>
                <a:latin typeface="Gilroy-Light"/>
                <a:cs typeface="Gilroy-Light"/>
                <a:sym typeface="Raleway"/>
              </a:rPr>
              <a:t>овз</a:t>
            </a:r>
            <a:r>
              <a:rPr lang="ru-RU" sz="1600" dirty="0">
                <a:solidFill>
                  <a:schemeClr val="tx1"/>
                </a:solidFill>
                <a:latin typeface="Gilroy-Light"/>
                <a:cs typeface="Gilroy-Light"/>
                <a:sym typeface="Raleway"/>
              </a:rPr>
              <a:t> и взрослым с нарушением движение верхних конечностей позволит улучшить качество чистки зубов благодаря дополнительной фиксации</a:t>
            </a:r>
          </a:p>
          <a:p>
            <a:pPr marL="285750" lvl="0" indent="-285750" rtl="0">
              <a:lnSpc>
                <a:spcPct val="115000"/>
              </a:lnSpc>
              <a:buClr>
                <a:schemeClr val="dk1"/>
              </a:buClr>
              <a:buSzPts val="1200"/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/>
                </a:solidFill>
                <a:latin typeface="Gilroy-Light"/>
                <a:cs typeface="Gilroy-Light"/>
                <a:sym typeface="Raleway"/>
              </a:rPr>
              <a:t>Непосредственным конкурентом являются электрические щетки (</a:t>
            </a:r>
            <a:r>
              <a:rPr lang="en-US" sz="1600" dirty="0">
                <a:solidFill>
                  <a:schemeClr val="tx1"/>
                </a:solidFill>
                <a:latin typeface="Gilroy-Light"/>
                <a:cs typeface="Gilroy-Light"/>
                <a:sym typeface="Raleway"/>
              </a:rPr>
              <a:t>Oral-B, Philips, </a:t>
            </a:r>
            <a:r>
              <a:rPr lang="en-US" sz="1600" dirty="0" err="1">
                <a:solidFill>
                  <a:schemeClr val="tx1"/>
                </a:solidFill>
              </a:rPr>
              <a:t>Revyline</a:t>
            </a:r>
            <a:r>
              <a:rPr lang="ru-RU" sz="1600" dirty="0">
                <a:solidFill>
                  <a:schemeClr val="tx1"/>
                </a:solidFill>
                <a:latin typeface="Gilroy-Light"/>
                <a:cs typeface="Gilroy-Light"/>
                <a:sym typeface="Raleway"/>
              </a:rPr>
              <a:t>), которые облегчают чистку зубов, но не имеют фиксации для пальцев.</a:t>
            </a:r>
          </a:p>
        </p:txBody>
      </p:sp>
      <p:grpSp>
        <p:nvGrpSpPr>
          <p:cNvPr id="19" name="Google Shape;132;p26">
            <a:extLst>
              <a:ext uri="{FF2B5EF4-FFF2-40B4-BE49-F238E27FC236}">
                <a16:creationId xmlns:a16="http://schemas.microsoft.com/office/drawing/2014/main" id="{92FC60CD-1C86-0A70-85E3-F399B7CF57C4}"/>
              </a:ext>
            </a:extLst>
          </p:cNvPr>
          <p:cNvGrpSpPr/>
          <p:nvPr/>
        </p:nvGrpSpPr>
        <p:grpSpPr>
          <a:xfrm>
            <a:off x="0" y="1014360"/>
            <a:ext cx="6096000" cy="110384"/>
            <a:chOff x="0" y="692501"/>
            <a:chExt cx="2624940" cy="97200"/>
          </a:xfrm>
        </p:grpSpPr>
        <p:sp>
          <p:nvSpPr>
            <p:cNvPr id="20" name="Google Shape;133;p26">
              <a:extLst>
                <a:ext uri="{FF2B5EF4-FFF2-40B4-BE49-F238E27FC236}">
                  <a16:creationId xmlns:a16="http://schemas.microsoft.com/office/drawing/2014/main" id="{D29FC699-13B7-0026-DB1B-B002237E4E4A}"/>
                </a:ext>
              </a:extLst>
            </p:cNvPr>
            <p:cNvSpPr/>
            <p:nvPr/>
          </p:nvSpPr>
          <p:spPr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" name="Google Shape;134;p26">
              <a:extLst>
                <a:ext uri="{FF2B5EF4-FFF2-40B4-BE49-F238E27FC236}">
                  <a16:creationId xmlns:a16="http://schemas.microsoft.com/office/drawing/2014/main" id="{9CC5E0E2-EC46-8FEB-41C8-08D317FFFF32}"/>
                </a:ext>
              </a:extLst>
            </p:cNvPr>
            <p:cNvSpPr/>
            <p:nvPr/>
          </p:nvSpPr>
          <p:spPr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" name="Google Shape;135;p26">
              <a:extLst>
                <a:ext uri="{FF2B5EF4-FFF2-40B4-BE49-F238E27FC236}">
                  <a16:creationId xmlns:a16="http://schemas.microsoft.com/office/drawing/2014/main" id="{AACE5F7A-A87C-23A7-6938-FF34B0F79CA2}"/>
                </a:ext>
              </a:extLst>
            </p:cNvPr>
            <p:cNvSpPr/>
            <p:nvPr/>
          </p:nvSpPr>
          <p:spPr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" name="Google Shape;136;p26">
              <a:extLst>
                <a:ext uri="{FF2B5EF4-FFF2-40B4-BE49-F238E27FC236}">
                  <a16:creationId xmlns:a16="http://schemas.microsoft.com/office/drawing/2014/main" id="{CC6241CC-F131-87FA-B87B-EDCA9E4B19B4}"/>
                </a:ext>
              </a:extLst>
            </p:cNvPr>
            <p:cNvSpPr/>
            <p:nvPr/>
          </p:nvSpPr>
          <p:spPr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" name="Google Shape;137;p26">
              <a:extLst>
                <a:ext uri="{FF2B5EF4-FFF2-40B4-BE49-F238E27FC236}">
                  <a16:creationId xmlns:a16="http://schemas.microsoft.com/office/drawing/2014/main" id="{39D9E6E0-6A98-6C35-EB94-84DE9D131939}"/>
                </a:ext>
              </a:extLst>
            </p:cNvPr>
            <p:cNvSpPr/>
            <p:nvPr/>
          </p:nvSpPr>
          <p:spPr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" name="Google Shape;146;p27">
            <a:extLst>
              <a:ext uri="{FF2B5EF4-FFF2-40B4-BE49-F238E27FC236}">
                <a16:creationId xmlns:a16="http://schemas.microsoft.com/office/drawing/2014/main" id="{158D4302-C40B-9B12-F228-A4E7C93C3EA5}"/>
              </a:ext>
            </a:extLst>
          </p:cNvPr>
          <p:cNvSpPr/>
          <p:nvPr/>
        </p:nvSpPr>
        <p:spPr>
          <a:xfrm>
            <a:off x="-9533" y="297304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9B12CD7-F499-6801-4F53-E16FF68B7E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533" y="356678"/>
            <a:ext cx="657682" cy="6576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4152" y="2132856"/>
            <a:ext cx="3543607" cy="405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80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66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Gilroy-Light</vt:lpstr>
      <vt:lpstr>Helvetica Neue</vt:lpstr>
      <vt:lpstr>Raleway SemiBold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5</cp:revision>
  <dcterms:created xsi:type="dcterms:W3CDTF">2024-05-30T16:43:57Z</dcterms:created>
  <dcterms:modified xsi:type="dcterms:W3CDTF">2024-05-30T16:46:40Z</dcterms:modified>
</cp:coreProperties>
</file>