
<file path=[Content_Types].xml><?xml version="1.0" encoding="utf-8"?>
<Types xmlns="http://schemas.openxmlformats.org/package/2006/content-types">
  <Default Extension="png" ContentType="image/png"/>
  <Default Extension="jfif" ContentType="image/jpeg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8" r:id="rId5"/>
    <p:sldId id="269" r:id="rId6"/>
    <p:sldId id="267" r:id="rId7"/>
    <p:sldId id="261" r:id="rId8"/>
    <p:sldId id="262" r:id="rId9"/>
    <p:sldId id="263" r:id="rId10"/>
    <p:sldId id="264" r:id="rId11"/>
    <p:sldId id="266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283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2CAA7-38DE-468D-9F56-DC45E3D3E677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2254A-DA4D-414A-88BC-FD9ABF126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8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92AC7-34BB-A254-8143-CF1DC1D5A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2703D6-FED4-6A74-2687-4E0ECE5F9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3D61A-9B82-AC4C-76E1-A8756F273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2B9-BE14-49DD-9BD4-44C5256C5923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282422-0348-A842-BF89-50B991FF6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98D21E-860D-84D4-9814-2B2956CE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E7D-05E8-48BB-BA8F-6A276A0EA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469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75F76-BA61-1615-4F81-2BBFE6B70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4E69E5-6D7E-5620-97A3-D0B35FD98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B66ED0-99B4-5EED-91BF-CA485D454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2B9-BE14-49DD-9BD4-44C5256C5923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44E4BC-900F-E95C-FA97-45A583DE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6B26EA-F041-C397-2533-1C8EA623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E7D-05E8-48BB-BA8F-6A276A0EA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926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9645B7-A8F0-BCA9-1A78-416C2DFEF1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7825BD-954F-AD7A-C6FA-3EFBED962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1EFC1A-BCA8-7E14-9F38-9D42D62B9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2B9-BE14-49DD-9BD4-44C5256C5923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D109D4-6002-3F07-466F-A358661E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F71E59-EAED-B2E6-2622-F3D8CFBEA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E7D-05E8-48BB-BA8F-6A276A0EA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51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"/>
          <p:cNvSpPr/>
          <p:nvPr/>
        </p:nvSpPr>
        <p:spPr>
          <a:xfrm rot="5400000">
            <a:off x="9904833" y="-1362867"/>
            <a:ext cx="4658800" cy="46588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8"/>
          <p:cNvSpPr/>
          <p:nvPr/>
        </p:nvSpPr>
        <p:spPr>
          <a:xfrm rot="5400000">
            <a:off x="10306300" y="-961533"/>
            <a:ext cx="3856000" cy="3856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8"/>
          <p:cNvSpPr/>
          <p:nvPr/>
        </p:nvSpPr>
        <p:spPr>
          <a:xfrm rot="5400000">
            <a:off x="10974423" y="-294336"/>
            <a:ext cx="2518800" cy="2520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8"/>
          <p:cNvSpPr/>
          <p:nvPr/>
        </p:nvSpPr>
        <p:spPr>
          <a:xfrm rot="5400000">
            <a:off x="-1271167" y="3901900"/>
            <a:ext cx="4658800" cy="46588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8"/>
          <p:cNvSpPr/>
          <p:nvPr/>
        </p:nvSpPr>
        <p:spPr>
          <a:xfrm rot="5400000">
            <a:off x="-869700" y="4303233"/>
            <a:ext cx="3856000" cy="3856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8"/>
          <p:cNvSpPr/>
          <p:nvPr/>
        </p:nvSpPr>
        <p:spPr>
          <a:xfrm rot="5400000">
            <a:off x="-201577" y="4970431"/>
            <a:ext cx="2518800" cy="2520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400" cy="4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252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92097D-4BEB-9A54-703A-C2966304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46FE17-105D-87C4-61D8-D35454CB9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310EB-89E7-87D8-23AF-6685C11D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2B9-BE14-49DD-9BD4-44C5256C5923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ABEDE0-2621-056B-9755-BA3FF68E6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03CD1-0619-A4FF-904F-2164A4765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E7D-05E8-48BB-BA8F-6A276A0EA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73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3D663-0D04-288E-DD66-8582DEE1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BCDDED-E513-B185-3FB3-03767FFE6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5D55EF-736E-87AB-7970-BD948870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2B9-BE14-49DD-9BD4-44C5256C5923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FCCFEB-5FF6-A66A-0D23-E605DCD3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6B7CF0-060A-7592-1733-44847E17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E7D-05E8-48BB-BA8F-6A276A0EA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63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75C45-A7F0-F1E0-BD17-0C848BFEC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348529-75B5-CE9B-661E-87EC5F08A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F574CB-0904-20A5-30D2-611230CCC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0E0C3-59B4-F546-BD16-4A2396B78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2B9-BE14-49DD-9BD4-44C5256C5923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AD5E80-F34F-8840-89D5-BDE243F1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2DA2A1-63F8-0126-4643-D7C18DE1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E7D-05E8-48BB-BA8F-6A276A0EA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6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11D19-EE20-47C0-1161-7B5A624A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43803D-08C7-F8C7-5E95-5FD6E00FC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1E19EB-BE8D-D821-EE3E-859EE85476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D66C325-7382-7B84-9977-1B07EDF1E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FC3E6C0-4758-6110-756B-39A54CC57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2DD6BE5-005A-54C1-E002-6B04C78E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2B9-BE14-49DD-9BD4-44C5256C5923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4AE11B5-440E-9C81-DCCA-566630330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F85EFF-1CCE-05EC-679E-9C44DA45C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E7D-05E8-48BB-BA8F-6A276A0EA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220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C4828-432F-470C-D564-CD0B90707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8E46A5-370F-4398-72FE-880D99CC6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2B9-BE14-49DD-9BD4-44C5256C5923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3CCDC6-1A60-0F8E-AF56-6EDFE4D41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4FD96D-1D9F-C67E-45AB-1867FA60B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E7D-05E8-48BB-BA8F-6A276A0EA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11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2FF58B0-1BC7-8893-0220-28385CD8F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2B9-BE14-49DD-9BD4-44C5256C5923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136703-E964-910D-B369-61653FB50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145D7F-CC9B-6AC3-8C5C-9AE268B9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E7D-05E8-48BB-BA8F-6A276A0EA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94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04467-F042-F86E-7A85-00CB92379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B38A28-E256-81A9-4AF1-E2EF73ED5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58A518-7E79-0B9E-85E4-F0AD08FA5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903C2E-2537-E320-AF59-CFE17C4A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2B9-BE14-49DD-9BD4-44C5256C5923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CB7959-9BCC-2B2D-34ED-F22108F8C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97B391-6F40-905E-64EE-F73662E16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E7D-05E8-48BB-BA8F-6A276A0EA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28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7AA7D-7A6F-0091-950C-CAAC5A02A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C6D7A8-7C1F-5A5A-0EC0-B283EFDD60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6E07DC-6E2F-9835-12AF-18324D1CF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8406B4-9A07-0975-DE78-BF8201A0D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B2B9-BE14-49DD-9BD4-44C5256C5923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243429-DA60-B847-7469-672946CDC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DE369C-4195-9282-94B3-EF2107214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E7D-05E8-48BB-BA8F-6A276A0EA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10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36AAA-8B12-D42B-CA22-CAEE5552F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6DA4D0-DDB4-9A91-578B-3D3457658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DA8744-F098-4537-A87A-E7ACAE0BD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BB2B9-BE14-49DD-9BD4-44C5256C5923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E8A7CB-8807-AB85-6EAA-9812126EA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15B894-E225-8A53-21EA-363E84E08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CBE7D-05E8-48BB-BA8F-6A276A0EA1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87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EBD56-F9FB-664D-70CB-EAA3686358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Разработка серии роботов для обучения школьников и для нужд МЧС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0D9496-8423-8A1C-CFF2-6EE758232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9563" y="4760007"/>
            <a:ext cx="4836920" cy="2025353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>Лидер проекта</a:t>
            </a:r>
            <a:r>
              <a:rPr lang="en-US" sz="1800" b="1" dirty="0"/>
              <a:t>:  </a:t>
            </a:r>
            <a:r>
              <a:rPr lang="ru-RU" sz="1800" dirty="0" err="1"/>
              <a:t>Буриев</a:t>
            </a:r>
            <a:r>
              <a:rPr lang="ru-RU" sz="1800" dirty="0"/>
              <a:t> Всеволод Михайлович</a:t>
            </a:r>
          </a:p>
          <a:p>
            <a:pPr algn="l"/>
            <a:r>
              <a:rPr lang="ru-RU" sz="1800" b="1" dirty="0"/>
              <a:t>Контакты</a:t>
            </a:r>
            <a:r>
              <a:rPr lang="en-US" sz="1800" b="1" dirty="0"/>
              <a:t>: </a:t>
            </a:r>
            <a:endParaRPr lang="ru-RU" sz="1800" b="1" dirty="0"/>
          </a:p>
          <a:p>
            <a:pPr algn="l"/>
            <a:r>
              <a:rPr lang="ru-RU" sz="1800" dirty="0"/>
              <a:t>Почта</a:t>
            </a:r>
            <a:r>
              <a:rPr lang="en-US" sz="1800" dirty="0"/>
              <a:t>: buriev.v@edu.narfu.ru</a:t>
            </a:r>
          </a:p>
          <a:p>
            <a:pPr algn="l"/>
            <a:r>
              <a:rPr lang="ru-RU" sz="1800" dirty="0"/>
              <a:t>Телефон: </a:t>
            </a:r>
            <a:r>
              <a:rPr lang="en-US" sz="1800" dirty="0"/>
              <a:t>89626646992</a:t>
            </a:r>
            <a:endParaRPr lang="ru-RU" sz="1800" dirty="0"/>
          </a:p>
          <a:p>
            <a:pPr algn="l"/>
            <a:endParaRPr lang="ru-RU" sz="1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EEC1D1-C554-4368-8891-0CFB1DDDE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12" y="3648270"/>
            <a:ext cx="4394718" cy="292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39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2D734-0205-1368-FC14-FE73842FC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Расходы на персонал 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28BF179C-578B-63F1-882F-093AF4A309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461277"/>
              </p:ext>
            </p:extLst>
          </p:nvPr>
        </p:nvGraphicFramePr>
        <p:xfrm>
          <a:off x="466725" y="1690688"/>
          <a:ext cx="7829553" cy="2994352"/>
        </p:xfrm>
        <a:graphic>
          <a:graphicData uri="http://schemas.openxmlformats.org/drawingml/2006/table">
            <a:tbl>
              <a:tblPr/>
              <a:tblGrid>
                <a:gridCol w="1620841">
                  <a:extLst>
                    <a:ext uri="{9D8B030D-6E8A-4147-A177-3AD203B41FA5}">
                      <a16:colId xmlns:a16="http://schemas.microsoft.com/office/drawing/2014/main" val="3528391455"/>
                    </a:ext>
                  </a:extLst>
                </a:gridCol>
                <a:gridCol w="744541">
                  <a:extLst>
                    <a:ext uri="{9D8B030D-6E8A-4147-A177-3AD203B41FA5}">
                      <a16:colId xmlns:a16="http://schemas.microsoft.com/office/drawing/2014/main" val="3548707728"/>
                    </a:ext>
                  </a:extLst>
                </a:gridCol>
                <a:gridCol w="744541">
                  <a:extLst>
                    <a:ext uri="{9D8B030D-6E8A-4147-A177-3AD203B41FA5}">
                      <a16:colId xmlns:a16="http://schemas.microsoft.com/office/drawing/2014/main" val="4155214151"/>
                    </a:ext>
                  </a:extLst>
                </a:gridCol>
                <a:gridCol w="744541">
                  <a:extLst>
                    <a:ext uri="{9D8B030D-6E8A-4147-A177-3AD203B41FA5}">
                      <a16:colId xmlns:a16="http://schemas.microsoft.com/office/drawing/2014/main" val="2214318138"/>
                    </a:ext>
                  </a:extLst>
                </a:gridCol>
                <a:gridCol w="744541">
                  <a:extLst>
                    <a:ext uri="{9D8B030D-6E8A-4147-A177-3AD203B41FA5}">
                      <a16:colId xmlns:a16="http://schemas.microsoft.com/office/drawing/2014/main" val="834747229"/>
                    </a:ext>
                  </a:extLst>
                </a:gridCol>
                <a:gridCol w="807637">
                  <a:extLst>
                    <a:ext uri="{9D8B030D-6E8A-4147-A177-3AD203B41FA5}">
                      <a16:colId xmlns:a16="http://schemas.microsoft.com/office/drawing/2014/main" val="1101993766"/>
                    </a:ext>
                  </a:extLst>
                </a:gridCol>
                <a:gridCol w="807637">
                  <a:extLst>
                    <a:ext uri="{9D8B030D-6E8A-4147-A177-3AD203B41FA5}">
                      <a16:colId xmlns:a16="http://schemas.microsoft.com/office/drawing/2014/main" val="854241508"/>
                    </a:ext>
                  </a:extLst>
                </a:gridCol>
                <a:gridCol w="807637">
                  <a:extLst>
                    <a:ext uri="{9D8B030D-6E8A-4147-A177-3AD203B41FA5}">
                      <a16:colId xmlns:a16="http://schemas.microsoft.com/office/drawing/2014/main" val="3957427076"/>
                    </a:ext>
                  </a:extLst>
                </a:gridCol>
                <a:gridCol w="807637">
                  <a:extLst>
                    <a:ext uri="{9D8B030D-6E8A-4147-A177-3AD203B41FA5}">
                      <a16:colId xmlns:a16="http://schemas.microsoft.com/office/drawing/2014/main" val="2640569930"/>
                    </a:ext>
                  </a:extLst>
                </a:gridCol>
              </a:tblGrid>
              <a:tr h="1161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Май (</a:t>
                      </a:r>
                      <a:r>
                        <a:rPr lang="ru-RU" sz="1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руб</a:t>
                      </a:r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Июнь (</a:t>
                      </a:r>
                      <a:r>
                        <a:rPr lang="ru-RU" sz="1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руб</a:t>
                      </a:r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Июль (руб)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Август (руб)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Сентябрь (руб)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Октябрь (руб)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Ноябрь (руб)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Декабрь (руб)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1382494"/>
                  </a:ext>
                </a:extLst>
              </a:tr>
              <a:tr h="5001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ФЗП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9798"/>
                  </a:ext>
                </a:extLst>
              </a:tr>
              <a:tr h="5433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Страховые взносы (работники)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485095"/>
                  </a:ext>
                </a:extLst>
              </a:tr>
              <a:tr h="5001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962954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358321-C4B1-D1C2-6F23-0B089783E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5034" y="3579906"/>
            <a:ext cx="2752165" cy="27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97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20779-377E-0B04-81AF-7D9020944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расходов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FB63B00-71CD-C7E3-4ADD-3274931D1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891141"/>
              </p:ext>
            </p:extLst>
          </p:nvPr>
        </p:nvGraphicFramePr>
        <p:xfrm>
          <a:off x="838200" y="1562101"/>
          <a:ext cx="7077078" cy="2450940"/>
        </p:xfrm>
        <a:graphic>
          <a:graphicData uri="http://schemas.openxmlformats.org/drawingml/2006/table">
            <a:tbl>
              <a:tblPr/>
              <a:tblGrid>
                <a:gridCol w="1800190">
                  <a:extLst>
                    <a:ext uri="{9D8B030D-6E8A-4147-A177-3AD203B41FA5}">
                      <a16:colId xmlns:a16="http://schemas.microsoft.com/office/drawing/2014/main" val="2466765307"/>
                    </a:ext>
                  </a:extLst>
                </a:gridCol>
                <a:gridCol w="659611">
                  <a:extLst>
                    <a:ext uri="{9D8B030D-6E8A-4147-A177-3AD203B41FA5}">
                      <a16:colId xmlns:a16="http://schemas.microsoft.com/office/drawing/2014/main" val="1716670285"/>
                    </a:ext>
                  </a:extLst>
                </a:gridCol>
                <a:gridCol w="659611">
                  <a:extLst>
                    <a:ext uri="{9D8B030D-6E8A-4147-A177-3AD203B41FA5}">
                      <a16:colId xmlns:a16="http://schemas.microsoft.com/office/drawing/2014/main" val="960234881"/>
                    </a:ext>
                  </a:extLst>
                </a:gridCol>
                <a:gridCol w="659611">
                  <a:extLst>
                    <a:ext uri="{9D8B030D-6E8A-4147-A177-3AD203B41FA5}">
                      <a16:colId xmlns:a16="http://schemas.microsoft.com/office/drawing/2014/main" val="2602729624"/>
                    </a:ext>
                  </a:extLst>
                </a:gridCol>
                <a:gridCol w="659611">
                  <a:extLst>
                    <a:ext uri="{9D8B030D-6E8A-4147-A177-3AD203B41FA5}">
                      <a16:colId xmlns:a16="http://schemas.microsoft.com/office/drawing/2014/main" val="4285369686"/>
                    </a:ext>
                  </a:extLst>
                </a:gridCol>
                <a:gridCol w="659611">
                  <a:extLst>
                    <a:ext uri="{9D8B030D-6E8A-4147-A177-3AD203B41FA5}">
                      <a16:colId xmlns:a16="http://schemas.microsoft.com/office/drawing/2014/main" val="331027918"/>
                    </a:ext>
                  </a:extLst>
                </a:gridCol>
                <a:gridCol w="659611">
                  <a:extLst>
                    <a:ext uri="{9D8B030D-6E8A-4147-A177-3AD203B41FA5}">
                      <a16:colId xmlns:a16="http://schemas.microsoft.com/office/drawing/2014/main" val="3072191165"/>
                    </a:ext>
                  </a:extLst>
                </a:gridCol>
                <a:gridCol w="659611">
                  <a:extLst>
                    <a:ext uri="{9D8B030D-6E8A-4147-A177-3AD203B41FA5}">
                      <a16:colId xmlns:a16="http://schemas.microsoft.com/office/drawing/2014/main" val="3803057018"/>
                    </a:ext>
                  </a:extLst>
                </a:gridCol>
                <a:gridCol w="659611">
                  <a:extLst>
                    <a:ext uri="{9D8B030D-6E8A-4147-A177-3AD203B41FA5}">
                      <a16:colId xmlns:a16="http://schemas.microsoft.com/office/drawing/2014/main" val="1917916229"/>
                    </a:ext>
                  </a:extLst>
                </a:gridCol>
              </a:tblGrid>
              <a:tr h="21551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Виды расходов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82567"/>
                  </a:ext>
                </a:extLst>
              </a:tr>
              <a:tr h="5845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май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июнь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июль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август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сентябрь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октябрь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декабрь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4611935"/>
                  </a:ext>
                </a:extLst>
              </a:tr>
              <a:tr h="2462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Материальные 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4249748"/>
                  </a:ext>
                </a:extLst>
              </a:tr>
              <a:tr h="3899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персонал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143421"/>
                  </a:ext>
                </a:extLst>
              </a:tr>
              <a:tr h="225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рекламу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200000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200000</a:t>
                      </a: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011282"/>
                  </a:ext>
                </a:extLst>
              </a:tr>
              <a:tr h="190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платежи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742876"/>
                  </a:ext>
                </a:extLst>
              </a:tr>
              <a:tr h="21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4602662"/>
                  </a:ext>
                </a:extLst>
              </a:tr>
              <a:tr h="2052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Непредвиденные 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823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355400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326400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374900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339900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351900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333900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353400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5975178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3816649-F199-2341-7548-75056A7C2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251613"/>
              </p:ext>
            </p:extLst>
          </p:nvPr>
        </p:nvGraphicFramePr>
        <p:xfrm>
          <a:off x="838200" y="4181231"/>
          <a:ext cx="4102100" cy="2386965"/>
        </p:xfrm>
        <a:graphic>
          <a:graphicData uri="http://schemas.openxmlformats.org/drawingml/2006/table">
            <a:tbl>
              <a:tblPr/>
              <a:tblGrid>
                <a:gridCol w="1663700">
                  <a:extLst>
                    <a:ext uri="{9D8B030D-6E8A-4147-A177-3AD203B41FA5}">
                      <a16:colId xmlns:a16="http://schemas.microsoft.com/office/drawing/2014/main" val="3322668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3175963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7639231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720663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60364183"/>
                    </a:ext>
                  </a:extLst>
                </a:gridCol>
              </a:tblGrid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Виды расходов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050969"/>
                  </a:ext>
                </a:extLst>
              </a:tr>
              <a:tr h="619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квартал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квартал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квартал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квартал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14378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Материальные расходы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12190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персонал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673200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673200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673200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673200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98004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рекламу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37695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платежи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162000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223500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77760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расходы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9058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Непредвиденные расходы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030649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1007200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968200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1068700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4921759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9B4024-7A2B-3C0F-65FB-105D04A2B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02" y="2414663"/>
            <a:ext cx="3935337" cy="393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08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4F078-BD79-B365-8E21-788BEA3A9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доходов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7C64F2D-D481-FA40-63E0-AA2776106D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111812"/>
              </p:ext>
            </p:extLst>
          </p:nvPr>
        </p:nvGraphicFramePr>
        <p:xfrm>
          <a:off x="400048" y="1390650"/>
          <a:ext cx="10163205" cy="2026920"/>
        </p:xfrm>
        <a:graphic>
          <a:graphicData uri="http://schemas.openxmlformats.org/drawingml/2006/table">
            <a:tbl>
              <a:tblPr/>
              <a:tblGrid>
                <a:gridCol w="3756597">
                  <a:extLst>
                    <a:ext uri="{9D8B030D-6E8A-4147-A177-3AD203B41FA5}">
                      <a16:colId xmlns:a16="http://schemas.microsoft.com/office/drawing/2014/main" val="2506215038"/>
                    </a:ext>
                  </a:extLst>
                </a:gridCol>
                <a:gridCol w="752439">
                  <a:extLst>
                    <a:ext uri="{9D8B030D-6E8A-4147-A177-3AD203B41FA5}">
                      <a16:colId xmlns:a16="http://schemas.microsoft.com/office/drawing/2014/main" val="2261804975"/>
                    </a:ext>
                  </a:extLst>
                </a:gridCol>
                <a:gridCol w="752439">
                  <a:extLst>
                    <a:ext uri="{9D8B030D-6E8A-4147-A177-3AD203B41FA5}">
                      <a16:colId xmlns:a16="http://schemas.microsoft.com/office/drawing/2014/main" val="555345970"/>
                    </a:ext>
                  </a:extLst>
                </a:gridCol>
                <a:gridCol w="752439">
                  <a:extLst>
                    <a:ext uri="{9D8B030D-6E8A-4147-A177-3AD203B41FA5}">
                      <a16:colId xmlns:a16="http://schemas.microsoft.com/office/drawing/2014/main" val="3329657913"/>
                    </a:ext>
                  </a:extLst>
                </a:gridCol>
                <a:gridCol w="752439">
                  <a:extLst>
                    <a:ext uri="{9D8B030D-6E8A-4147-A177-3AD203B41FA5}">
                      <a16:colId xmlns:a16="http://schemas.microsoft.com/office/drawing/2014/main" val="1942917202"/>
                    </a:ext>
                  </a:extLst>
                </a:gridCol>
                <a:gridCol w="934273">
                  <a:extLst>
                    <a:ext uri="{9D8B030D-6E8A-4147-A177-3AD203B41FA5}">
                      <a16:colId xmlns:a16="http://schemas.microsoft.com/office/drawing/2014/main" val="476578109"/>
                    </a:ext>
                  </a:extLst>
                </a:gridCol>
                <a:gridCol w="829895">
                  <a:extLst>
                    <a:ext uri="{9D8B030D-6E8A-4147-A177-3AD203B41FA5}">
                      <a16:colId xmlns:a16="http://schemas.microsoft.com/office/drawing/2014/main" val="35036453"/>
                    </a:ext>
                  </a:extLst>
                </a:gridCol>
                <a:gridCol w="758670">
                  <a:extLst>
                    <a:ext uri="{9D8B030D-6E8A-4147-A177-3AD203B41FA5}">
                      <a16:colId xmlns:a16="http://schemas.microsoft.com/office/drawing/2014/main" val="2971957147"/>
                    </a:ext>
                  </a:extLst>
                </a:gridCol>
                <a:gridCol w="874014">
                  <a:extLst>
                    <a:ext uri="{9D8B030D-6E8A-4147-A177-3AD203B41FA5}">
                      <a16:colId xmlns:a16="http://schemas.microsoft.com/office/drawing/2014/main" val="2374460546"/>
                    </a:ext>
                  </a:extLst>
                </a:gridCol>
              </a:tblGrid>
              <a:tr h="2805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806590"/>
                  </a:ext>
                </a:extLst>
              </a:tr>
              <a:tr h="2805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июнь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июль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август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сентябрь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октябрь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ноябрь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декабрь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68994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 продаж для школ в шт.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908102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Обьем продаж для МЧС в шт.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78277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Цена за модель для школьников, руб.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477779"/>
                  </a:ext>
                </a:extLst>
              </a:tr>
              <a:tr h="2805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цена за модель для МЧС, руб.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679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Выручка, руб.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6085578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81F23B3-B518-01A2-3E3F-D8A3B78F1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279142"/>
              </p:ext>
            </p:extLst>
          </p:nvPr>
        </p:nvGraphicFramePr>
        <p:xfrm>
          <a:off x="400048" y="3825915"/>
          <a:ext cx="8242222" cy="2308840"/>
        </p:xfrm>
        <a:graphic>
          <a:graphicData uri="http://schemas.openxmlformats.org/drawingml/2006/table">
            <a:tbl>
              <a:tblPr/>
              <a:tblGrid>
                <a:gridCol w="3756596">
                  <a:extLst>
                    <a:ext uri="{9D8B030D-6E8A-4147-A177-3AD203B41FA5}">
                      <a16:colId xmlns:a16="http://schemas.microsoft.com/office/drawing/2014/main" val="221639867"/>
                    </a:ext>
                  </a:extLst>
                </a:gridCol>
                <a:gridCol w="1213732">
                  <a:extLst>
                    <a:ext uri="{9D8B030D-6E8A-4147-A177-3AD203B41FA5}">
                      <a16:colId xmlns:a16="http://schemas.microsoft.com/office/drawing/2014/main" val="3494489367"/>
                    </a:ext>
                  </a:extLst>
                </a:gridCol>
                <a:gridCol w="1213732">
                  <a:extLst>
                    <a:ext uri="{9D8B030D-6E8A-4147-A177-3AD203B41FA5}">
                      <a16:colId xmlns:a16="http://schemas.microsoft.com/office/drawing/2014/main" val="3049058257"/>
                    </a:ext>
                  </a:extLst>
                </a:gridCol>
                <a:gridCol w="1213732">
                  <a:extLst>
                    <a:ext uri="{9D8B030D-6E8A-4147-A177-3AD203B41FA5}">
                      <a16:colId xmlns:a16="http://schemas.microsoft.com/office/drawing/2014/main" val="1878192335"/>
                    </a:ext>
                  </a:extLst>
                </a:gridCol>
                <a:gridCol w="844430">
                  <a:extLst>
                    <a:ext uri="{9D8B030D-6E8A-4147-A177-3AD203B41FA5}">
                      <a16:colId xmlns:a16="http://schemas.microsoft.com/office/drawing/2014/main" val="2950233948"/>
                    </a:ext>
                  </a:extLst>
                </a:gridCol>
              </a:tblGrid>
              <a:tr h="280518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48770"/>
                  </a:ext>
                </a:extLst>
              </a:tr>
              <a:tr h="5610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квартал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квартал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квартал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квартал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252843"/>
                  </a:ext>
                </a:extLst>
              </a:tr>
              <a:tr h="29454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 продаж для школ в шт.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1949334"/>
                  </a:ext>
                </a:extLst>
              </a:tr>
              <a:tr h="3126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Объём продаж для МЧС в шт.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892222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Цена за модель для школьников, руб.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351995"/>
                  </a:ext>
                </a:extLst>
              </a:tr>
              <a:tr h="28051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цена за модель для МЧС, руб.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100814"/>
                  </a:ext>
                </a:extLst>
              </a:tr>
              <a:tr h="28051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Выручка, руб.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1490000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336728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B51813-557F-8E2E-F448-5168B1D75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" t="6791"/>
          <a:stretch/>
        </p:blipFill>
        <p:spPr>
          <a:xfrm flipH="1">
            <a:off x="9115423" y="3425024"/>
            <a:ext cx="2238376" cy="306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97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FFD10-3996-69A1-B039-E78CC8292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BB1BAED-D97A-81AE-2696-27DA6A0BFA36}"/>
              </a:ext>
            </a:extLst>
          </p:cNvPr>
          <p:cNvSpPr/>
          <p:nvPr/>
        </p:nvSpPr>
        <p:spPr>
          <a:xfrm>
            <a:off x="3000129" y="1973169"/>
            <a:ext cx="2880000" cy="28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9AC9EC2-B311-35A1-E4C9-F48434B5146D}"/>
              </a:ext>
            </a:extLst>
          </p:cNvPr>
          <p:cNvSpPr/>
          <p:nvPr/>
        </p:nvSpPr>
        <p:spPr>
          <a:xfrm>
            <a:off x="588235" y="2333169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FA0CBE-E8B2-EF90-3891-232166EC6C82}"/>
              </a:ext>
            </a:extLst>
          </p:cNvPr>
          <p:cNvSpPr txBox="1"/>
          <p:nvPr/>
        </p:nvSpPr>
        <p:spPr>
          <a:xfrm>
            <a:off x="1231150" y="3043837"/>
            <a:ext cx="1230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2023:</a:t>
            </a:r>
          </a:p>
          <a:p>
            <a:r>
              <a:rPr lang="ru-RU" dirty="0"/>
              <a:t>10 млрд рублей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D4C130-BEAF-AE07-D8DA-23390265848F}"/>
              </a:ext>
            </a:extLst>
          </p:cNvPr>
          <p:cNvSpPr txBox="1"/>
          <p:nvPr/>
        </p:nvSpPr>
        <p:spPr>
          <a:xfrm>
            <a:off x="4007109" y="3043837"/>
            <a:ext cx="1230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2024:</a:t>
            </a:r>
          </a:p>
          <a:p>
            <a:r>
              <a:rPr lang="ru-RU" dirty="0"/>
              <a:t>17.4 млрд рублей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99EFFC-B115-1178-6FBA-99F07D168BC5}"/>
              </a:ext>
            </a:extLst>
          </p:cNvPr>
          <p:cNvSpPr txBox="1"/>
          <p:nvPr/>
        </p:nvSpPr>
        <p:spPr>
          <a:xfrm>
            <a:off x="752585" y="5135650"/>
            <a:ext cx="496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Объем рынка РФ в сфере робототехники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B432FF-BFC8-F66B-715E-38B9DF92D923}"/>
              </a:ext>
            </a:extLst>
          </p:cNvPr>
          <p:cNvSpPr txBox="1"/>
          <p:nvPr/>
        </p:nvSpPr>
        <p:spPr>
          <a:xfrm>
            <a:off x="7159951" y="1973169"/>
            <a:ext cx="44438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Среднегодовой тем роста – 57%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С уходом иностранных компаний освободилась ниша на рынке робототехники</a:t>
            </a:r>
          </a:p>
          <a:p>
            <a:pPr algn="just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336C1D-BC6E-4D78-9E1A-9A8400EF5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213" y="3568654"/>
            <a:ext cx="4587552" cy="2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38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00D39-4384-4B36-858A-88EA18204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8D03EA-9DCB-961E-DA52-246E34876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67841" cy="4351338"/>
          </a:xfrm>
        </p:spPr>
        <p:txBody>
          <a:bodyPr/>
          <a:lstStyle/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dirty="0"/>
              <a:t>Дороговизна существующих вариантов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dirty="0"/>
              <a:t>Существующие варианты менее функциональны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dirty="0"/>
              <a:t>Невозможность работы с отечественными микроконтроллерами для обучающихся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FEF777-D2D9-02FD-AAFB-D5ABD86C4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347" y="5062152"/>
            <a:ext cx="2956813" cy="13256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898FA7-1056-4F03-8429-3F0EE6FE4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915" y="951723"/>
            <a:ext cx="5303417" cy="353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49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E2C07-CB08-5A14-B1A5-89C52B457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Решение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18DE463F-CE84-37A0-6B2B-27DE15D03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90688"/>
            <a:ext cx="4767841" cy="4351338"/>
          </a:xfrm>
        </p:spPr>
        <p:txBody>
          <a:bodyPr/>
          <a:lstStyle/>
          <a:p>
            <a:pPr marL="15875" indent="0">
              <a:buNone/>
            </a:pPr>
            <a:r>
              <a:rPr lang="ru-RU" dirty="0"/>
              <a:t>Наша конструкция: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dirty="0"/>
              <a:t>Дешевле существующих вариантов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dirty="0"/>
              <a:t>Функциональнее</a:t>
            </a:r>
          </a:p>
          <a:p>
            <a:pPr marL="358775" indent="-342900">
              <a:buFont typeface="Arial" panose="020B0604020202020204" pitchFamily="34" charset="0"/>
              <a:buChar char="•"/>
            </a:pPr>
            <a:r>
              <a:rPr lang="ru-RU" dirty="0"/>
              <a:t>Сделан на основе Российского микроконтроллера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B7E45D-66D7-3678-2337-6F9B281AC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63" y="1690688"/>
            <a:ext cx="4557019" cy="25201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35F71D-7905-822F-93C1-BD75B3574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4" y="4210858"/>
            <a:ext cx="2838714" cy="18991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B4E813-DB37-716F-12C6-301E533A0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995" y="4315064"/>
            <a:ext cx="2535239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43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477FB-BEF0-54EB-EE82-33AB8B58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Рынок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AED3F5A5-330B-BD9F-AB86-C1C7C020FC5D}"/>
              </a:ext>
            </a:extLst>
          </p:cNvPr>
          <p:cNvSpPr/>
          <p:nvPr/>
        </p:nvSpPr>
        <p:spPr>
          <a:xfrm>
            <a:off x="2958353" y="1266451"/>
            <a:ext cx="5400000" cy="5400000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AE5E6225-9462-42A2-1E40-BF8F2B1E97A4}"/>
              </a:ext>
            </a:extLst>
          </p:cNvPr>
          <p:cNvSpPr/>
          <p:nvPr/>
        </p:nvSpPr>
        <p:spPr>
          <a:xfrm>
            <a:off x="3678353" y="2706451"/>
            <a:ext cx="3960000" cy="396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73179882-F78E-97A6-7F5F-4D0865FB87C1}"/>
              </a:ext>
            </a:extLst>
          </p:cNvPr>
          <p:cNvSpPr/>
          <p:nvPr/>
        </p:nvSpPr>
        <p:spPr>
          <a:xfrm>
            <a:off x="4578353" y="4511549"/>
            <a:ext cx="2160000" cy="2160000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19F6C-9ECF-E145-2190-41978C485A4A}"/>
              </a:ext>
            </a:extLst>
          </p:cNvPr>
          <p:cNvSpPr txBox="1"/>
          <p:nvPr/>
        </p:nvSpPr>
        <p:spPr>
          <a:xfrm>
            <a:off x="4930588" y="1701790"/>
            <a:ext cx="197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TAM: 5.3 </a:t>
            </a:r>
            <a:r>
              <a:rPr lang="ru-RU" dirty="0"/>
              <a:t>млрд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4C43FF-606A-43A1-9BB4-708772A411EB}"/>
              </a:ext>
            </a:extLst>
          </p:cNvPr>
          <p:cNvSpPr txBox="1"/>
          <p:nvPr/>
        </p:nvSpPr>
        <p:spPr>
          <a:xfrm>
            <a:off x="4930588" y="3429000"/>
            <a:ext cx="155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SAM:</a:t>
            </a:r>
            <a:r>
              <a:rPr lang="ru-RU" dirty="0"/>
              <a:t> </a:t>
            </a:r>
            <a:r>
              <a:rPr lang="en-US" dirty="0"/>
              <a:t>750</a:t>
            </a:r>
            <a:r>
              <a:rPr lang="ru-RU" dirty="0"/>
              <a:t> млн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D4EF07-CC4C-F419-48B1-3E8C90950BF9}"/>
              </a:ext>
            </a:extLst>
          </p:cNvPr>
          <p:cNvSpPr txBox="1"/>
          <p:nvPr/>
        </p:nvSpPr>
        <p:spPr>
          <a:xfrm>
            <a:off x="4930588" y="5414682"/>
            <a:ext cx="155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SOM: 660 </a:t>
            </a:r>
            <a:r>
              <a:rPr lang="ru-RU" dirty="0" err="1"/>
              <a:t>тыс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A9D935-E4C5-409B-9B47-50FFEF354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926" y="4511549"/>
            <a:ext cx="3490074" cy="23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21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798D4-75BE-B556-4607-5D40BF9E1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Технические характеристики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4B473B-E4DC-77EA-A020-709B69190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07" y="1982948"/>
            <a:ext cx="3850169" cy="4172317"/>
          </a:xfrm>
        </p:spPr>
        <p:txBody>
          <a:bodyPr/>
          <a:lstStyle/>
          <a:p>
            <a:pPr marL="15875" indent="0">
              <a:buNone/>
            </a:pPr>
            <a:r>
              <a:rPr lang="ru-RU" dirty="0"/>
              <a:t>Модель – конструктор для обучения Скорость до 10 м/с</a:t>
            </a:r>
          </a:p>
          <a:p>
            <a:pPr marL="473075" indent="-457200"/>
            <a:r>
              <a:rPr lang="ru-RU" dirty="0"/>
              <a:t>Высокая проходимость</a:t>
            </a:r>
          </a:p>
          <a:p>
            <a:pPr marL="473075" indent="-457200"/>
            <a:r>
              <a:rPr lang="ru-RU" dirty="0"/>
              <a:t>Микроконтроллер </a:t>
            </a:r>
            <a:r>
              <a:rPr lang="en-US" dirty="0"/>
              <a:t>MIK32 </a:t>
            </a:r>
            <a:r>
              <a:rPr lang="ru-RU" dirty="0"/>
              <a:t>АМУР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F817C81A-334D-234A-AECE-59341321E426}"/>
              </a:ext>
            </a:extLst>
          </p:cNvPr>
          <p:cNvSpPr txBox="1">
            <a:spLocks/>
          </p:cNvSpPr>
          <p:nvPr/>
        </p:nvSpPr>
        <p:spPr>
          <a:xfrm>
            <a:off x="7227395" y="1987059"/>
            <a:ext cx="4592397" cy="4172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>
              <a:buNone/>
            </a:pPr>
            <a:r>
              <a:rPr lang="ru-RU" dirty="0"/>
              <a:t>Модель – спасатель для МЧС</a:t>
            </a:r>
          </a:p>
          <a:p>
            <a:pPr marL="473075" indent="-457200"/>
            <a:r>
              <a:rPr lang="ru-RU" dirty="0"/>
              <a:t>Скорость до 10 м/с</a:t>
            </a:r>
          </a:p>
          <a:p>
            <a:pPr marL="473075" indent="-457200"/>
            <a:r>
              <a:rPr lang="ru-RU" dirty="0"/>
              <a:t>Высокая проходимость</a:t>
            </a:r>
          </a:p>
          <a:p>
            <a:pPr marL="473075" indent="-457200"/>
            <a:r>
              <a:rPr lang="ru-RU" dirty="0"/>
              <a:t>Микроконтроллер </a:t>
            </a:r>
            <a:r>
              <a:rPr lang="en-US" dirty="0"/>
              <a:t>MIK32 </a:t>
            </a:r>
            <a:r>
              <a:rPr lang="ru-RU" dirty="0"/>
              <a:t>АМУР</a:t>
            </a:r>
          </a:p>
          <a:p>
            <a:pPr marL="473075" indent="-457200"/>
            <a:r>
              <a:rPr lang="ru-RU" dirty="0"/>
              <a:t>Усиленная сварная рама</a:t>
            </a:r>
          </a:p>
          <a:p>
            <a:pPr marL="473075" indent="-457200"/>
            <a:r>
              <a:rPr lang="ru-RU" dirty="0"/>
              <a:t>Мощный манипулятор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0BC9CCD8-BC8E-F422-82EA-9C97CD1EA6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703DE439-C782-C36B-DB8D-856A5DC68F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Трехмерная модель 4">
                <a:extLst>
                  <a:ext uri="{FF2B5EF4-FFF2-40B4-BE49-F238E27FC236}">
                    <a16:creationId xmlns:a16="http://schemas.microsoft.com/office/drawing/2014/main" id="{09F306CA-B19F-11EC-3323-56C968F857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5384459"/>
                  </p:ext>
                </p:extLst>
              </p:nvPr>
            </p:nvGraphicFramePr>
            <p:xfrm>
              <a:off x="3377226" y="2732807"/>
              <a:ext cx="4242774" cy="393836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242774" cy="3938360"/>
                    </a:xfrm>
                    <a:prstGeom prst="rect">
                      <a:avLst/>
                    </a:prstGeom>
                  </am3d:spPr>
                  <am3d:camera>
                    <am3d:pos x="0" y="0" z="687082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275" d="1000000"/>
                    <am3d:preTrans dx="-3670582" dy="-8464808" dz="17638249"/>
                    <am3d:scale>
                      <am3d:sx n="1000000" d="1000000"/>
                      <am3d:sy n="1000000" d="1000000"/>
                      <am3d:sz n="1000000" d="1000000"/>
                    </am3d:scale>
                    <am3d:rot ax="483805" ay="-2345761" az="-30632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272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Трехмерная модель 4">
                <a:extLst>
                  <a:ext uri="{FF2B5EF4-FFF2-40B4-BE49-F238E27FC236}">
                    <a16:creationId xmlns:a16="http://schemas.microsoft.com/office/drawing/2014/main" id="{09F306CA-B19F-11EC-3323-56C968F857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77226" y="2732807"/>
                <a:ext cx="4242774" cy="39383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DD42BF-B03F-DABA-CB96-30784E8EBB9D}"/>
              </a:ext>
            </a:extLst>
          </p:cNvPr>
          <p:cNvSpPr txBox="1"/>
          <p:nvPr/>
        </p:nvSpPr>
        <p:spPr>
          <a:xfrm>
            <a:off x="1028428" y="6262859"/>
            <a:ext cx="414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  <a:r>
              <a:rPr lang="en-US" dirty="0"/>
              <a:t>D</a:t>
            </a:r>
            <a:r>
              <a:rPr lang="ru-RU" dirty="0"/>
              <a:t> модель прототипа</a:t>
            </a:r>
          </a:p>
        </p:txBody>
      </p:sp>
    </p:spTree>
    <p:extLst>
      <p:ext uri="{BB962C8B-B14F-4D97-AF65-F5344CB8AC3E}">
        <p14:creationId xmlns:p14="http://schemas.microsoft.com/office/powerpoint/2010/main" val="63022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15F5C8-613F-F07A-3E1B-D34104DF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Аналоги и конкуренты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AF41C0-DE76-16B5-B1CB-00D7942E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180" y="1873302"/>
            <a:ext cx="2210108" cy="6858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E38C02-0F80-F0F8-73EB-E6F5C818B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180" y="3250093"/>
            <a:ext cx="3286584" cy="6192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BF1FCC-9BB1-8F1B-11BB-73D3D2CA8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14" y="4714256"/>
            <a:ext cx="2567816" cy="9217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169B66-9BD5-1C6B-513F-686F3AB9E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382" y="1432205"/>
            <a:ext cx="4611767" cy="12117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0E356B-21A2-058A-FE25-FAADE7FB6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936" y="2643952"/>
            <a:ext cx="3628292" cy="22454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357DC1-19A6-C008-285A-C3A361E5A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038" y="4917547"/>
            <a:ext cx="5032719" cy="1325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596193-012D-DDD7-4847-99BDB5FA77D6}"/>
              </a:ext>
            </a:extLst>
          </p:cNvPr>
          <p:cNvSpPr txBox="1"/>
          <p:nvPr/>
        </p:nvSpPr>
        <p:spPr>
          <a:xfrm>
            <a:off x="493776" y="2216250"/>
            <a:ext cx="2944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Дешево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Надежно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Использование российских компонентов</a:t>
            </a:r>
          </a:p>
        </p:txBody>
      </p:sp>
    </p:spTree>
    <p:extLst>
      <p:ext uri="{BB962C8B-B14F-4D97-AF65-F5344CB8AC3E}">
        <p14:creationId xmlns:p14="http://schemas.microsoft.com/office/powerpoint/2010/main" val="1723318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F6222-68F2-18CF-5DF0-44FEBD789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бизнес-модели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D86FAF3-5636-E50E-6A45-42ECE2B76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866892"/>
              </p:ext>
            </p:extLst>
          </p:nvPr>
        </p:nvGraphicFramePr>
        <p:xfrm>
          <a:off x="438709" y="1645920"/>
          <a:ext cx="11229416" cy="5017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883">
                  <a:extLst>
                    <a:ext uri="{9D8B030D-6E8A-4147-A177-3AD203B41FA5}">
                      <a16:colId xmlns:a16="http://schemas.microsoft.com/office/drawing/2014/main" val="3584524860"/>
                    </a:ext>
                  </a:extLst>
                </a:gridCol>
                <a:gridCol w="2398011">
                  <a:extLst>
                    <a:ext uri="{9D8B030D-6E8A-4147-A177-3AD203B41FA5}">
                      <a16:colId xmlns:a16="http://schemas.microsoft.com/office/drawing/2014/main" val="109621599"/>
                    </a:ext>
                  </a:extLst>
                </a:gridCol>
                <a:gridCol w="970814">
                  <a:extLst>
                    <a:ext uri="{9D8B030D-6E8A-4147-A177-3AD203B41FA5}">
                      <a16:colId xmlns:a16="http://schemas.microsoft.com/office/drawing/2014/main" val="3683519722"/>
                    </a:ext>
                  </a:extLst>
                </a:gridCol>
                <a:gridCol w="1571318">
                  <a:extLst>
                    <a:ext uri="{9D8B030D-6E8A-4147-A177-3AD203B41FA5}">
                      <a16:colId xmlns:a16="http://schemas.microsoft.com/office/drawing/2014/main" val="1977332285"/>
                    </a:ext>
                  </a:extLst>
                </a:gridCol>
                <a:gridCol w="1797507">
                  <a:extLst>
                    <a:ext uri="{9D8B030D-6E8A-4147-A177-3AD203B41FA5}">
                      <a16:colId xmlns:a16="http://schemas.microsoft.com/office/drawing/2014/main" val="3502235842"/>
                    </a:ext>
                  </a:extLst>
                </a:gridCol>
                <a:gridCol w="2245883">
                  <a:extLst>
                    <a:ext uri="{9D8B030D-6E8A-4147-A177-3AD203B41FA5}">
                      <a16:colId xmlns:a16="http://schemas.microsoft.com/office/drawing/2014/main" val="1419188288"/>
                    </a:ext>
                  </a:extLst>
                </a:gridCol>
              </a:tblGrid>
              <a:tr h="1392327"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Ключевые партнеры</a:t>
                      </a:r>
                    </a:p>
                    <a:p>
                      <a:pPr marL="301625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Производителе электроники</a:t>
                      </a:r>
                    </a:p>
                    <a:p>
                      <a:pPr marL="301625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Производители корпусных элементов</a:t>
                      </a:r>
                    </a:p>
                    <a:p>
                      <a:pPr marL="301625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Производители печатных или литых деталей</a:t>
                      </a:r>
                    </a:p>
                    <a:p>
                      <a:pPr marL="158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Ключевые процессы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Сборка роботов и наборов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Моделирования новых платформ</a:t>
                      </a:r>
                    </a:p>
                    <a:p>
                      <a:pPr marL="0" algn="ctr" defTabSz="914400" rtl="0" eaLnBrk="1" latinLnBrk="0" hangingPunct="1"/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Достоинства предложения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Дешевле существующих вариантов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Функциональнее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Сделан на основе Российского микроконтроллер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Отношения с клиентами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Реклама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Поддержка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Сегменты ЦА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Школьники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МЧС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Энтузиасты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Студенты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833396"/>
                  </a:ext>
                </a:extLst>
              </a:tr>
              <a:tr h="78318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Ключевые ресурсы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Каналы взаимодействия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Сайт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Почта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966725"/>
                  </a:ext>
                </a:extLst>
              </a:tr>
              <a:tr h="1653387">
                <a:tc vMerge="1">
                  <a:txBody>
                    <a:bodyPr/>
                    <a:lstStyle/>
                    <a:p>
                      <a:pPr marL="158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Ключевые ресурсы</a:t>
                      </a:r>
                    </a:p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Моделирования новых платформ</a:t>
                      </a:r>
                    </a:p>
                    <a:p>
                      <a:pPr marL="0" algn="ctr" defTabSz="914400" rtl="0" eaLnBrk="1" latinLnBrk="0" hangingPunct="1"/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459194"/>
                  </a:ext>
                </a:extLst>
              </a:tr>
              <a:tr h="1183158"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Структура издержек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Налоги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Производство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Источники дохода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 наборы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рс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роботами для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школьгикоа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Роботы для МЧС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Запчасти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49463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99FB78-7058-9157-9ECC-B9E068B7B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871" y="3886517"/>
            <a:ext cx="151492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25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49B3F-3C3E-B70C-B28B-DDCF120A1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Расчёт заработной платы работников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DD76151-B7AF-64ED-FC53-4C16E0E79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291483"/>
              </p:ext>
            </p:extLst>
          </p:nvPr>
        </p:nvGraphicFramePr>
        <p:xfrm>
          <a:off x="594005" y="1783556"/>
          <a:ext cx="7273645" cy="3900487"/>
        </p:xfrm>
        <a:graphic>
          <a:graphicData uri="http://schemas.openxmlformats.org/drawingml/2006/table">
            <a:tbl>
              <a:tblPr/>
              <a:tblGrid>
                <a:gridCol w="1640459">
                  <a:extLst>
                    <a:ext uri="{9D8B030D-6E8A-4147-A177-3AD203B41FA5}">
                      <a16:colId xmlns:a16="http://schemas.microsoft.com/office/drawing/2014/main" val="1947381619"/>
                    </a:ext>
                  </a:extLst>
                </a:gridCol>
                <a:gridCol w="476815">
                  <a:extLst>
                    <a:ext uri="{9D8B030D-6E8A-4147-A177-3AD203B41FA5}">
                      <a16:colId xmlns:a16="http://schemas.microsoft.com/office/drawing/2014/main" val="1705192637"/>
                    </a:ext>
                  </a:extLst>
                </a:gridCol>
                <a:gridCol w="811875">
                  <a:extLst>
                    <a:ext uri="{9D8B030D-6E8A-4147-A177-3AD203B41FA5}">
                      <a16:colId xmlns:a16="http://schemas.microsoft.com/office/drawing/2014/main" val="2701216060"/>
                    </a:ext>
                  </a:extLst>
                </a:gridCol>
                <a:gridCol w="3547119">
                  <a:extLst>
                    <a:ext uri="{9D8B030D-6E8A-4147-A177-3AD203B41FA5}">
                      <a16:colId xmlns:a16="http://schemas.microsoft.com/office/drawing/2014/main" val="2044257638"/>
                    </a:ext>
                  </a:extLst>
                </a:gridCol>
                <a:gridCol w="797377">
                  <a:extLst>
                    <a:ext uri="{9D8B030D-6E8A-4147-A177-3AD203B41FA5}">
                      <a16:colId xmlns:a16="http://schemas.microsoft.com/office/drawing/2014/main" val="2921388756"/>
                    </a:ext>
                  </a:extLst>
                </a:gridCol>
              </a:tblGrid>
              <a:tr h="8333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Кол-во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Оклад (руб.)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Процентная надбавка и районный коэффициент 1.7 (руб.)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Итого (руб.)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31618"/>
                  </a:ext>
                </a:extLst>
              </a:tr>
              <a:tr h="55843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Разработчик По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771875"/>
                  </a:ext>
                </a:extLst>
              </a:tr>
              <a:tr h="55843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Конструктор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33444"/>
                  </a:ext>
                </a:extLst>
              </a:tr>
              <a:tr h="55843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Комплектовщик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080175"/>
                  </a:ext>
                </a:extLst>
              </a:tr>
              <a:tr h="7383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Маркетолог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005118"/>
                  </a:ext>
                </a:extLst>
              </a:tr>
              <a:tr h="65349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9776367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3A1843-B3BE-F51A-472B-046AD7C53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8650" y="1690688"/>
            <a:ext cx="409575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42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630</Words>
  <Application>Microsoft Office PowerPoint</Application>
  <PresentationFormat>Широкоэкранный</PresentationFormat>
  <Paragraphs>343</Paragraphs>
  <Slides>12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Разработка серии роботов для обучения школьников и для нужд МЧС</vt:lpstr>
      <vt:lpstr>Актуальность</vt:lpstr>
      <vt:lpstr>Проблема</vt:lpstr>
      <vt:lpstr>Решение</vt:lpstr>
      <vt:lpstr>Рынок</vt:lpstr>
      <vt:lpstr>Технические характеристики</vt:lpstr>
      <vt:lpstr>Аналоги и конкуренты</vt:lpstr>
      <vt:lpstr>Структура бизнес-модели</vt:lpstr>
      <vt:lpstr>Расчёт заработной платы работников</vt:lpstr>
      <vt:lpstr>Расходы на персонал </vt:lpstr>
      <vt:lpstr>План расходов</vt:lpstr>
      <vt:lpstr>План доходов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серии роботов для обучения школьников и для нужд МЧС</dc:title>
  <dc:creator>User</dc:creator>
  <cp:lastModifiedBy>Виктория Скрыльникова</cp:lastModifiedBy>
  <cp:revision>14</cp:revision>
  <dcterms:created xsi:type="dcterms:W3CDTF">2023-10-28T14:30:31Z</dcterms:created>
  <dcterms:modified xsi:type="dcterms:W3CDTF">2023-11-27T06:44:33Z</dcterms:modified>
</cp:coreProperties>
</file>