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5"/>
  </p:notesMasterIdLst>
  <p:handoutMasterIdLst>
    <p:handoutMasterId r:id="rId16"/>
  </p:handoutMasterIdLst>
  <p:sldIdLst>
    <p:sldId id="260" r:id="rId6"/>
    <p:sldId id="295" r:id="rId7"/>
    <p:sldId id="304" r:id="rId8"/>
    <p:sldId id="297" r:id="rId9"/>
    <p:sldId id="298" r:id="rId10"/>
    <p:sldId id="299" r:id="rId11"/>
    <p:sldId id="263" r:id="rId12"/>
    <p:sldId id="302" r:id="rId13"/>
    <p:sldId id="303" r:id="rId14"/>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51" autoAdjust="0"/>
    <p:restoredTop sz="95604" autoAdjust="0"/>
  </p:normalViewPr>
  <p:slideViewPr>
    <p:cSldViewPr snapToGrid="0">
      <p:cViewPr>
        <p:scale>
          <a:sx n="56" d="100"/>
          <a:sy n="56" d="100"/>
        </p:scale>
        <p:origin x="144" y="1024"/>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17.10.2023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E66DD9-CA04-034E-890B-E0B54C4BBD2D}" type="slidenum">
              <a:rPr lang="ru-RU" smtClean="0"/>
              <a:t>7</a:t>
            </a:fld>
            <a:endParaRPr lang="ru-RU"/>
          </a:p>
        </p:txBody>
      </p:sp>
    </p:spTree>
    <p:extLst>
      <p:ext uri="{BB962C8B-B14F-4D97-AF65-F5344CB8AC3E}">
        <p14:creationId xmlns:p14="http://schemas.microsoft.com/office/powerpoint/2010/main" val="209594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6.wdp"/><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9A4272-20C1-9C10-2117-5A8B65C09625}"/>
              </a:ext>
            </a:extLst>
          </p:cNvPr>
          <p:cNvSpPr>
            <a:spLocks noGrp="1"/>
          </p:cNvSpPr>
          <p:nvPr>
            <p:ph type="ctrTitle"/>
          </p:nvPr>
        </p:nvSpPr>
        <p:spPr>
          <a:xfrm>
            <a:off x="2513013" y="1851899"/>
            <a:ext cx="15078075" cy="3939540"/>
          </a:xfrm>
        </p:spPr>
        <p:txBody>
          <a:bodyPr anchor="b"/>
          <a:lstStyle>
            <a:lvl1pPr algn="ctr">
              <a:defRPr sz="9894"/>
            </a:lvl1pPr>
          </a:lstStyle>
          <a:p>
            <a:r>
              <a:rPr lang="ru-RU"/>
              <a:t>Образец заголовка</a:t>
            </a:r>
          </a:p>
        </p:txBody>
      </p:sp>
      <p:sp>
        <p:nvSpPr>
          <p:cNvPr id="3" name="Подзаголовок 2">
            <a:extLst>
              <a:ext uri="{FF2B5EF4-FFF2-40B4-BE49-F238E27FC236}">
                <a16:creationId xmlns:a16="http://schemas.microsoft.com/office/drawing/2014/main" id="{8492C0A7-6613-31B8-7BCE-5027E26514BF}"/>
              </a:ext>
            </a:extLst>
          </p:cNvPr>
          <p:cNvSpPr>
            <a:spLocks noGrp="1"/>
          </p:cNvSpPr>
          <p:nvPr>
            <p:ph type="subTitle" idx="1"/>
          </p:nvPr>
        </p:nvSpPr>
        <p:spPr>
          <a:xfrm>
            <a:off x="2513013" y="5943363"/>
            <a:ext cx="15078075" cy="2732007"/>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ru-RU"/>
              <a:t>Образец подзаголовка</a:t>
            </a:r>
          </a:p>
        </p:txBody>
      </p:sp>
      <p:sp>
        <p:nvSpPr>
          <p:cNvPr id="4" name="Дата 3">
            <a:extLst>
              <a:ext uri="{FF2B5EF4-FFF2-40B4-BE49-F238E27FC236}">
                <a16:creationId xmlns:a16="http://schemas.microsoft.com/office/drawing/2014/main" id="{651819E2-B887-B93F-C1A2-38F88EC8F7C2}"/>
              </a:ext>
            </a:extLst>
          </p:cNvPr>
          <p:cNvSpPr>
            <a:spLocks noGrp="1"/>
          </p:cNvSpPr>
          <p:nvPr>
            <p:ph type="dt" sz="half" idx="10"/>
          </p:nvPr>
        </p:nvSpPr>
        <p:spPr/>
        <p:txBody>
          <a:bodyPr/>
          <a:lstStyle/>
          <a:p>
            <a:fld id="{A44CF188-5ED5-744B-9209-AD6EA6714054}" type="datetimeFigureOut">
              <a:rPr lang="ru-RU" smtClean="0"/>
              <a:t>17.10.2023</a:t>
            </a:fld>
            <a:endParaRPr lang="ru-RU"/>
          </a:p>
        </p:txBody>
      </p:sp>
      <p:sp>
        <p:nvSpPr>
          <p:cNvPr id="5" name="Нижний колонтитул 4">
            <a:extLst>
              <a:ext uri="{FF2B5EF4-FFF2-40B4-BE49-F238E27FC236}">
                <a16:creationId xmlns:a16="http://schemas.microsoft.com/office/drawing/2014/main" id="{E90D2867-A680-5FFA-FBF1-14FF94FA4BB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738AC10-E67C-48D1-0237-E0F38C91144F}"/>
              </a:ext>
            </a:extLst>
          </p:cNvPr>
          <p:cNvSpPr>
            <a:spLocks noGrp="1"/>
          </p:cNvSpPr>
          <p:nvPr>
            <p:ph type="sldNum" sz="quarter" idx="12"/>
          </p:nvPr>
        </p:nvSpPr>
        <p:spPr/>
        <p:txBody>
          <a:bodyPr/>
          <a:lstStyle/>
          <a:p>
            <a:fld id="{E357548B-5888-3D4A-9C39-C07B6C8A8243}" type="slidenum">
              <a:rPr lang="ru-RU" smtClean="0"/>
              <a:t>‹#›</a:t>
            </a:fld>
            <a:endParaRPr lang="ru-RU"/>
          </a:p>
        </p:txBody>
      </p:sp>
    </p:spTree>
    <p:extLst>
      <p:ext uri="{BB962C8B-B14F-4D97-AF65-F5344CB8AC3E}">
        <p14:creationId xmlns:p14="http://schemas.microsoft.com/office/powerpoint/2010/main" val="1547062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2.wdp"/><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file:////Users/anna/Library/Group%20Containers/UBF8T346G9.ms/WebArchiveCopyPasteTempFiles/com.microsoft.Word/original.jpg" TargetMode="External"/><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4.wdp"/><Relationship Id="rId5" Type="http://schemas.openxmlformats.org/officeDocument/2006/relationships/image" Target="../media/image36.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p:txBody>
          <a:bodyPr/>
          <a:lstStyle/>
          <a:p>
            <a:r>
              <a:rPr lang="ru-RU" dirty="0"/>
              <a:t>МЕНТАЛ+</a:t>
            </a:r>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p:txBody>
          <a:bodyPr/>
          <a:lstStyle/>
          <a:p>
            <a:r>
              <a:rPr lang="ru-RU" dirty="0"/>
              <a:t>Лучшее приложение для ментального здоровья с чат-ботом помощником, геймификацией и практиками от ведущих специалистов в области психологии и поведенческих паттернов</a:t>
            </a:r>
          </a:p>
          <a:p>
            <a:endParaRPr lang="ru-RU" dirty="0"/>
          </a:p>
          <a:p>
            <a:r>
              <a:rPr lang="ru-RU" dirty="0"/>
              <a:t>Проект подготовили </a:t>
            </a:r>
          </a:p>
          <a:p>
            <a:r>
              <a:rPr lang="ru-RU" dirty="0"/>
              <a:t>Кострова Анна </a:t>
            </a:r>
          </a:p>
          <a:p>
            <a:r>
              <a:rPr lang="ru-RU" dirty="0"/>
              <a:t>Гавриленкова Ксения</a:t>
            </a:r>
          </a:p>
        </p:txBody>
      </p:sp>
    </p:spTree>
    <p:extLst>
      <p:ext uri="{BB962C8B-B14F-4D97-AF65-F5344CB8AC3E}">
        <p14:creationId xmlns:p14="http://schemas.microsoft.com/office/powerpoint/2010/main" val="220680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A7948A2-776E-7244-3935-24C33BB4D317}"/>
              </a:ext>
            </a:extLst>
          </p:cNvPr>
          <p:cNvPicPr>
            <a:picLocks noChangeAspect="1"/>
          </p:cNvPicPr>
          <p:nvPr/>
        </p:nvPicPr>
        <p:blipFill rotWithShape="1">
          <a:blip r:embed="rId2"/>
          <a:srcRect r="24894"/>
          <a:stretch/>
        </p:blipFill>
        <p:spPr>
          <a:xfrm>
            <a:off x="10052050" y="1690209"/>
            <a:ext cx="9639081" cy="9625491"/>
          </a:xfrm>
          <a:prstGeom prst="rect">
            <a:avLst/>
          </a:prstGeom>
        </p:spPr>
      </p:pic>
      <p:sp>
        <p:nvSpPr>
          <p:cNvPr id="19" name="Текст 18">
            <a:extLst>
              <a:ext uri="{FF2B5EF4-FFF2-40B4-BE49-F238E27FC236}">
                <a16:creationId xmlns:a16="http://schemas.microsoft.com/office/drawing/2014/main" id="{860BAB42-92E5-6D4C-988B-4C5779B99DDE}"/>
              </a:ext>
            </a:extLst>
          </p:cNvPr>
          <p:cNvSpPr>
            <a:spLocks noGrp="1"/>
          </p:cNvSpPr>
          <p:nvPr>
            <p:ph type="body" sz="quarter" idx="12"/>
          </p:nvPr>
        </p:nvSpPr>
        <p:spPr>
          <a:xfrm>
            <a:off x="894587" y="1589088"/>
            <a:ext cx="14070349" cy="1135824"/>
          </a:xfrm>
        </p:spPr>
        <p:txBody>
          <a:bodyPr/>
          <a:lstStyle/>
          <a:p>
            <a:r>
              <a:rPr lang="ru-RU" sz="2800" b="0" i="0" u="none" strike="noStrike" dirty="0">
                <a:solidFill>
                  <a:srgbClr val="000000"/>
                </a:solidFill>
                <a:effectLst/>
                <a:latin typeface="Arial" panose="020B0604020202020204" pitchFamily="34" charset="0"/>
                <a:cs typeface="Arial" panose="020B0604020202020204" pitchFamily="34" charset="0"/>
              </a:rPr>
              <a:t>Связана с высоким темпом роста рынка </a:t>
            </a:r>
            <a:r>
              <a:rPr lang="en-US" sz="2800" b="0" i="0" u="none" strike="noStrike" dirty="0">
                <a:solidFill>
                  <a:srgbClr val="000000"/>
                </a:solidFill>
                <a:effectLst/>
                <a:latin typeface="Arial" panose="020B0604020202020204" pitchFamily="34" charset="0"/>
                <a:cs typeface="Arial" panose="020B0604020202020204" pitchFamily="34" charset="0"/>
              </a:rPr>
              <a:t>MedTech</a:t>
            </a:r>
            <a:r>
              <a:rPr lang="ru-RU" sz="2800" b="0" i="0" u="none" strike="noStrike" dirty="0">
                <a:solidFill>
                  <a:srgbClr val="000000"/>
                </a:solidFill>
                <a:effectLst/>
                <a:latin typeface="Arial" panose="020B0604020202020204" pitchFamily="34" charset="0"/>
                <a:cs typeface="Arial" panose="020B0604020202020204" pitchFamily="34" charset="0"/>
              </a:rPr>
              <a:t> по миру и стране, </a:t>
            </a:r>
            <a:r>
              <a:rPr lang="ru-RU" dirty="0">
                <a:solidFill>
                  <a:srgbClr val="000000"/>
                </a:solidFill>
                <a:latin typeface="Arial" panose="020B0604020202020204" pitchFamily="34" charset="0"/>
                <a:cs typeface="Arial" panose="020B0604020202020204" pitchFamily="34" charset="0"/>
              </a:rPr>
              <a:t>спросом со стороны клиентов, однако </a:t>
            </a:r>
            <a:r>
              <a:rPr lang="ru-RU" sz="2800" b="0" i="0" u="none" strike="noStrike" dirty="0">
                <a:solidFill>
                  <a:srgbClr val="000000"/>
                </a:solidFill>
                <a:effectLst/>
                <a:latin typeface="Arial" panose="020B0604020202020204" pitchFamily="34" charset="0"/>
                <a:cs typeface="Arial" panose="020B0604020202020204" pitchFamily="34" charset="0"/>
              </a:rPr>
              <a:t>небольшим количеством предложений на рынке мобильного здоровья, позволяющих дистанционно получать услуги психологической помощи</a:t>
            </a:r>
            <a:endParaRPr lang="ru-RU" sz="2000" dirty="0">
              <a:solidFill>
                <a:srgbClr val="1E0947"/>
              </a:solidFill>
              <a:latin typeface="Arial" panose="020B0604020202020204" pitchFamily="34" charset="0"/>
              <a:cs typeface="Arial" panose="020B0604020202020204" pitchFamily="34" charset="0"/>
            </a:endParaRPr>
          </a:p>
          <a:p>
            <a:endParaRPr lang="ru-RU" dirty="0"/>
          </a:p>
        </p:txBody>
      </p:sp>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pic>
        <p:nvPicPr>
          <p:cNvPr id="11" name="Рисунок 10">
            <a:extLst>
              <a:ext uri="{FF2B5EF4-FFF2-40B4-BE49-F238E27FC236}">
                <a16:creationId xmlns:a16="http://schemas.microsoft.com/office/drawing/2014/main" id="{5A26C410-04B5-4C08-D508-89444E152FEF}"/>
              </a:ext>
            </a:extLst>
          </p:cNvPr>
          <p:cNvPicPr>
            <a:picLocks noChangeAspect="1"/>
          </p:cNvPicPr>
          <p:nvPr/>
        </p:nvPicPr>
        <p:blipFill rotWithShape="1">
          <a:blip r:embed="rId3"/>
          <a:srcRect l="6177" t="37059" r="7059" b="16753"/>
          <a:stretch/>
        </p:blipFill>
        <p:spPr>
          <a:xfrm>
            <a:off x="805380" y="7387861"/>
            <a:ext cx="8360924" cy="3011093"/>
          </a:xfrm>
          <a:prstGeom prst="rect">
            <a:avLst/>
          </a:prstGeom>
        </p:spPr>
      </p:pic>
      <p:pic>
        <p:nvPicPr>
          <p:cNvPr id="12" name="Рисунок 11">
            <a:extLst>
              <a:ext uri="{FF2B5EF4-FFF2-40B4-BE49-F238E27FC236}">
                <a16:creationId xmlns:a16="http://schemas.microsoft.com/office/drawing/2014/main" id="{1087F8DC-6FB0-92C9-6415-43CA837646AF}"/>
              </a:ext>
            </a:extLst>
          </p:cNvPr>
          <p:cNvPicPr>
            <a:picLocks noChangeAspect="1"/>
          </p:cNvPicPr>
          <p:nvPr/>
        </p:nvPicPr>
        <p:blipFill rotWithShape="1">
          <a:blip r:embed="rId4"/>
          <a:srcRect l="18922" t="37408" r="20196" b="14140"/>
          <a:stretch/>
        </p:blipFill>
        <p:spPr>
          <a:xfrm>
            <a:off x="873716" y="3257306"/>
            <a:ext cx="8292588" cy="3712301"/>
          </a:xfrm>
          <a:prstGeom prst="rect">
            <a:avLst/>
          </a:prstGeom>
        </p:spPr>
      </p:pic>
    </p:spTree>
    <p:extLst>
      <p:ext uri="{BB962C8B-B14F-4D97-AF65-F5344CB8AC3E}">
        <p14:creationId xmlns:p14="http://schemas.microsoft.com/office/powerpoint/2010/main" val="156019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Овал 16">
            <a:extLst>
              <a:ext uri="{FF2B5EF4-FFF2-40B4-BE49-F238E27FC236}">
                <a16:creationId xmlns:a16="http://schemas.microsoft.com/office/drawing/2014/main" id="{5F613227-CD4A-57ED-C54D-BAA0CE78F322}"/>
              </a:ext>
            </a:extLst>
          </p:cNvPr>
          <p:cNvSpPr/>
          <p:nvPr/>
        </p:nvSpPr>
        <p:spPr>
          <a:xfrm rot="484614">
            <a:off x="8316330" y="6921662"/>
            <a:ext cx="8308428" cy="4994832"/>
          </a:xfrm>
          <a:prstGeom prst="ellipse">
            <a:avLst/>
          </a:prstGeom>
          <a:solidFill>
            <a:schemeClr val="bg1"/>
          </a:solidFill>
          <a:ln>
            <a:noFill/>
          </a:ln>
          <a:effectLst>
            <a:softEdge rad="49119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10">
            <a:extLst>
              <a:ext uri="{FF2B5EF4-FFF2-40B4-BE49-F238E27FC236}">
                <a16:creationId xmlns:a16="http://schemas.microsoft.com/office/drawing/2014/main" id="{C72ED528-466D-BB48-85E5-2A2D73A027E8}"/>
              </a:ext>
            </a:extLst>
          </p:cNvPr>
          <p:cNvSpPr>
            <a:spLocks noGrp="1"/>
          </p:cNvSpPr>
          <p:nvPr>
            <p:ph type="body" sz="quarter" idx="12"/>
          </p:nvPr>
        </p:nvSpPr>
        <p:spPr>
          <a:xfrm>
            <a:off x="894588" y="1813822"/>
            <a:ext cx="9284581" cy="911090"/>
          </a:xfrm>
        </p:spPr>
        <p:txBody>
          <a:bodyPr/>
          <a:lstStyle/>
          <a:p>
            <a:r>
              <a:rPr lang="ru-RU" dirty="0"/>
              <a:t>Сложность в получении квалифицированной помощи от психологов в силу занятости, местоположения</a:t>
            </a:r>
          </a:p>
        </p:txBody>
      </p:sp>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a:xfrm>
            <a:off x="894588" y="2585303"/>
            <a:ext cx="8793162" cy="7554912"/>
          </a:xfrm>
        </p:spPr>
        <p:txBody>
          <a:bodyPr/>
          <a:lstStyle/>
          <a:p>
            <a:pPr algn="just"/>
            <a:endParaRPr lang="en-US" dirty="0">
              <a:solidFill>
                <a:srgbClr val="2E2F33"/>
              </a:solidFill>
              <a:latin typeface="Arial" panose="020B0604020202020204" pitchFamily="34" charset="0"/>
              <a:cs typeface="Arial" panose="020B0604020202020204" pitchFamily="34" charset="0"/>
            </a:endParaRPr>
          </a:p>
          <a:p>
            <a:pPr algn="just"/>
            <a:r>
              <a:rPr lang="ru-RU" b="1" dirty="0">
                <a:solidFill>
                  <a:srgbClr val="2E2F33"/>
                </a:solidFill>
                <a:latin typeface="Arial" panose="020B0604020202020204" pitchFamily="34" charset="0"/>
                <a:cs typeface="Arial" panose="020B0604020202020204" pitchFamily="34" charset="0"/>
              </a:rPr>
              <a:t>ВЦИОМ: </a:t>
            </a:r>
            <a:r>
              <a:rPr lang="ru-RU" b="1" i="0" u="none" strike="noStrike" dirty="0">
                <a:solidFill>
                  <a:srgbClr val="2E2F33"/>
                </a:solidFill>
                <a:effectLst/>
                <a:latin typeface="Arial" panose="020B0604020202020204" pitchFamily="34" charset="0"/>
                <a:cs typeface="Arial" panose="020B0604020202020204" pitchFamily="34" charset="0"/>
              </a:rPr>
              <a:t>Более половины россиян </a:t>
            </a:r>
            <a:r>
              <a:rPr lang="ru-RU" b="0" i="0" u="none" strike="noStrike" dirty="0">
                <a:solidFill>
                  <a:srgbClr val="2E2F33"/>
                </a:solidFill>
                <a:effectLst/>
                <a:latin typeface="Arial" panose="020B0604020202020204" pitchFamily="34" charset="0"/>
                <a:cs typeface="Arial" panose="020B0604020202020204" pitchFamily="34" charset="0"/>
              </a:rPr>
              <a:t>в 2022 году сталкивались со стрессовыми ситуациями, но </a:t>
            </a:r>
            <a:r>
              <a:rPr lang="ru-RU" b="1" i="0" u="none" strike="noStrike" dirty="0">
                <a:solidFill>
                  <a:srgbClr val="2E2F33"/>
                </a:solidFill>
                <a:effectLst/>
                <a:latin typeface="Arial" panose="020B0604020202020204" pitchFamily="34" charset="0"/>
                <a:cs typeface="Arial" panose="020B0604020202020204" pitchFamily="34" charset="0"/>
              </a:rPr>
              <a:t>лишь 7% обращались за помощью к специалистам</a:t>
            </a:r>
            <a:r>
              <a:rPr lang="ru-RU" b="0" i="0" u="none" strike="noStrike" dirty="0">
                <a:solidFill>
                  <a:srgbClr val="2E2F33"/>
                </a:solidFill>
                <a:effectLst/>
                <a:latin typeface="Arial" panose="020B0604020202020204" pitchFamily="34" charset="0"/>
                <a:cs typeface="Arial" panose="020B0604020202020204" pitchFamily="34" charset="0"/>
              </a:rPr>
              <a:t>. </a:t>
            </a:r>
          </a:p>
          <a:p>
            <a:pPr algn="just"/>
            <a:r>
              <a:rPr lang="ru-RU" b="0" i="0" u="none" strike="noStrike" dirty="0">
                <a:solidFill>
                  <a:srgbClr val="2E2F33"/>
                </a:solidFill>
                <a:effectLst/>
                <a:latin typeface="Arial" panose="020B0604020202020204" pitchFamily="34" charset="0"/>
                <a:cs typeface="Arial" panose="020B0604020202020204" pitchFamily="34" charset="0"/>
              </a:rPr>
              <a:t>Постоянный информационный шум, череда "черных лебедей", рост стресса, депрессии и тревоги на фоне роста цен и падения доходов сказываются на эмоциональном, психологическом состоянии граждан. </a:t>
            </a:r>
          </a:p>
          <a:p>
            <a:pPr algn="just"/>
            <a:r>
              <a:rPr lang="ru-RU" b="0" i="0" u="none" strike="noStrike" dirty="0">
                <a:solidFill>
                  <a:srgbClr val="2E2F33"/>
                </a:solidFill>
                <a:effectLst/>
                <a:latin typeface="Arial" panose="020B0604020202020204" pitchFamily="34" charset="0"/>
                <a:cs typeface="Arial" panose="020B0604020202020204" pitchFamily="34" charset="0"/>
              </a:rPr>
              <a:t>Проект соответствует национальной цели развития Российской Федерации до 2030 года: "Сохранение населения, здоровье и благополучие людей" и "Цифровая трансформация", утвержденных Указом Президента РФ от 21 июля 2020 г. </a:t>
            </a:r>
            <a:r>
              <a:rPr lang="en" b="0" i="0" u="none" strike="noStrike" dirty="0">
                <a:solidFill>
                  <a:srgbClr val="2E2F33"/>
                </a:solidFill>
                <a:effectLst/>
                <a:latin typeface="Arial" panose="020B0604020202020204" pitchFamily="34" charset="0"/>
                <a:cs typeface="Arial" panose="020B0604020202020204" pitchFamily="34" charset="0"/>
              </a:rPr>
              <a:t>No 474 «</a:t>
            </a:r>
            <a:r>
              <a:rPr lang="ru-RU" b="0" i="0" u="none" strike="noStrike" dirty="0">
                <a:solidFill>
                  <a:srgbClr val="2E2F33"/>
                </a:solidFill>
                <a:effectLst/>
                <a:latin typeface="Arial" panose="020B0604020202020204" pitchFamily="34" charset="0"/>
                <a:cs typeface="Arial" panose="020B0604020202020204" pitchFamily="34" charset="0"/>
              </a:rPr>
              <a:t>О национальных целях развития Российской Федерации на период до 2030 года». </a:t>
            </a:r>
          </a:p>
          <a:p>
            <a:pPr algn="just"/>
            <a:r>
              <a:rPr lang="ru-RU" b="1" i="0" u="sng" strike="noStrike" dirty="0">
                <a:solidFill>
                  <a:srgbClr val="2E2F33"/>
                </a:solidFill>
                <a:effectLst/>
                <a:latin typeface="Arial" panose="020B0604020202020204" pitchFamily="34" charset="0"/>
                <a:cs typeface="Arial" panose="020B0604020202020204" pitchFamily="34" charset="0"/>
              </a:rPr>
              <a:t>По данным ТАСС главным источником стресса в 2022 году для опрошенных стала работа </a:t>
            </a:r>
            <a:r>
              <a:rPr lang="ru-RU" b="0" i="0" u="none" strike="noStrike" dirty="0">
                <a:solidFill>
                  <a:srgbClr val="2E2F33"/>
                </a:solidFill>
                <a:effectLst/>
                <a:latin typeface="Arial" panose="020B0604020202020204" pitchFamily="34" charset="0"/>
                <a:cs typeface="Arial" panose="020B0604020202020204" pitchFamily="34" charset="0"/>
              </a:rPr>
              <a:t>- на нее указали 22% респондентов. Каждый пятый назвал причиной стресса специальную военную операцию и ситуацию вокруг Украины. 10% респондентов связывают свои переживания с нестабильным финансовым положением, нехваткой денег, долгами или кредитами. </a:t>
            </a:r>
          </a:p>
          <a:p>
            <a:pPr algn="just"/>
            <a:r>
              <a:rPr lang="ru-RU" b="0" i="0" u="none" strike="noStrike" dirty="0">
                <a:solidFill>
                  <a:srgbClr val="2E2F33"/>
                </a:solidFill>
                <a:effectLst/>
                <a:latin typeface="Arial" panose="020B0604020202020204" pitchFamily="34" charset="0"/>
                <a:cs typeface="Arial" panose="020B0604020202020204" pitchFamily="34" charset="0"/>
              </a:rPr>
              <a:t>Из-за этой напряженности возрастает уровень конфликтов на работе, в обществе и других сферах, а это замедляет налаживание «экологичного» отношения к персоналу, </a:t>
            </a:r>
            <a:r>
              <a:rPr lang="ru-RU" b="0" i="0" u="none" strike="noStrike" dirty="0" err="1">
                <a:solidFill>
                  <a:srgbClr val="2E2F33"/>
                </a:solidFill>
                <a:effectLst/>
                <a:latin typeface="Arial" panose="020B0604020202020204" pitchFamily="34" charset="0"/>
                <a:cs typeface="Arial" panose="020B0604020202020204" pitchFamily="34" charset="0"/>
              </a:rPr>
              <a:t>поставщикам,клиентам</a:t>
            </a:r>
            <a:r>
              <a:rPr lang="ru-RU" b="0" i="0" u="none" strike="noStrike" dirty="0">
                <a:solidFill>
                  <a:srgbClr val="2E2F33"/>
                </a:solidFill>
                <a:effectLst/>
                <a:latin typeface="Arial" panose="020B0604020202020204" pitchFamily="34" charset="0"/>
                <a:cs typeface="Arial" panose="020B0604020202020204" pitchFamily="34" charset="0"/>
              </a:rPr>
              <a:t>, партнерам и потребителям. Данную проблема стоит решения.</a:t>
            </a:r>
          </a:p>
          <a:p>
            <a:pPr algn="just"/>
            <a:endParaRPr lang="ru-RU" b="0" i="0" u="none" strike="noStrike" dirty="0">
              <a:solidFill>
                <a:srgbClr val="2E2F33"/>
              </a:solidFill>
              <a:effectLst/>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
        <p:nvSpPr>
          <p:cNvPr id="16" name="Текст 15">
            <a:extLst>
              <a:ext uri="{FF2B5EF4-FFF2-40B4-BE49-F238E27FC236}">
                <a16:creationId xmlns:a16="http://schemas.microsoft.com/office/drawing/2014/main" id="{E8E038BC-E53B-614C-A9F9-2C3CA505EC53}"/>
              </a:ext>
            </a:extLst>
          </p:cNvPr>
          <p:cNvSpPr>
            <a:spLocks noGrp="1"/>
          </p:cNvSpPr>
          <p:nvPr>
            <p:ph type="body" sz="quarter" idx="17"/>
          </p:nvPr>
        </p:nvSpPr>
        <p:spPr/>
        <p:txBody>
          <a:bodyPr/>
          <a:lstStyle/>
          <a:p>
            <a:r>
              <a:rPr lang="ru-RU" dirty="0"/>
              <a:t>Почему существующих вариантов решения </a:t>
            </a:r>
            <a:br>
              <a:rPr lang="ru-RU" dirty="0"/>
            </a:br>
            <a:r>
              <a:rPr lang="ru-RU" dirty="0"/>
              <a:t>не достаточно?</a:t>
            </a:r>
          </a:p>
        </p:txBody>
      </p:sp>
      <p:grpSp>
        <p:nvGrpSpPr>
          <p:cNvPr id="2" name="Группа 1">
            <a:extLst>
              <a:ext uri="{FF2B5EF4-FFF2-40B4-BE49-F238E27FC236}">
                <a16:creationId xmlns:a16="http://schemas.microsoft.com/office/drawing/2014/main" id="{39BB5F7E-CE62-0A08-7DC9-7DCAAD315C67}"/>
              </a:ext>
            </a:extLst>
          </p:cNvPr>
          <p:cNvGrpSpPr/>
          <p:nvPr/>
        </p:nvGrpSpPr>
        <p:grpSpPr>
          <a:xfrm>
            <a:off x="10495788" y="7874692"/>
            <a:ext cx="3585789" cy="2622620"/>
            <a:chOff x="7632428" y="1963063"/>
            <a:chExt cx="3862963" cy="2825343"/>
          </a:xfrm>
        </p:grpSpPr>
        <p:pic>
          <p:nvPicPr>
            <p:cNvPr id="3" name="Picture 2">
              <a:extLst>
                <a:ext uri="{FF2B5EF4-FFF2-40B4-BE49-F238E27FC236}">
                  <a16:creationId xmlns:a16="http://schemas.microsoft.com/office/drawing/2014/main" id="{9D783DFA-25C8-60EB-1498-7A4812AD87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7561" y="1963063"/>
              <a:ext cx="2023353" cy="20233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14D1645C-758C-311F-F8DA-9EC7A31631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
                      </a14:imgEffect>
                    </a14:imgLayer>
                  </a14:imgProps>
                </a:ext>
                <a:ext uri="{28A0092B-C50C-407E-A947-70E740481C1C}">
                  <a14:useLocalDpi xmlns:a14="http://schemas.microsoft.com/office/drawing/2010/main" val="0"/>
                </a:ext>
              </a:extLst>
            </a:blip>
            <a:srcRect/>
            <a:stretch>
              <a:fillRect/>
            </a:stretch>
          </p:blipFill>
          <p:spPr bwMode="auto">
            <a:xfrm>
              <a:off x="7632428" y="3739981"/>
              <a:ext cx="1026809" cy="10268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D54467C3-44B6-C0C8-2DA9-9B115476A7A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1277" t="10410" r="29853" b="14514"/>
            <a:stretch/>
          </p:blipFill>
          <p:spPr bwMode="auto">
            <a:xfrm>
              <a:off x="10107683" y="3718363"/>
              <a:ext cx="1055242" cy="1070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61879B6F-8D7F-19F0-5B12-FF06BEA497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75217" y="2335295"/>
              <a:ext cx="1720174" cy="127888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id="{484B190E-532B-DEA9-97BE-F1834C0198E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446971" y="8509254"/>
            <a:ext cx="3680435" cy="568956"/>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8ED74816-7880-A291-FEC0-737FE7CE2340}"/>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14194418" y="9706168"/>
            <a:ext cx="1074422" cy="738664"/>
          </a:xfrm>
          <a:prstGeom prst="rect">
            <a:avLst/>
          </a:prstGeom>
        </p:spPr>
      </p:pic>
      <p:sp>
        <p:nvSpPr>
          <p:cNvPr id="9" name="TextBox 8">
            <a:extLst>
              <a:ext uri="{FF2B5EF4-FFF2-40B4-BE49-F238E27FC236}">
                <a16:creationId xmlns:a16="http://schemas.microsoft.com/office/drawing/2014/main" id="{626047CE-8B7E-724C-577C-006853D383A2}"/>
              </a:ext>
            </a:extLst>
          </p:cNvPr>
          <p:cNvSpPr txBox="1"/>
          <p:nvPr/>
        </p:nvSpPr>
        <p:spPr>
          <a:xfrm>
            <a:off x="15117483" y="9752866"/>
            <a:ext cx="5207763" cy="584775"/>
          </a:xfrm>
          <a:prstGeom prst="rect">
            <a:avLst/>
          </a:prstGeom>
          <a:noFill/>
        </p:spPr>
        <p:txBody>
          <a:bodyPr wrap="square" rtlCol="0">
            <a:spAutoFit/>
          </a:bodyPr>
          <a:lstStyle/>
          <a:p>
            <a:r>
              <a:rPr lang="en-US" sz="3200" b="1" dirty="0">
                <a:solidFill>
                  <a:schemeClr val="bg2">
                    <a:lumMod val="75000"/>
                  </a:schemeClr>
                </a:solidFill>
                <a:latin typeface="Andale Mono" panose="020B0509000000000004" pitchFamily="49" charset="0"/>
                <a:cs typeface="AL BAYAN PLAIN" pitchFamily="2" charset="-78"/>
              </a:rPr>
              <a:t>BEST DOCTORS</a:t>
            </a:r>
            <a:endParaRPr lang="ru-RU" sz="3200" b="1" dirty="0">
              <a:solidFill>
                <a:schemeClr val="bg2">
                  <a:lumMod val="75000"/>
                </a:schemeClr>
              </a:solidFill>
              <a:latin typeface="Andale Mono" panose="020B0509000000000004" pitchFamily="49" charset="0"/>
              <a:cs typeface="AL BAYAN PLAIN" pitchFamily="2" charset="-78"/>
            </a:endParaRPr>
          </a:p>
        </p:txBody>
      </p:sp>
      <p:sp>
        <p:nvSpPr>
          <p:cNvPr id="13" name="TextBox 12">
            <a:extLst>
              <a:ext uri="{FF2B5EF4-FFF2-40B4-BE49-F238E27FC236}">
                <a16:creationId xmlns:a16="http://schemas.microsoft.com/office/drawing/2014/main" id="{265650CD-5E53-FF6B-E978-6507A1C8E244}"/>
              </a:ext>
            </a:extLst>
          </p:cNvPr>
          <p:cNvSpPr txBox="1"/>
          <p:nvPr/>
        </p:nvSpPr>
        <p:spPr>
          <a:xfrm>
            <a:off x="10495788" y="2829646"/>
            <a:ext cx="7683593" cy="2862322"/>
          </a:xfrm>
          <a:prstGeom prst="rect">
            <a:avLst/>
          </a:prstGeom>
          <a:noFill/>
        </p:spPr>
        <p:txBody>
          <a:bodyPr wrap="square">
            <a:spAutoFit/>
          </a:bodyPr>
          <a:lstStyle/>
          <a:p>
            <a:r>
              <a:rPr lang="ru-RU" sz="2000" b="0" i="0" u="none" strike="noStrike" dirty="0">
                <a:solidFill>
                  <a:srgbClr val="2E2F33"/>
                </a:solidFill>
                <a:effectLst/>
                <a:latin typeface="Arial" panose="020B0604020202020204" pitchFamily="34" charset="0"/>
                <a:cs typeface="Arial" panose="020B0604020202020204" pitchFamily="34" charset="0"/>
              </a:rPr>
              <a:t>К сожалению, не все жители России могут позволить посещать психолога, дипломированных специалистов в виду местоположения, цен на сессию и культурного кода. </a:t>
            </a:r>
          </a:p>
          <a:p>
            <a:endParaRPr lang="ru-RU" sz="2000" dirty="0">
              <a:solidFill>
                <a:srgbClr val="2E2F33"/>
              </a:solidFill>
              <a:latin typeface="Arial" panose="020B0604020202020204" pitchFamily="34" charset="0"/>
              <a:cs typeface="Arial" panose="020B0604020202020204" pitchFamily="34" charset="0"/>
            </a:endParaRPr>
          </a:p>
          <a:p>
            <a:r>
              <a:rPr lang="ru-RU" sz="2000" dirty="0">
                <a:solidFill>
                  <a:srgbClr val="2E2F33"/>
                </a:solidFill>
                <a:latin typeface="Arial" panose="020B0604020202020204" pitchFamily="34" charset="0"/>
                <a:cs typeface="Arial" panose="020B0604020202020204" pitchFamily="34" charset="0"/>
              </a:rPr>
              <a:t>На очные сеансы необходимо выезжать, закладывать минимум 2-3 часа из занятого графика потенциального клиента. Однако, чат-бот и онлайн-помощники всегда на связи в приложении – это значительно облегчает работу над снижением стресса и тревожности</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2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pic>
        <p:nvPicPr>
          <p:cNvPr id="4" name="image25.png">
            <a:extLst>
              <a:ext uri="{FF2B5EF4-FFF2-40B4-BE49-F238E27FC236}">
                <a16:creationId xmlns:a16="http://schemas.microsoft.com/office/drawing/2014/main" id="{4077866A-00EC-7A7C-8544-3CB38B8DEDF4}"/>
              </a:ext>
            </a:extLst>
          </p:cNvPr>
          <p:cNvPicPr/>
          <p:nvPr/>
        </p:nvPicPr>
        <p:blipFill>
          <a:blip r:embed="rId2"/>
          <a:srcRect/>
          <a:stretch>
            <a:fillRect/>
          </a:stretch>
        </p:blipFill>
        <p:spPr>
          <a:xfrm>
            <a:off x="10106914" y="2942400"/>
            <a:ext cx="9102598" cy="7374792"/>
          </a:xfrm>
          <a:prstGeom prst="rect">
            <a:avLst/>
          </a:prstGeom>
          <a:ln/>
        </p:spPr>
      </p:pic>
      <p:sp>
        <p:nvSpPr>
          <p:cNvPr id="6" name="TextBox 5">
            <a:extLst>
              <a:ext uri="{FF2B5EF4-FFF2-40B4-BE49-F238E27FC236}">
                <a16:creationId xmlns:a16="http://schemas.microsoft.com/office/drawing/2014/main" id="{7FEC18F2-BD6E-6684-FFB0-904A65082297}"/>
              </a:ext>
            </a:extLst>
          </p:cNvPr>
          <p:cNvSpPr txBox="1"/>
          <p:nvPr/>
        </p:nvSpPr>
        <p:spPr>
          <a:xfrm>
            <a:off x="860082" y="2942400"/>
            <a:ext cx="8074324" cy="7171194"/>
          </a:xfrm>
          <a:prstGeom prst="rect">
            <a:avLst/>
          </a:prstGeom>
          <a:noFill/>
        </p:spPr>
        <p:txBody>
          <a:bodyPr wrap="square" rtlCol="0">
            <a:spAutoFit/>
          </a:bodyPr>
          <a:lstStyle/>
          <a:p>
            <a:r>
              <a:rPr lang="ru-RU" sz="2000" dirty="0"/>
              <a:t>Приложение для улучшения ментального здоровья</a:t>
            </a:r>
          </a:p>
          <a:p>
            <a:endParaRPr lang="ru-RU" sz="2000" dirty="0"/>
          </a:p>
          <a:p>
            <a:r>
              <a:rPr lang="ru-RU" sz="2000" dirty="0"/>
              <a:t>Каждый пользователь имеет доступ к чат-боту на базе ИИ и ряду практик из 8 разделов. Общение с чат-ботом – </a:t>
            </a:r>
            <a:r>
              <a:rPr lang="ru-RU" sz="2000" dirty="0" err="1"/>
              <a:t>безлимит</a:t>
            </a:r>
            <a:r>
              <a:rPr lang="ru-RU" sz="2000" dirty="0"/>
              <a:t>.</a:t>
            </a:r>
          </a:p>
          <a:p>
            <a:endParaRPr lang="ru-RU" sz="2000" dirty="0"/>
          </a:p>
          <a:p>
            <a:r>
              <a:rPr lang="ru-RU" sz="2000" dirty="0"/>
              <a:t>За выполнение практик вовремя начисляются баллы-бриллианты, которые можно потратить на бонусы внутри приложения.</a:t>
            </a:r>
          </a:p>
          <a:p>
            <a:endParaRPr lang="ru-RU" sz="2000" dirty="0"/>
          </a:p>
          <a:p>
            <a:r>
              <a:rPr lang="ru-RU" sz="2000" dirty="0"/>
              <a:t>Динамика улучшений отслеживается через тесты, которые отобраны квалифицированными специалистами, и отражается в личном кабинете.</a:t>
            </a:r>
          </a:p>
          <a:p>
            <a:endParaRPr lang="ru-RU" sz="2000" dirty="0"/>
          </a:p>
          <a:p>
            <a:r>
              <a:rPr lang="ru-RU" sz="2000" dirty="0"/>
              <a:t>Есть ряд </a:t>
            </a:r>
            <a:r>
              <a:rPr lang="en-US" sz="2000" dirty="0"/>
              <a:t>SKU</a:t>
            </a:r>
            <a:r>
              <a:rPr lang="ru-RU" sz="2000" dirty="0"/>
              <a:t>, включая 2 тарифа подписки с безлимитным количеством практик. После покупки основного пакета открывается доступ к бонусам – </a:t>
            </a:r>
            <a:r>
              <a:rPr lang="ru-RU" sz="2000" dirty="0" err="1"/>
              <a:t>постпродажный</a:t>
            </a:r>
            <a:r>
              <a:rPr lang="ru-RU" sz="2000" dirty="0"/>
              <a:t> сервис.</a:t>
            </a:r>
          </a:p>
          <a:p>
            <a:endParaRPr lang="ru-RU" sz="2000" dirty="0"/>
          </a:p>
          <a:p>
            <a:r>
              <a:rPr lang="ru-RU" sz="2000" dirty="0"/>
              <a:t>Общение с психологом. </a:t>
            </a:r>
            <a:r>
              <a:rPr lang="ru-RU" sz="2000" dirty="0">
                <a:effectLst/>
                <a:latin typeface="Arial" panose="020B0604020202020204" pitchFamily="34" charset="0"/>
                <a:ea typeface="Times New Roman" panose="02020603050405020304" pitchFamily="18" charset="0"/>
                <a:cs typeface="Arial" panose="020B0604020202020204" pitchFamily="34" charset="0"/>
              </a:rPr>
              <a:t>На первом этапе рассматриваются чат-сессии, видеосвязи, только онлайн-чат. Пользователь может выбрать одну сессию или пакет сессий из 10 или 18 сеансов. При этом не обязательно, чтобы все были на одну тему. Пакет из 10 сессий можно использовать на протяжение 2х месяцев, а 18 сессий в течение 10 недель</a:t>
            </a:r>
            <a:r>
              <a:rPr lang="ru-RU" sz="2000" dirty="0">
                <a:effectLst/>
                <a:latin typeface="Arial" panose="020B0604020202020204" pitchFamily="34" charset="0"/>
                <a:cs typeface="Arial" panose="020B0604020202020204" pitchFamily="34" charset="0"/>
              </a:rPr>
              <a:t> </a:t>
            </a:r>
            <a:endParaRPr lang="ru-RU" sz="1800" dirty="0">
              <a:latin typeface="Arial" panose="020B0604020202020204" pitchFamily="34" charset="0"/>
              <a:cs typeface="Arial" panose="020B0604020202020204" pitchFamily="34" charset="0"/>
            </a:endParaRPr>
          </a:p>
        </p:txBody>
      </p:sp>
      <p:sp>
        <p:nvSpPr>
          <p:cNvPr id="8" name="Текст 7">
            <a:extLst>
              <a:ext uri="{FF2B5EF4-FFF2-40B4-BE49-F238E27FC236}">
                <a16:creationId xmlns:a16="http://schemas.microsoft.com/office/drawing/2014/main" id="{3180E751-132E-C250-1A1C-52EABCD215ED}"/>
              </a:ext>
            </a:extLst>
          </p:cNvPr>
          <p:cNvSpPr>
            <a:spLocks noGrp="1"/>
          </p:cNvSpPr>
          <p:nvPr>
            <p:ph type="body" sz="quarter" idx="12"/>
          </p:nvPr>
        </p:nvSpPr>
        <p:spPr/>
        <p:txBody>
          <a:bodyPr/>
          <a:lstStyle/>
          <a:p>
            <a:r>
              <a:rPr lang="ru-RU" sz="3600" dirty="0"/>
              <a:t>Уникальные преимущества</a:t>
            </a:r>
          </a:p>
        </p:txBody>
      </p:sp>
    </p:spTree>
    <p:extLst>
      <p:ext uri="{BB962C8B-B14F-4D97-AF65-F5344CB8AC3E}">
        <p14:creationId xmlns:p14="http://schemas.microsoft.com/office/powerpoint/2010/main" val="112951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pic>
        <p:nvPicPr>
          <p:cNvPr id="9" name="Рисунок 8">
            <a:extLst>
              <a:ext uri="{FF2B5EF4-FFF2-40B4-BE49-F238E27FC236}">
                <a16:creationId xmlns:a16="http://schemas.microsoft.com/office/drawing/2014/main" id="{74817964-385C-EC4F-5758-5DACAF83CA24}"/>
              </a:ext>
            </a:extLst>
          </p:cNvPr>
          <p:cNvPicPr>
            <a:picLocks noChangeAspect="1"/>
          </p:cNvPicPr>
          <p:nvPr/>
        </p:nvPicPr>
        <p:blipFill rotWithShape="1">
          <a:blip r:embed="rId2"/>
          <a:srcRect l="6177" t="37059" r="7059" b="16753"/>
          <a:stretch/>
        </p:blipFill>
        <p:spPr>
          <a:xfrm>
            <a:off x="10359033" y="7531910"/>
            <a:ext cx="8336750" cy="3330805"/>
          </a:xfrm>
          <a:prstGeom prst="rect">
            <a:avLst/>
          </a:prstGeom>
        </p:spPr>
      </p:pic>
      <p:pic>
        <p:nvPicPr>
          <p:cNvPr id="10" name="Рисунок 9">
            <a:extLst>
              <a:ext uri="{FF2B5EF4-FFF2-40B4-BE49-F238E27FC236}">
                <a16:creationId xmlns:a16="http://schemas.microsoft.com/office/drawing/2014/main" id="{294FC08D-27F3-DA0F-263D-C08971C1C683}"/>
              </a:ext>
            </a:extLst>
          </p:cNvPr>
          <p:cNvPicPr>
            <a:picLocks noChangeAspect="1"/>
          </p:cNvPicPr>
          <p:nvPr/>
        </p:nvPicPr>
        <p:blipFill rotWithShape="1">
          <a:blip r:embed="rId3"/>
          <a:srcRect l="18922" t="37408" r="20196" b="14140"/>
          <a:stretch/>
        </p:blipFill>
        <p:spPr>
          <a:xfrm>
            <a:off x="10376286" y="2811713"/>
            <a:ext cx="7601131" cy="3402761"/>
          </a:xfrm>
          <a:prstGeom prst="rect">
            <a:avLst/>
          </a:prstGeom>
        </p:spPr>
      </p:pic>
      <p:pic>
        <p:nvPicPr>
          <p:cNvPr id="11" name="Рисунок 10">
            <a:extLst>
              <a:ext uri="{FF2B5EF4-FFF2-40B4-BE49-F238E27FC236}">
                <a16:creationId xmlns:a16="http://schemas.microsoft.com/office/drawing/2014/main" id="{A313A46B-A390-734C-3754-6CF867226534}"/>
              </a:ext>
            </a:extLst>
          </p:cNvPr>
          <p:cNvPicPr>
            <a:picLocks noChangeAspect="1"/>
          </p:cNvPicPr>
          <p:nvPr/>
        </p:nvPicPr>
        <p:blipFill rotWithShape="1">
          <a:blip r:embed="rId4"/>
          <a:srcRect l="13335" t="28170" r="16106" b="12223"/>
          <a:stretch/>
        </p:blipFill>
        <p:spPr>
          <a:xfrm>
            <a:off x="1114269" y="7299829"/>
            <a:ext cx="7149828" cy="3397595"/>
          </a:xfrm>
          <a:prstGeom prst="rect">
            <a:avLst/>
          </a:prstGeom>
        </p:spPr>
      </p:pic>
      <p:pic>
        <p:nvPicPr>
          <p:cNvPr id="12" name="Рисунок 6">
            <a:extLst>
              <a:ext uri="{FF2B5EF4-FFF2-40B4-BE49-F238E27FC236}">
                <a16:creationId xmlns:a16="http://schemas.microsoft.com/office/drawing/2014/main" id="{AC2D8775-BEBE-327F-C289-BD3E17CAB009}"/>
              </a:ext>
            </a:extLst>
          </p:cNvPr>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1959" r="3008" b="11961"/>
          <a:stretch>
            <a:fillRect/>
          </a:stretch>
        </p:blipFill>
        <p:spPr bwMode="auto">
          <a:xfrm>
            <a:off x="894588" y="3556268"/>
            <a:ext cx="7004521" cy="31255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Прямая соединительная линия 12">
            <a:extLst>
              <a:ext uri="{FF2B5EF4-FFF2-40B4-BE49-F238E27FC236}">
                <a16:creationId xmlns:a16="http://schemas.microsoft.com/office/drawing/2014/main" id="{477E4956-754F-E12F-9ABF-0FD1324950A4}"/>
              </a:ext>
            </a:extLst>
          </p:cNvPr>
          <p:cNvCxnSpPr>
            <a:cxnSpLocks/>
          </p:cNvCxnSpPr>
          <p:nvPr/>
        </p:nvCxnSpPr>
        <p:spPr>
          <a:xfrm>
            <a:off x="9462578" y="3238399"/>
            <a:ext cx="0" cy="7037503"/>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D8D91FFD-3FE5-4F15-2448-1CAE4B98507A}"/>
              </a:ext>
            </a:extLst>
          </p:cNvPr>
          <p:cNvCxnSpPr>
            <a:cxnSpLocks/>
          </p:cNvCxnSpPr>
          <p:nvPr/>
        </p:nvCxnSpPr>
        <p:spPr>
          <a:xfrm flipH="1">
            <a:off x="637157" y="6757151"/>
            <a:ext cx="17650843"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CA7951-FE91-6303-ED6D-A64FA99E6FF5}"/>
              </a:ext>
            </a:extLst>
          </p:cNvPr>
          <p:cNvSpPr txBox="1"/>
          <p:nvPr/>
        </p:nvSpPr>
        <p:spPr>
          <a:xfrm>
            <a:off x="843187" y="2834578"/>
            <a:ext cx="8413361" cy="646331"/>
          </a:xfrm>
          <a:prstGeom prst="rect">
            <a:avLst/>
          </a:prstGeom>
          <a:noFill/>
        </p:spPr>
        <p:txBody>
          <a:bodyPr wrap="square" rtlCol="0">
            <a:spAutoFit/>
          </a:bodyPr>
          <a:lstStyle/>
          <a:p>
            <a:r>
              <a:rPr lang="ru-RU" sz="1800" dirty="0"/>
              <a:t>Рынок мобильных сервисов РФ вырастет до 39 362 млн </a:t>
            </a:r>
            <a:r>
              <a:rPr lang="ru-RU" sz="1800" dirty="0" err="1"/>
              <a:t>руб</a:t>
            </a:r>
            <a:endParaRPr lang="ru-RU" sz="1800" dirty="0"/>
          </a:p>
          <a:p>
            <a:r>
              <a:rPr lang="ru-RU" sz="1800" dirty="0"/>
              <a:t>к 2024 году по данным </a:t>
            </a:r>
            <a:r>
              <a:rPr lang="en-US" sz="1800" dirty="0" err="1"/>
              <a:t>J’son</a:t>
            </a:r>
            <a:r>
              <a:rPr lang="en-US" sz="1800" dirty="0"/>
              <a:t> &amp; Partners Consulting</a:t>
            </a:r>
            <a:endParaRPr lang="ru-RU" sz="1800" dirty="0"/>
          </a:p>
        </p:txBody>
      </p:sp>
      <p:cxnSp>
        <p:nvCxnSpPr>
          <p:cNvPr id="17" name="Прямая соединительная линия 16">
            <a:extLst>
              <a:ext uri="{FF2B5EF4-FFF2-40B4-BE49-F238E27FC236}">
                <a16:creationId xmlns:a16="http://schemas.microsoft.com/office/drawing/2014/main" id="{D0DF7174-F621-F992-F73C-CCF1ABAF4F29}"/>
              </a:ext>
            </a:extLst>
          </p:cNvPr>
          <p:cNvCxnSpPr>
            <a:cxnSpLocks/>
          </p:cNvCxnSpPr>
          <p:nvPr/>
        </p:nvCxnSpPr>
        <p:spPr>
          <a:xfrm>
            <a:off x="848247" y="2500167"/>
            <a:ext cx="114830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Текст 19">
            <a:extLst>
              <a:ext uri="{FF2B5EF4-FFF2-40B4-BE49-F238E27FC236}">
                <a16:creationId xmlns:a16="http://schemas.microsoft.com/office/drawing/2014/main" id="{C5416505-EAD1-C9AC-39CA-DCEDC089365F}"/>
              </a:ext>
            </a:extLst>
          </p:cNvPr>
          <p:cNvSpPr>
            <a:spLocks noGrp="1"/>
          </p:cNvSpPr>
          <p:nvPr>
            <p:ph type="body" sz="quarter" idx="12"/>
          </p:nvPr>
        </p:nvSpPr>
        <p:spPr>
          <a:xfrm>
            <a:off x="894588" y="1589088"/>
            <a:ext cx="10889095" cy="1135824"/>
          </a:xfrm>
        </p:spPr>
        <p:txBody>
          <a:bodyPr/>
          <a:lstStyle/>
          <a:p>
            <a:r>
              <a:rPr lang="ru-RU" dirty="0"/>
              <a:t>На данный момент рынок подписочных сервисов и мобильного здоровья активно развивается, еще не достиг пика</a:t>
            </a:r>
          </a:p>
          <a:p>
            <a:endParaRPr lang="ru-RU" dirty="0"/>
          </a:p>
        </p:txBody>
      </p:sp>
      <p:sp>
        <p:nvSpPr>
          <p:cNvPr id="24" name="TextBox 23">
            <a:extLst>
              <a:ext uri="{FF2B5EF4-FFF2-40B4-BE49-F238E27FC236}">
                <a16:creationId xmlns:a16="http://schemas.microsoft.com/office/drawing/2014/main" id="{1CEB857E-B8F2-6340-27BE-9A90DD325273}"/>
              </a:ext>
            </a:extLst>
          </p:cNvPr>
          <p:cNvSpPr txBox="1"/>
          <p:nvPr/>
        </p:nvSpPr>
        <p:spPr>
          <a:xfrm>
            <a:off x="10376286" y="6922425"/>
            <a:ext cx="11680166" cy="646331"/>
          </a:xfrm>
          <a:prstGeom prst="rect">
            <a:avLst/>
          </a:prstGeom>
          <a:noFill/>
        </p:spPr>
        <p:txBody>
          <a:bodyPr wrap="square">
            <a:spAutoFit/>
          </a:bodyPr>
          <a:lstStyle/>
          <a:p>
            <a:r>
              <a:rPr lang="ru-RU" sz="1800" dirty="0"/>
              <a:t>Рынок мобильного здоровья США вырос на 40% в 2023</a:t>
            </a:r>
          </a:p>
          <a:p>
            <a:r>
              <a:rPr lang="ru-RU" sz="1800" dirty="0"/>
              <a:t>по сравнению с 2022</a:t>
            </a:r>
          </a:p>
        </p:txBody>
      </p:sp>
    </p:spTree>
    <p:extLst>
      <p:ext uri="{BB962C8B-B14F-4D97-AF65-F5344CB8AC3E}">
        <p14:creationId xmlns:p14="http://schemas.microsoft.com/office/powerpoint/2010/main" val="1414738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440064" y="515386"/>
            <a:ext cx="9741217" cy="911089"/>
          </a:xfrm>
          <a:prstGeom prst="rect">
            <a:avLst/>
          </a:prstGeom>
        </p:spPr>
        <p:txBody>
          <a:bodyPr/>
          <a:lstStyle/>
          <a:p>
            <a:r>
              <a:rPr lang="ru-RU" b="1" dirty="0"/>
              <a:t>Бизнес-модель</a:t>
            </a:r>
            <a:endParaRPr lang="ru-RU" dirty="0"/>
          </a:p>
        </p:txBody>
      </p:sp>
      <p:sp>
        <p:nvSpPr>
          <p:cNvPr id="7" name="Прямоугольник 6">
            <a:extLst>
              <a:ext uri="{FF2B5EF4-FFF2-40B4-BE49-F238E27FC236}">
                <a16:creationId xmlns:a16="http://schemas.microsoft.com/office/drawing/2014/main" id="{EF75AFC0-23C1-D0DE-3826-82919F634EC1}"/>
              </a:ext>
            </a:extLst>
          </p:cNvPr>
          <p:cNvSpPr/>
          <p:nvPr/>
        </p:nvSpPr>
        <p:spPr>
          <a:xfrm>
            <a:off x="917593" y="2386181"/>
            <a:ext cx="7898603" cy="35637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Оптимистичный сценарий</a:t>
            </a:r>
          </a:p>
        </p:txBody>
      </p:sp>
      <p:sp>
        <p:nvSpPr>
          <p:cNvPr id="17" name="Прямоугольник 16">
            <a:extLst>
              <a:ext uri="{FF2B5EF4-FFF2-40B4-BE49-F238E27FC236}">
                <a16:creationId xmlns:a16="http://schemas.microsoft.com/office/drawing/2014/main" id="{08A607DF-315A-DAAB-D005-3A96C7F8A9F7}"/>
              </a:ext>
            </a:extLst>
          </p:cNvPr>
          <p:cNvSpPr/>
          <p:nvPr/>
        </p:nvSpPr>
        <p:spPr>
          <a:xfrm>
            <a:off x="934561" y="4179171"/>
            <a:ext cx="7898602" cy="28924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Базовый сценарий</a:t>
            </a:r>
          </a:p>
        </p:txBody>
      </p:sp>
      <p:sp>
        <p:nvSpPr>
          <p:cNvPr id="30" name="Прямоугольник 29">
            <a:extLst>
              <a:ext uri="{FF2B5EF4-FFF2-40B4-BE49-F238E27FC236}">
                <a16:creationId xmlns:a16="http://schemas.microsoft.com/office/drawing/2014/main" id="{A8F58557-270D-8CEA-5E22-A02034E4D95A}"/>
              </a:ext>
            </a:extLst>
          </p:cNvPr>
          <p:cNvSpPr/>
          <p:nvPr/>
        </p:nvSpPr>
        <p:spPr>
          <a:xfrm>
            <a:off x="934560" y="5952498"/>
            <a:ext cx="7881635" cy="36071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Пессимистичный сценарий</a:t>
            </a:r>
          </a:p>
        </p:txBody>
      </p:sp>
      <p:sp>
        <p:nvSpPr>
          <p:cNvPr id="31" name="TextBox 30">
            <a:extLst>
              <a:ext uri="{FF2B5EF4-FFF2-40B4-BE49-F238E27FC236}">
                <a16:creationId xmlns:a16="http://schemas.microsoft.com/office/drawing/2014/main" id="{A07B4452-DBEE-52C8-034F-D586D966EF99}"/>
              </a:ext>
            </a:extLst>
          </p:cNvPr>
          <p:cNvSpPr txBox="1"/>
          <p:nvPr/>
        </p:nvSpPr>
        <p:spPr>
          <a:xfrm>
            <a:off x="936641" y="6295117"/>
            <a:ext cx="2297307" cy="707886"/>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Прирост клиентов в год</a:t>
            </a:r>
          </a:p>
        </p:txBody>
      </p:sp>
      <p:sp>
        <p:nvSpPr>
          <p:cNvPr id="32" name="TextBox 31">
            <a:extLst>
              <a:ext uri="{FF2B5EF4-FFF2-40B4-BE49-F238E27FC236}">
                <a16:creationId xmlns:a16="http://schemas.microsoft.com/office/drawing/2014/main" id="{48D41EC0-9BBA-9C60-C2D3-DB1617234049}"/>
              </a:ext>
            </a:extLst>
          </p:cNvPr>
          <p:cNvSpPr txBox="1"/>
          <p:nvPr/>
        </p:nvSpPr>
        <p:spPr>
          <a:xfrm>
            <a:off x="6968762" y="6463326"/>
            <a:ext cx="782587" cy="461665"/>
          </a:xfrm>
          <a:prstGeom prst="rect">
            <a:avLst/>
          </a:prstGeom>
          <a:noFill/>
        </p:spPr>
        <p:txBody>
          <a:bodyPr wrap="none" rtlCol="0">
            <a:spAutoFit/>
          </a:bodyPr>
          <a:lstStyle/>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NPV</a:t>
            </a:r>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Box 32">
            <a:extLst>
              <a:ext uri="{FF2B5EF4-FFF2-40B4-BE49-F238E27FC236}">
                <a16:creationId xmlns:a16="http://schemas.microsoft.com/office/drawing/2014/main" id="{8F1F5A28-B300-9714-A4B7-7C63131E75EF}"/>
              </a:ext>
            </a:extLst>
          </p:cNvPr>
          <p:cNvSpPr txBox="1"/>
          <p:nvPr/>
        </p:nvSpPr>
        <p:spPr>
          <a:xfrm>
            <a:off x="5195918" y="6453691"/>
            <a:ext cx="1292341"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Прибыль</a:t>
            </a:r>
          </a:p>
        </p:txBody>
      </p:sp>
      <p:sp>
        <p:nvSpPr>
          <p:cNvPr id="34" name="TextBox 33">
            <a:extLst>
              <a:ext uri="{FF2B5EF4-FFF2-40B4-BE49-F238E27FC236}">
                <a16:creationId xmlns:a16="http://schemas.microsoft.com/office/drawing/2014/main" id="{F060C742-E51D-9E02-432D-BFB172EFB32E}"/>
              </a:ext>
            </a:extLst>
          </p:cNvPr>
          <p:cNvSpPr txBox="1"/>
          <p:nvPr/>
        </p:nvSpPr>
        <p:spPr>
          <a:xfrm>
            <a:off x="3381049" y="6485321"/>
            <a:ext cx="1202573"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Выручка</a:t>
            </a:r>
          </a:p>
        </p:txBody>
      </p:sp>
      <p:cxnSp>
        <p:nvCxnSpPr>
          <p:cNvPr id="35" name="Прямая соединительная линия 34">
            <a:extLst>
              <a:ext uri="{FF2B5EF4-FFF2-40B4-BE49-F238E27FC236}">
                <a16:creationId xmlns:a16="http://schemas.microsoft.com/office/drawing/2014/main" id="{A8F65DB5-7734-A381-849D-C6492C1DBF65}"/>
              </a:ext>
            </a:extLst>
          </p:cNvPr>
          <p:cNvCxnSpPr/>
          <p:nvPr/>
        </p:nvCxnSpPr>
        <p:spPr>
          <a:xfrm>
            <a:off x="966700" y="7003003"/>
            <a:ext cx="16307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45545C39-263A-BA9E-9E02-17240940B072}"/>
              </a:ext>
            </a:extLst>
          </p:cNvPr>
          <p:cNvCxnSpPr>
            <a:cxnSpLocks/>
          </p:cNvCxnSpPr>
          <p:nvPr/>
        </p:nvCxnSpPr>
        <p:spPr>
          <a:xfrm>
            <a:off x="5310672" y="6975570"/>
            <a:ext cx="703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33CC225C-6AEF-4BB6-508D-8CC426E17E06}"/>
              </a:ext>
            </a:extLst>
          </p:cNvPr>
          <p:cNvCxnSpPr/>
          <p:nvPr/>
        </p:nvCxnSpPr>
        <p:spPr>
          <a:xfrm>
            <a:off x="6968762" y="6975570"/>
            <a:ext cx="627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C1B89466-E3AF-EBEC-769B-97E555DA4E16}"/>
              </a:ext>
            </a:extLst>
          </p:cNvPr>
          <p:cNvCxnSpPr/>
          <p:nvPr/>
        </p:nvCxnSpPr>
        <p:spPr>
          <a:xfrm>
            <a:off x="3430243" y="7003003"/>
            <a:ext cx="734304"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9AEDF20-B9A0-DAFB-56C7-3F9937E72B08}"/>
              </a:ext>
            </a:extLst>
          </p:cNvPr>
          <p:cNvSpPr txBox="1"/>
          <p:nvPr/>
        </p:nvSpPr>
        <p:spPr>
          <a:xfrm>
            <a:off x="970766" y="7059369"/>
            <a:ext cx="968079" cy="400110"/>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70%</a:t>
            </a:r>
          </a:p>
        </p:txBody>
      </p:sp>
      <p:sp>
        <p:nvSpPr>
          <p:cNvPr id="40" name="TextBox 39">
            <a:extLst>
              <a:ext uri="{FF2B5EF4-FFF2-40B4-BE49-F238E27FC236}">
                <a16:creationId xmlns:a16="http://schemas.microsoft.com/office/drawing/2014/main" id="{30E2F1EE-F4FC-4AC1-15F1-AB6699E78F02}"/>
              </a:ext>
            </a:extLst>
          </p:cNvPr>
          <p:cNvSpPr txBox="1"/>
          <p:nvPr/>
        </p:nvSpPr>
        <p:spPr>
          <a:xfrm>
            <a:off x="3362025" y="7057541"/>
            <a:ext cx="1342034"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65,3 млн. </a:t>
            </a:r>
          </a:p>
        </p:txBody>
      </p:sp>
      <p:sp>
        <p:nvSpPr>
          <p:cNvPr id="41" name="TextBox 40">
            <a:extLst>
              <a:ext uri="{FF2B5EF4-FFF2-40B4-BE49-F238E27FC236}">
                <a16:creationId xmlns:a16="http://schemas.microsoft.com/office/drawing/2014/main" id="{5063184E-3298-490D-C047-21B5D3C2B008}"/>
              </a:ext>
            </a:extLst>
          </p:cNvPr>
          <p:cNvSpPr txBox="1"/>
          <p:nvPr/>
        </p:nvSpPr>
        <p:spPr>
          <a:xfrm>
            <a:off x="5235625" y="7088370"/>
            <a:ext cx="1141659"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25 млн. </a:t>
            </a:r>
          </a:p>
        </p:txBody>
      </p:sp>
      <p:sp>
        <p:nvSpPr>
          <p:cNvPr id="42" name="TextBox 41">
            <a:extLst>
              <a:ext uri="{FF2B5EF4-FFF2-40B4-BE49-F238E27FC236}">
                <a16:creationId xmlns:a16="http://schemas.microsoft.com/office/drawing/2014/main" id="{E7F26626-A8F0-48C7-47DF-B14D5B806A12}"/>
              </a:ext>
            </a:extLst>
          </p:cNvPr>
          <p:cNvSpPr txBox="1"/>
          <p:nvPr/>
        </p:nvSpPr>
        <p:spPr>
          <a:xfrm>
            <a:off x="6908850" y="7088806"/>
            <a:ext cx="1561556" cy="830997"/>
          </a:xfrm>
          <a:prstGeom prst="rect">
            <a:avLst/>
          </a:prstGeom>
          <a:noFill/>
        </p:spPr>
        <p:txBody>
          <a:bodyPr wrap="square" rtlCol="0">
            <a:spAutoFit/>
          </a:bodyPr>
          <a:lstStyle/>
          <a:p>
            <a:r>
              <a:rPr lang="ru-RU" sz="2400" b="1" dirty="0">
                <a:latin typeface="Open Sans Light" panose="020B0306030504020204" pitchFamily="34" charset="0"/>
                <a:ea typeface="Open Sans Light" panose="020B0306030504020204" pitchFamily="34" charset="0"/>
                <a:cs typeface="Open Sans Light" panose="020B0306030504020204" pitchFamily="34" charset="0"/>
              </a:rPr>
              <a:t>20 млн.</a:t>
            </a:r>
          </a:p>
          <a:p>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TextBox 42">
            <a:extLst>
              <a:ext uri="{FF2B5EF4-FFF2-40B4-BE49-F238E27FC236}">
                <a16:creationId xmlns:a16="http://schemas.microsoft.com/office/drawing/2014/main" id="{58CAFAA0-1C88-7CD1-2ECA-B681DDBA4100}"/>
              </a:ext>
            </a:extLst>
          </p:cNvPr>
          <p:cNvSpPr txBox="1"/>
          <p:nvPr/>
        </p:nvSpPr>
        <p:spPr>
          <a:xfrm>
            <a:off x="10771917" y="1238542"/>
            <a:ext cx="5374434" cy="830997"/>
          </a:xfrm>
          <a:prstGeom prst="rect">
            <a:avLst/>
          </a:prstGeom>
          <a:noFill/>
        </p:spPr>
        <p:txBody>
          <a:bodyPr wrap="square" rtlCol="0">
            <a:spAutoFit/>
          </a:bodyPr>
          <a:lstStyle/>
          <a:p>
            <a:r>
              <a:rPr lang="ru-RU" sz="2400" b="1" dirty="0">
                <a:latin typeface="Arial" panose="020B0604020202020204" pitchFamily="34" charset="0"/>
                <a:ea typeface="Open Sans Light" panose="020B0306030504020204" pitchFamily="34" charset="0"/>
                <a:cs typeface="Arial" panose="020B0604020202020204" pitchFamily="34" charset="0"/>
              </a:rPr>
              <a:t>При базовом сценарии стратегия валовая прибыль составит</a:t>
            </a:r>
          </a:p>
        </p:txBody>
      </p:sp>
      <p:sp>
        <p:nvSpPr>
          <p:cNvPr id="44" name="Правая фигурная скобка 114">
            <a:extLst>
              <a:ext uri="{FF2B5EF4-FFF2-40B4-BE49-F238E27FC236}">
                <a16:creationId xmlns:a16="http://schemas.microsoft.com/office/drawing/2014/main" id="{7E8FF5DD-7D34-DFF3-A1C8-8989E40B3129}"/>
              </a:ext>
            </a:extLst>
          </p:cNvPr>
          <p:cNvSpPr/>
          <p:nvPr/>
        </p:nvSpPr>
        <p:spPr>
          <a:xfrm>
            <a:off x="16676212" y="2693456"/>
            <a:ext cx="242609" cy="1138544"/>
          </a:xfrm>
          <a:prstGeom prst="rightBrace">
            <a:avLst>
              <a:gd name="adj1" fmla="val 29926"/>
              <a:gd name="adj2" fmla="val 50000"/>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TextBox 44">
            <a:extLst>
              <a:ext uri="{FF2B5EF4-FFF2-40B4-BE49-F238E27FC236}">
                <a16:creationId xmlns:a16="http://schemas.microsoft.com/office/drawing/2014/main" id="{EA631B5F-3588-D7C3-5B23-94CF43A78BC5}"/>
              </a:ext>
            </a:extLst>
          </p:cNvPr>
          <p:cNvSpPr txBox="1"/>
          <p:nvPr/>
        </p:nvSpPr>
        <p:spPr>
          <a:xfrm>
            <a:off x="17013501" y="2970340"/>
            <a:ext cx="750526" cy="584775"/>
          </a:xfrm>
          <a:prstGeom prst="rect">
            <a:avLst/>
          </a:prstGeom>
          <a:noFill/>
        </p:spPr>
        <p:txBody>
          <a:bodyPr wrap="none" rtlCol="0">
            <a:spAutoFit/>
          </a:bodyPr>
          <a:lstStyle/>
          <a:p>
            <a:r>
              <a:rPr lang="ru-RU" sz="1600" dirty="0">
                <a:latin typeface="Open Sans Light" panose="020B0306030504020204" pitchFamily="34" charset="0"/>
                <a:ea typeface="Open Sans Light" panose="020B0306030504020204" pitchFamily="34" charset="0"/>
                <a:cs typeface="Open Sans Light" panose="020B0306030504020204" pitchFamily="34" charset="0"/>
              </a:rPr>
              <a:t>140,2 </a:t>
            </a:r>
          </a:p>
          <a:p>
            <a:r>
              <a:rPr lang="ru-RU" sz="1600" dirty="0">
                <a:latin typeface="Open Sans Light" panose="020B0306030504020204" pitchFamily="34" charset="0"/>
                <a:ea typeface="Open Sans Light" panose="020B0306030504020204" pitchFamily="34" charset="0"/>
                <a:cs typeface="Open Sans Light" panose="020B0306030504020204" pitchFamily="34" charset="0"/>
              </a:rPr>
              <a:t> млн. </a:t>
            </a:r>
          </a:p>
        </p:txBody>
      </p:sp>
      <p:sp>
        <p:nvSpPr>
          <p:cNvPr id="46" name="Правая фигурная скобка 118">
            <a:extLst>
              <a:ext uri="{FF2B5EF4-FFF2-40B4-BE49-F238E27FC236}">
                <a16:creationId xmlns:a16="http://schemas.microsoft.com/office/drawing/2014/main" id="{54D7E4B8-B137-F51A-706F-D8BF67627E9E}"/>
              </a:ext>
            </a:extLst>
          </p:cNvPr>
          <p:cNvSpPr/>
          <p:nvPr/>
        </p:nvSpPr>
        <p:spPr>
          <a:xfrm>
            <a:off x="16676211" y="3831999"/>
            <a:ext cx="209865" cy="1053239"/>
          </a:xfrm>
          <a:prstGeom prst="rightBrace">
            <a:avLst>
              <a:gd name="adj1" fmla="val 29926"/>
              <a:gd name="adj2" fmla="val 50000"/>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TextBox 46">
            <a:extLst>
              <a:ext uri="{FF2B5EF4-FFF2-40B4-BE49-F238E27FC236}">
                <a16:creationId xmlns:a16="http://schemas.microsoft.com/office/drawing/2014/main" id="{91327E81-81F7-CF14-1257-2A68CB5B91C5}"/>
              </a:ext>
            </a:extLst>
          </p:cNvPr>
          <p:cNvSpPr txBox="1"/>
          <p:nvPr/>
        </p:nvSpPr>
        <p:spPr>
          <a:xfrm>
            <a:off x="17060038" y="4018207"/>
            <a:ext cx="713657" cy="584775"/>
          </a:xfrm>
          <a:prstGeom prst="rect">
            <a:avLst/>
          </a:prstGeom>
          <a:noFill/>
        </p:spPr>
        <p:txBody>
          <a:bodyPr wrap="none" rtlCol="0">
            <a:spAutoFit/>
          </a:bodyPr>
          <a:lstStyle/>
          <a:p>
            <a:r>
              <a:rPr lang="ru-RU" sz="1600" dirty="0">
                <a:latin typeface="Open Sans Light" panose="020B0306030504020204" pitchFamily="34" charset="0"/>
                <a:ea typeface="Open Sans Light" panose="020B0306030504020204" pitchFamily="34" charset="0"/>
                <a:cs typeface="Open Sans Light" panose="020B0306030504020204" pitchFamily="34" charset="0"/>
              </a:rPr>
              <a:t>57,5 </a:t>
            </a:r>
          </a:p>
          <a:p>
            <a:r>
              <a:rPr lang="ru-RU" sz="1600" dirty="0">
                <a:latin typeface="Open Sans Light" panose="020B0306030504020204" pitchFamily="34" charset="0"/>
                <a:ea typeface="Open Sans Light" panose="020B0306030504020204" pitchFamily="34" charset="0"/>
                <a:cs typeface="Open Sans Light" panose="020B0306030504020204" pitchFamily="34" charset="0"/>
              </a:rPr>
              <a:t> млн. </a:t>
            </a:r>
          </a:p>
        </p:txBody>
      </p:sp>
      <p:sp>
        <p:nvSpPr>
          <p:cNvPr id="48" name="TextBox 47">
            <a:extLst>
              <a:ext uri="{FF2B5EF4-FFF2-40B4-BE49-F238E27FC236}">
                <a16:creationId xmlns:a16="http://schemas.microsoft.com/office/drawing/2014/main" id="{55C4C300-F89F-C706-8E09-FE8CF5AC87F5}"/>
              </a:ext>
            </a:extLst>
          </p:cNvPr>
          <p:cNvSpPr txBox="1"/>
          <p:nvPr/>
        </p:nvSpPr>
        <p:spPr>
          <a:xfrm>
            <a:off x="10716868" y="5528381"/>
            <a:ext cx="8666720" cy="830997"/>
          </a:xfrm>
          <a:prstGeom prst="rect">
            <a:avLst/>
          </a:prstGeom>
          <a:noFill/>
        </p:spPr>
        <p:txBody>
          <a:bodyPr wrap="square" rtlCol="0">
            <a:spAutoFit/>
          </a:bodyPr>
          <a:lstStyle/>
          <a:p>
            <a:r>
              <a:rPr lang="ru-RU" sz="2400" b="1" dirty="0">
                <a:latin typeface="Arial" panose="020B0604020202020204" pitchFamily="34" charset="0"/>
                <a:ea typeface="Open Sans Light" panose="020B0306030504020204" pitchFamily="34" charset="0"/>
                <a:cs typeface="Arial" panose="020B0604020202020204" pitchFamily="34" charset="0"/>
              </a:rPr>
              <a:t>Финансовые показатели демонстрируют перспективность проекта</a:t>
            </a:r>
          </a:p>
        </p:txBody>
      </p:sp>
      <p:sp>
        <p:nvSpPr>
          <p:cNvPr id="49" name="TextBox 48">
            <a:extLst>
              <a:ext uri="{FF2B5EF4-FFF2-40B4-BE49-F238E27FC236}">
                <a16:creationId xmlns:a16="http://schemas.microsoft.com/office/drawing/2014/main" id="{4E50FEFD-21A3-12A6-E13E-0C076869A70F}"/>
              </a:ext>
            </a:extLst>
          </p:cNvPr>
          <p:cNvSpPr txBox="1"/>
          <p:nvPr/>
        </p:nvSpPr>
        <p:spPr>
          <a:xfrm>
            <a:off x="9689582" y="6471534"/>
            <a:ext cx="3287063" cy="3416320"/>
          </a:xfrm>
          <a:prstGeom prst="rect">
            <a:avLst/>
          </a:prstGeom>
          <a:solidFill>
            <a:srgbClr val="E6E6E6"/>
          </a:solidFill>
        </p:spPr>
        <p:txBody>
          <a:bodyPr wrap="square" rtlCol="0">
            <a:spAutoFit/>
          </a:bodyPr>
          <a:lstStyle/>
          <a:p>
            <a:pPr marL="285750" indent="-285750">
              <a:buFont typeface="Arial" panose="020B0604020202020204" pitchFamily="34" charset="0"/>
              <a:buChar char="•"/>
            </a:pPr>
            <a:r>
              <a:rPr lang="ru-RU" sz="2400" dirty="0">
                <a:latin typeface="Open Sans Light" panose="020B0306030504020204" pitchFamily="34" charset="0"/>
                <a:ea typeface="Open Sans Light" panose="020B0306030504020204" pitchFamily="34" charset="0"/>
                <a:cs typeface="Open Sans Light" panose="020B0306030504020204" pitchFamily="34" charset="0"/>
              </a:rPr>
              <a:t>Доходы от проекта:</a:t>
            </a:r>
          </a:p>
          <a:p>
            <a:r>
              <a:rPr lang="ru-RU" sz="2400" b="1" dirty="0">
                <a:latin typeface="Open Sans Light" panose="020B0306030504020204" pitchFamily="34" charset="0"/>
                <a:ea typeface="Open Sans Light" panose="020B0306030504020204" pitchFamily="34" charset="0"/>
                <a:cs typeface="Open Sans Light" panose="020B0306030504020204" pitchFamily="34" charset="0"/>
              </a:rPr>
              <a:t>     35 млн. руб.</a:t>
            </a:r>
          </a:p>
          <a:p>
            <a:pPr marL="285750" indent="-285750">
              <a:buFont typeface="Arial" panose="020B0604020202020204" pitchFamily="34" charset="0"/>
              <a:buChar cha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IRR</a:t>
            </a:r>
            <a:r>
              <a:rPr lang="ru-RU" sz="24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2400" b="1" dirty="0">
                <a:latin typeface="Open Sans Light" panose="020B0306030504020204" pitchFamily="34" charset="0"/>
                <a:ea typeface="Open Sans Light" panose="020B0306030504020204" pitchFamily="34" charset="0"/>
                <a:cs typeface="Open Sans Light" panose="020B0306030504020204" pitchFamily="34" charset="0"/>
              </a:rPr>
              <a:t>341%</a:t>
            </a:r>
          </a:p>
          <a:p>
            <a:pPr marL="285750" indent="-285750">
              <a:buFont typeface="Arial" panose="020B0604020202020204" pitchFamily="34" charset="0"/>
              <a:buChar cha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ROI</a:t>
            </a:r>
            <a:r>
              <a:rPr lang="ru-RU" sz="2400" dirty="0">
                <a:latin typeface="Open Sans Light" panose="020B0306030504020204" pitchFamily="34" charset="0"/>
                <a:ea typeface="Open Sans Light" panose="020B0306030504020204" pitchFamily="34" charset="0"/>
                <a:cs typeface="Open Sans Light" panose="020B0306030504020204" pitchFamily="34" charset="0"/>
              </a:rPr>
              <a:t>:  </a:t>
            </a:r>
            <a:r>
              <a:rPr lang="ru-RU" sz="2400" b="1" dirty="0">
                <a:latin typeface="Open Sans Light" panose="020B0306030504020204" pitchFamily="34" charset="0"/>
                <a:ea typeface="Open Sans Light" panose="020B0306030504020204" pitchFamily="34" charset="0"/>
                <a:cs typeface="Open Sans Light" panose="020B0306030504020204" pitchFamily="34" charset="0"/>
              </a:rPr>
              <a:t>450</a:t>
            </a:r>
            <a:r>
              <a:rPr lang="en-US" sz="2400" b="1" dirty="0">
                <a:latin typeface="Open Sans Light" panose="020B0306030504020204" pitchFamily="34" charset="0"/>
                <a:ea typeface="Open Sans Light" panose="020B0306030504020204" pitchFamily="34" charset="0"/>
                <a:cs typeface="Open Sans Light" panose="020B0306030504020204" pitchFamily="34" charset="0"/>
              </a:rPr>
              <a:t>%</a:t>
            </a:r>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r>
              <a:rPr lang="en-US" sz="2400" dirty="0">
                <a:latin typeface="Open Sans Light" panose="020B0306030504020204" pitchFamily="34" charset="0"/>
                <a:ea typeface="Open Sans Light" panose="020B0306030504020204" pitchFamily="34" charset="0"/>
                <a:cs typeface="Open Sans Light" panose="020B0306030504020204" pitchFamily="34" charset="0"/>
              </a:rPr>
              <a:t>PP</a:t>
            </a:r>
            <a:r>
              <a:rPr lang="ru-RU" sz="2400" dirty="0">
                <a:latin typeface="Open Sans Light" panose="020B0306030504020204" pitchFamily="34" charset="0"/>
                <a:ea typeface="Open Sans Light" panose="020B0306030504020204" pitchFamily="34" charset="0"/>
                <a:cs typeface="Open Sans Light" panose="020B0306030504020204" pitchFamily="34" charset="0"/>
              </a:rPr>
              <a:t>:</a:t>
            </a:r>
            <a:r>
              <a:rPr lang="ru-RU" sz="2400" b="1" dirty="0">
                <a:latin typeface="Open Sans Light" panose="020B0306030504020204" pitchFamily="34" charset="0"/>
                <a:ea typeface="Open Sans Light" panose="020B0306030504020204" pitchFamily="34" charset="0"/>
                <a:cs typeface="Open Sans Light" panose="020B0306030504020204" pitchFamily="34" charset="0"/>
              </a:rPr>
              <a:t>   1,5 года</a:t>
            </a:r>
          </a:p>
          <a:p>
            <a:pPr marL="285750" indent="-285750">
              <a:buFont typeface="Arial" panose="020B0604020202020204" pitchFamily="34" charset="0"/>
              <a:buChar char="•"/>
            </a:pPr>
            <a:r>
              <a:rPr lang="ru-RU" sz="2400" dirty="0">
                <a:latin typeface="Open Sans Light" panose="020B0306030504020204" pitchFamily="34" charset="0"/>
                <a:ea typeface="Open Sans Light" panose="020B0306030504020204" pitchFamily="34" charset="0"/>
                <a:cs typeface="Open Sans Light" panose="020B0306030504020204" pitchFamily="34" charset="0"/>
              </a:rPr>
              <a:t>Затраты на привлечение одного клиента: </a:t>
            </a:r>
            <a:r>
              <a:rPr lang="ru-RU" sz="2400" b="1" dirty="0">
                <a:latin typeface="Open Sans Light" panose="020B0306030504020204" pitchFamily="34" charset="0"/>
                <a:ea typeface="Open Sans Light" panose="020B0306030504020204" pitchFamily="34" charset="0"/>
                <a:cs typeface="Open Sans Light" panose="020B0306030504020204" pitchFamily="34" charset="0"/>
              </a:rPr>
              <a:t>327 руб.</a:t>
            </a:r>
            <a:endParaRPr lang="en-US"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TextBox 55">
            <a:extLst>
              <a:ext uri="{FF2B5EF4-FFF2-40B4-BE49-F238E27FC236}">
                <a16:creationId xmlns:a16="http://schemas.microsoft.com/office/drawing/2014/main" id="{1EC4CCA6-7220-9729-4C59-0EB8B958F3D6}"/>
              </a:ext>
            </a:extLst>
          </p:cNvPr>
          <p:cNvSpPr txBox="1"/>
          <p:nvPr/>
        </p:nvSpPr>
        <p:spPr>
          <a:xfrm>
            <a:off x="1317713" y="1252485"/>
            <a:ext cx="7083423" cy="830997"/>
          </a:xfrm>
          <a:prstGeom prst="rect">
            <a:avLst/>
          </a:prstGeom>
          <a:noFill/>
        </p:spPr>
        <p:txBody>
          <a:bodyPr wrap="square" rtlCol="0">
            <a:spAutoFit/>
          </a:bodyPr>
          <a:lstStyle/>
          <a:p>
            <a:r>
              <a:rPr lang="ru-RU" sz="2400" b="1" dirty="0">
                <a:latin typeface="Arial" panose="020B0604020202020204" pitchFamily="34" charset="0"/>
                <a:ea typeface="Open Sans Light" panose="020B0306030504020204" pitchFamily="34" charset="0"/>
                <a:cs typeface="Arial" panose="020B0604020202020204" pitchFamily="34" charset="0"/>
              </a:rPr>
              <a:t>Даже при пессимистичном сценарии МТС удастся выйти на положительный </a:t>
            </a:r>
            <a:r>
              <a:rPr lang="en-US" sz="2400" b="1" dirty="0">
                <a:latin typeface="Arial" panose="020B0604020202020204" pitchFamily="34" charset="0"/>
                <a:ea typeface="Open Sans Light" panose="020B0306030504020204" pitchFamily="34" charset="0"/>
                <a:cs typeface="Arial" panose="020B0604020202020204" pitchFamily="34" charset="0"/>
              </a:rPr>
              <a:t>NPV</a:t>
            </a:r>
            <a:endParaRPr lang="ru-RU" sz="2400" b="1" dirty="0">
              <a:latin typeface="Arial" panose="020B0604020202020204" pitchFamily="34" charset="0"/>
              <a:ea typeface="Open Sans Light" panose="020B0306030504020204" pitchFamily="34" charset="0"/>
              <a:cs typeface="Arial" panose="020B0604020202020204" pitchFamily="34" charset="0"/>
            </a:endParaRPr>
          </a:p>
        </p:txBody>
      </p:sp>
      <p:grpSp>
        <p:nvGrpSpPr>
          <p:cNvPr id="57" name="Группа 56">
            <a:extLst>
              <a:ext uri="{FF2B5EF4-FFF2-40B4-BE49-F238E27FC236}">
                <a16:creationId xmlns:a16="http://schemas.microsoft.com/office/drawing/2014/main" id="{9F8CAAFF-27FF-43DD-D648-588599D2F1AC}"/>
              </a:ext>
            </a:extLst>
          </p:cNvPr>
          <p:cNvGrpSpPr/>
          <p:nvPr/>
        </p:nvGrpSpPr>
        <p:grpSpPr>
          <a:xfrm>
            <a:off x="9664438" y="1348342"/>
            <a:ext cx="833759" cy="1132386"/>
            <a:chOff x="2748279" y="984187"/>
            <a:chExt cx="372254" cy="646331"/>
          </a:xfrm>
        </p:grpSpPr>
        <p:sp>
          <p:nvSpPr>
            <p:cNvPr id="58" name="Прямоугольник 57">
              <a:extLst>
                <a:ext uri="{FF2B5EF4-FFF2-40B4-BE49-F238E27FC236}">
                  <a16:creationId xmlns:a16="http://schemas.microsoft.com/office/drawing/2014/main" id="{2CC54ABC-C3BE-0C09-C015-BC45FF643CB9}"/>
                </a:ext>
              </a:extLst>
            </p:cNvPr>
            <p:cNvSpPr/>
            <p:nvPr/>
          </p:nvSpPr>
          <p:spPr>
            <a:xfrm>
              <a:off x="2748279" y="991616"/>
              <a:ext cx="372254" cy="384391"/>
            </a:xfrm>
            <a:prstGeom prst="rect">
              <a:avLst/>
            </a:prstGeom>
            <a:solidFill>
              <a:srgbClr val="1D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TextBox 58">
              <a:extLst>
                <a:ext uri="{FF2B5EF4-FFF2-40B4-BE49-F238E27FC236}">
                  <a16:creationId xmlns:a16="http://schemas.microsoft.com/office/drawing/2014/main" id="{6FD1CB02-D3A1-56D5-B089-BB8D38A59026}"/>
                </a:ext>
              </a:extLst>
            </p:cNvPr>
            <p:cNvSpPr txBox="1"/>
            <p:nvPr/>
          </p:nvSpPr>
          <p:spPr>
            <a:xfrm>
              <a:off x="2827172" y="984187"/>
              <a:ext cx="223299" cy="646331"/>
            </a:xfrm>
            <a:prstGeom prst="rect">
              <a:avLst/>
            </a:prstGeom>
            <a:noFill/>
          </p:spPr>
          <p:txBody>
            <a:bodyPr wrap="square" rtlCol="0">
              <a:spAutoFit/>
            </a:bodyPr>
            <a:lstStyle/>
            <a:p>
              <a:r>
                <a:rPr lang="ru-R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60" name="Группа 59">
            <a:extLst>
              <a:ext uri="{FF2B5EF4-FFF2-40B4-BE49-F238E27FC236}">
                <a16:creationId xmlns:a16="http://schemas.microsoft.com/office/drawing/2014/main" id="{63E373D2-355D-8457-6318-1BF0269B5369}"/>
              </a:ext>
            </a:extLst>
          </p:cNvPr>
          <p:cNvGrpSpPr/>
          <p:nvPr/>
        </p:nvGrpSpPr>
        <p:grpSpPr>
          <a:xfrm>
            <a:off x="9689582" y="5527035"/>
            <a:ext cx="894668" cy="1074082"/>
            <a:chOff x="2748279" y="987101"/>
            <a:chExt cx="372254" cy="646331"/>
          </a:xfrm>
        </p:grpSpPr>
        <p:sp>
          <p:nvSpPr>
            <p:cNvPr id="61" name="Прямоугольник 60">
              <a:extLst>
                <a:ext uri="{FF2B5EF4-FFF2-40B4-BE49-F238E27FC236}">
                  <a16:creationId xmlns:a16="http://schemas.microsoft.com/office/drawing/2014/main" id="{3DF57CAA-3856-44DE-4A72-D7581F00252B}"/>
                </a:ext>
              </a:extLst>
            </p:cNvPr>
            <p:cNvSpPr/>
            <p:nvPr/>
          </p:nvSpPr>
          <p:spPr>
            <a:xfrm>
              <a:off x="2748279" y="991616"/>
              <a:ext cx="372254" cy="384391"/>
            </a:xfrm>
            <a:prstGeom prst="rect">
              <a:avLst/>
            </a:prstGeom>
            <a:solidFill>
              <a:srgbClr val="1D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Box 61">
              <a:extLst>
                <a:ext uri="{FF2B5EF4-FFF2-40B4-BE49-F238E27FC236}">
                  <a16:creationId xmlns:a16="http://schemas.microsoft.com/office/drawing/2014/main" id="{FAD4BA72-3A44-65A0-9AF3-08A402B210A6}"/>
                </a:ext>
              </a:extLst>
            </p:cNvPr>
            <p:cNvSpPr txBox="1"/>
            <p:nvPr/>
          </p:nvSpPr>
          <p:spPr>
            <a:xfrm>
              <a:off x="2841216" y="987101"/>
              <a:ext cx="223299" cy="646331"/>
            </a:xfrm>
            <a:prstGeom prst="rect">
              <a:avLst/>
            </a:prstGeom>
            <a:noFill/>
          </p:spPr>
          <p:txBody>
            <a:bodyPr wrap="square" rtlCol="0">
              <a:spAutoFit/>
            </a:bodyPr>
            <a:lstStyle/>
            <a:p>
              <a:r>
                <a:rPr lang="ru-R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a:t>
              </a:r>
            </a:p>
          </p:txBody>
        </p:sp>
      </p:grpSp>
      <p:pic>
        <p:nvPicPr>
          <p:cNvPr id="63" name="Рисунок 62">
            <a:extLst>
              <a:ext uri="{FF2B5EF4-FFF2-40B4-BE49-F238E27FC236}">
                <a16:creationId xmlns:a16="http://schemas.microsoft.com/office/drawing/2014/main" id="{EDDC9334-CDCB-78AA-BE07-D31CA4218161}"/>
              </a:ext>
            </a:extLst>
          </p:cNvPr>
          <p:cNvPicPr>
            <a:picLocks noChangeAspect="1"/>
          </p:cNvPicPr>
          <p:nvPr/>
        </p:nvPicPr>
        <p:blipFill>
          <a:blip r:embed="rId2"/>
          <a:stretch>
            <a:fillRect/>
          </a:stretch>
        </p:blipFill>
        <p:spPr>
          <a:xfrm>
            <a:off x="10819754" y="2002506"/>
            <a:ext cx="5682495" cy="3487650"/>
          </a:xfrm>
          <a:prstGeom prst="rect">
            <a:avLst/>
          </a:prstGeom>
        </p:spPr>
      </p:pic>
      <p:pic>
        <p:nvPicPr>
          <p:cNvPr id="64" name="Рисунок 63">
            <a:extLst>
              <a:ext uri="{FF2B5EF4-FFF2-40B4-BE49-F238E27FC236}">
                <a16:creationId xmlns:a16="http://schemas.microsoft.com/office/drawing/2014/main" id="{9C0F8EAE-BA9B-3B81-2377-314759903D02}"/>
              </a:ext>
            </a:extLst>
          </p:cNvPr>
          <p:cNvPicPr>
            <a:picLocks noChangeAspect="1"/>
          </p:cNvPicPr>
          <p:nvPr/>
        </p:nvPicPr>
        <p:blipFill>
          <a:blip r:embed="rId3"/>
          <a:stretch>
            <a:fillRect/>
          </a:stretch>
        </p:blipFill>
        <p:spPr>
          <a:xfrm>
            <a:off x="13101089" y="6313212"/>
            <a:ext cx="6282499" cy="3614192"/>
          </a:xfrm>
          <a:prstGeom prst="rect">
            <a:avLst/>
          </a:prstGeom>
        </p:spPr>
      </p:pic>
      <p:sp>
        <p:nvSpPr>
          <p:cNvPr id="65" name="TextBox 64">
            <a:extLst>
              <a:ext uri="{FF2B5EF4-FFF2-40B4-BE49-F238E27FC236}">
                <a16:creationId xmlns:a16="http://schemas.microsoft.com/office/drawing/2014/main" id="{32ACD66A-1534-CF03-F83B-58464EF193DE}"/>
              </a:ext>
            </a:extLst>
          </p:cNvPr>
          <p:cNvSpPr txBox="1"/>
          <p:nvPr/>
        </p:nvSpPr>
        <p:spPr>
          <a:xfrm>
            <a:off x="13359562" y="9927404"/>
            <a:ext cx="5677096" cy="400110"/>
          </a:xfrm>
          <a:prstGeom prst="rect">
            <a:avLst/>
          </a:prstGeom>
          <a:noFill/>
        </p:spPr>
        <p:txBody>
          <a:bodyPr wrap="square" rtlCol="0">
            <a:spAutoFit/>
          </a:bodyPr>
          <a:lstStyle/>
          <a:p>
            <a:r>
              <a:rPr lang="ru-RU" sz="2000" dirty="0">
                <a:latin typeface="Arial" panose="020B0604020202020204" pitchFamily="34" charset="0"/>
                <a:ea typeface="Open Sans Light" panose="020B0306030504020204" pitchFamily="34" charset="0"/>
                <a:cs typeface="Arial" panose="020B0604020202020204" pitchFamily="34" charset="0"/>
              </a:rPr>
              <a:t>Рост продаж </a:t>
            </a:r>
            <a:r>
              <a:rPr lang="en-US" sz="2000" dirty="0">
                <a:latin typeface="Arial" panose="020B0604020202020204" pitchFamily="34" charset="0"/>
                <a:ea typeface="Open Sans Light" panose="020B0306030504020204" pitchFamily="34" charset="0"/>
                <a:cs typeface="Arial" panose="020B0604020202020204" pitchFamily="34" charset="0"/>
              </a:rPr>
              <a:t>SKU</a:t>
            </a:r>
            <a:r>
              <a:rPr lang="ru-RU" sz="2000" dirty="0">
                <a:latin typeface="Arial" panose="020B0604020202020204" pitchFamily="34" charset="0"/>
                <a:ea typeface="Open Sans Light" panose="020B0306030504020204" pitchFamily="34" charset="0"/>
                <a:cs typeface="Arial" panose="020B0604020202020204" pitchFamily="34" charset="0"/>
              </a:rPr>
              <a:t> по месяцам 2-го года</a:t>
            </a:r>
          </a:p>
        </p:txBody>
      </p:sp>
      <p:grpSp>
        <p:nvGrpSpPr>
          <p:cNvPr id="66" name="Группа 65">
            <a:extLst>
              <a:ext uri="{FF2B5EF4-FFF2-40B4-BE49-F238E27FC236}">
                <a16:creationId xmlns:a16="http://schemas.microsoft.com/office/drawing/2014/main" id="{3497ED4D-6FE1-D88F-CB55-275F1BFD4B80}"/>
              </a:ext>
            </a:extLst>
          </p:cNvPr>
          <p:cNvGrpSpPr/>
          <p:nvPr/>
        </p:nvGrpSpPr>
        <p:grpSpPr>
          <a:xfrm>
            <a:off x="395603" y="1328050"/>
            <a:ext cx="833759" cy="686477"/>
            <a:chOff x="2748279" y="984187"/>
            <a:chExt cx="372254" cy="391820"/>
          </a:xfrm>
        </p:grpSpPr>
        <p:sp>
          <p:nvSpPr>
            <p:cNvPr id="67" name="Прямоугольник 66">
              <a:extLst>
                <a:ext uri="{FF2B5EF4-FFF2-40B4-BE49-F238E27FC236}">
                  <a16:creationId xmlns:a16="http://schemas.microsoft.com/office/drawing/2014/main" id="{86C1CEC9-5270-0F62-C0F8-14F41173B0D3}"/>
                </a:ext>
              </a:extLst>
            </p:cNvPr>
            <p:cNvSpPr/>
            <p:nvPr/>
          </p:nvSpPr>
          <p:spPr>
            <a:xfrm>
              <a:off x="2748279" y="991616"/>
              <a:ext cx="372254" cy="384391"/>
            </a:xfrm>
            <a:prstGeom prst="rect">
              <a:avLst/>
            </a:prstGeom>
            <a:solidFill>
              <a:srgbClr val="1D4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TextBox 67">
              <a:extLst>
                <a:ext uri="{FF2B5EF4-FFF2-40B4-BE49-F238E27FC236}">
                  <a16:creationId xmlns:a16="http://schemas.microsoft.com/office/drawing/2014/main" id="{5C9BE906-E7AC-A0C6-DCAA-726E73A5E4C7}"/>
                </a:ext>
              </a:extLst>
            </p:cNvPr>
            <p:cNvSpPr txBox="1"/>
            <p:nvPr/>
          </p:nvSpPr>
          <p:spPr>
            <a:xfrm>
              <a:off x="2827172" y="984187"/>
              <a:ext cx="223299" cy="368906"/>
            </a:xfrm>
            <a:prstGeom prst="rect">
              <a:avLst/>
            </a:prstGeom>
            <a:noFill/>
          </p:spPr>
          <p:txBody>
            <a:bodyPr wrap="square" rtlCol="0">
              <a:spAutoFit/>
            </a:bodyPr>
            <a:lstStyle/>
            <a:p>
              <a:r>
                <a:rPr lang="ru-RU" sz="36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1</a:t>
              </a:r>
            </a:p>
          </p:txBody>
        </p:sp>
      </p:grpSp>
      <p:sp>
        <p:nvSpPr>
          <p:cNvPr id="82" name="TextBox 81">
            <a:extLst>
              <a:ext uri="{FF2B5EF4-FFF2-40B4-BE49-F238E27FC236}">
                <a16:creationId xmlns:a16="http://schemas.microsoft.com/office/drawing/2014/main" id="{30771CE4-1C00-E0FE-65DC-673FFDAC8A2B}"/>
              </a:ext>
            </a:extLst>
          </p:cNvPr>
          <p:cNvSpPr txBox="1"/>
          <p:nvPr/>
        </p:nvSpPr>
        <p:spPr>
          <a:xfrm>
            <a:off x="1011688" y="4512834"/>
            <a:ext cx="2297307" cy="707886"/>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Прирост клиентов в год</a:t>
            </a:r>
          </a:p>
        </p:txBody>
      </p:sp>
      <p:sp>
        <p:nvSpPr>
          <p:cNvPr id="83" name="TextBox 82">
            <a:extLst>
              <a:ext uri="{FF2B5EF4-FFF2-40B4-BE49-F238E27FC236}">
                <a16:creationId xmlns:a16="http://schemas.microsoft.com/office/drawing/2014/main" id="{756E1735-2B64-41CA-5DB7-9005AD8EEBB9}"/>
              </a:ext>
            </a:extLst>
          </p:cNvPr>
          <p:cNvSpPr txBox="1"/>
          <p:nvPr/>
        </p:nvSpPr>
        <p:spPr>
          <a:xfrm>
            <a:off x="7043809" y="4681043"/>
            <a:ext cx="782587" cy="461665"/>
          </a:xfrm>
          <a:prstGeom prst="rect">
            <a:avLst/>
          </a:prstGeom>
          <a:noFill/>
        </p:spPr>
        <p:txBody>
          <a:bodyPr wrap="none" rtlCol="0">
            <a:spAutoFit/>
          </a:bodyPr>
          <a:lstStyle/>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NPV</a:t>
            </a:r>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4" name="TextBox 83">
            <a:extLst>
              <a:ext uri="{FF2B5EF4-FFF2-40B4-BE49-F238E27FC236}">
                <a16:creationId xmlns:a16="http://schemas.microsoft.com/office/drawing/2014/main" id="{B1CBCAD1-F1D8-F4D3-9A4B-C2C53CE36716}"/>
              </a:ext>
            </a:extLst>
          </p:cNvPr>
          <p:cNvSpPr txBox="1"/>
          <p:nvPr/>
        </p:nvSpPr>
        <p:spPr>
          <a:xfrm>
            <a:off x="5270965" y="4671408"/>
            <a:ext cx="1292341"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Прибыль</a:t>
            </a:r>
          </a:p>
        </p:txBody>
      </p:sp>
      <p:sp>
        <p:nvSpPr>
          <p:cNvPr id="85" name="TextBox 84">
            <a:extLst>
              <a:ext uri="{FF2B5EF4-FFF2-40B4-BE49-F238E27FC236}">
                <a16:creationId xmlns:a16="http://schemas.microsoft.com/office/drawing/2014/main" id="{12A03F86-3909-DA1F-A643-481196F6B0ED}"/>
              </a:ext>
            </a:extLst>
          </p:cNvPr>
          <p:cNvSpPr txBox="1"/>
          <p:nvPr/>
        </p:nvSpPr>
        <p:spPr>
          <a:xfrm>
            <a:off x="3456096" y="4703038"/>
            <a:ext cx="1202573"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Выручка</a:t>
            </a:r>
          </a:p>
        </p:txBody>
      </p:sp>
      <p:cxnSp>
        <p:nvCxnSpPr>
          <p:cNvPr id="86" name="Прямая соединительная линия 85">
            <a:extLst>
              <a:ext uri="{FF2B5EF4-FFF2-40B4-BE49-F238E27FC236}">
                <a16:creationId xmlns:a16="http://schemas.microsoft.com/office/drawing/2014/main" id="{9EA294A3-4558-8F83-D8DF-59432FDDEDE1}"/>
              </a:ext>
            </a:extLst>
          </p:cNvPr>
          <p:cNvCxnSpPr/>
          <p:nvPr/>
        </p:nvCxnSpPr>
        <p:spPr>
          <a:xfrm>
            <a:off x="1041747" y="5220720"/>
            <a:ext cx="16307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a:extLst>
              <a:ext uri="{FF2B5EF4-FFF2-40B4-BE49-F238E27FC236}">
                <a16:creationId xmlns:a16="http://schemas.microsoft.com/office/drawing/2014/main" id="{B8AEB9E1-9F7E-0F68-E0F2-8007DCB1A4FE}"/>
              </a:ext>
            </a:extLst>
          </p:cNvPr>
          <p:cNvCxnSpPr>
            <a:cxnSpLocks/>
          </p:cNvCxnSpPr>
          <p:nvPr/>
        </p:nvCxnSpPr>
        <p:spPr>
          <a:xfrm>
            <a:off x="5385719" y="5193287"/>
            <a:ext cx="703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a:extLst>
              <a:ext uri="{FF2B5EF4-FFF2-40B4-BE49-F238E27FC236}">
                <a16:creationId xmlns:a16="http://schemas.microsoft.com/office/drawing/2014/main" id="{AE544F76-F4BE-15EA-0CCF-4AF52C4C43E1}"/>
              </a:ext>
            </a:extLst>
          </p:cNvPr>
          <p:cNvCxnSpPr/>
          <p:nvPr/>
        </p:nvCxnSpPr>
        <p:spPr>
          <a:xfrm>
            <a:off x="7043809" y="5193287"/>
            <a:ext cx="627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a:extLst>
              <a:ext uri="{FF2B5EF4-FFF2-40B4-BE49-F238E27FC236}">
                <a16:creationId xmlns:a16="http://schemas.microsoft.com/office/drawing/2014/main" id="{AE996B9A-D986-F233-503F-21EE5FA2166E}"/>
              </a:ext>
            </a:extLst>
          </p:cNvPr>
          <p:cNvCxnSpPr/>
          <p:nvPr/>
        </p:nvCxnSpPr>
        <p:spPr>
          <a:xfrm>
            <a:off x="3505290" y="5220720"/>
            <a:ext cx="734304"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D1054E7-480A-AE2F-2C04-BA2F3122FBB1}"/>
              </a:ext>
            </a:extLst>
          </p:cNvPr>
          <p:cNvSpPr txBox="1"/>
          <p:nvPr/>
        </p:nvSpPr>
        <p:spPr>
          <a:xfrm>
            <a:off x="1045813" y="5277086"/>
            <a:ext cx="968079" cy="400110"/>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200%</a:t>
            </a:r>
          </a:p>
        </p:txBody>
      </p:sp>
      <p:sp>
        <p:nvSpPr>
          <p:cNvPr id="91" name="TextBox 90">
            <a:extLst>
              <a:ext uri="{FF2B5EF4-FFF2-40B4-BE49-F238E27FC236}">
                <a16:creationId xmlns:a16="http://schemas.microsoft.com/office/drawing/2014/main" id="{C46920B5-8651-3813-B91A-CD2AFDA138B1}"/>
              </a:ext>
            </a:extLst>
          </p:cNvPr>
          <p:cNvSpPr txBox="1"/>
          <p:nvPr/>
        </p:nvSpPr>
        <p:spPr>
          <a:xfrm>
            <a:off x="3437072" y="5275258"/>
            <a:ext cx="1487908"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140,2 млн. </a:t>
            </a:r>
          </a:p>
        </p:txBody>
      </p:sp>
      <p:sp>
        <p:nvSpPr>
          <p:cNvPr id="92" name="TextBox 91">
            <a:extLst>
              <a:ext uri="{FF2B5EF4-FFF2-40B4-BE49-F238E27FC236}">
                <a16:creationId xmlns:a16="http://schemas.microsoft.com/office/drawing/2014/main" id="{5B50F332-B682-2835-A35A-E53F0E6FB2FB}"/>
              </a:ext>
            </a:extLst>
          </p:cNvPr>
          <p:cNvSpPr txBox="1"/>
          <p:nvPr/>
        </p:nvSpPr>
        <p:spPr>
          <a:xfrm>
            <a:off x="5310672" y="5306087"/>
            <a:ext cx="1141659"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40 млн. </a:t>
            </a:r>
          </a:p>
        </p:txBody>
      </p:sp>
      <p:sp>
        <p:nvSpPr>
          <p:cNvPr id="93" name="TextBox 92">
            <a:extLst>
              <a:ext uri="{FF2B5EF4-FFF2-40B4-BE49-F238E27FC236}">
                <a16:creationId xmlns:a16="http://schemas.microsoft.com/office/drawing/2014/main" id="{783AA49D-3289-280D-9EC0-18D2E0C4167A}"/>
              </a:ext>
            </a:extLst>
          </p:cNvPr>
          <p:cNvSpPr txBox="1"/>
          <p:nvPr/>
        </p:nvSpPr>
        <p:spPr>
          <a:xfrm>
            <a:off x="6983897" y="5306523"/>
            <a:ext cx="1635688" cy="830997"/>
          </a:xfrm>
          <a:prstGeom prst="rect">
            <a:avLst/>
          </a:prstGeom>
          <a:noFill/>
        </p:spPr>
        <p:txBody>
          <a:bodyPr wrap="square" rtlCol="0">
            <a:spAutoFit/>
          </a:bodyPr>
          <a:lstStyle/>
          <a:p>
            <a:r>
              <a:rPr lang="ru-RU" sz="2400" b="1" dirty="0">
                <a:latin typeface="Open Sans Light" panose="020B0306030504020204" pitchFamily="34" charset="0"/>
                <a:ea typeface="Open Sans Light" panose="020B0306030504020204" pitchFamily="34" charset="0"/>
                <a:cs typeface="Open Sans Light" panose="020B0306030504020204" pitchFamily="34" charset="0"/>
              </a:rPr>
              <a:t>35 млн.</a:t>
            </a:r>
          </a:p>
          <a:p>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6" name="TextBox 105">
            <a:extLst>
              <a:ext uri="{FF2B5EF4-FFF2-40B4-BE49-F238E27FC236}">
                <a16:creationId xmlns:a16="http://schemas.microsoft.com/office/drawing/2014/main" id="{7F655028-EDF7-0DAC-A10A-8BC4D92024A0}"/>
              </a:ext>
            </a:extLst>
          </p:cNvPr>
          <p:cNvSpPr txBox="1"/>
          <p:nvPr/>
        </p:nvSpPr>
        <p:spPr>
          <a:xfrm>
            <a:off x="1041747" y="2782010"/>
            <a:ext cx="2297307" cy="707886"/>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Прирост клиентов в год</a:t>
            </a:r>
          </a:p>
        </p:txBody>
      </p:sp>
      <p:sp>
        <p:nvSpPr>
          <p:cNvPr id="107" name="TextBox 106">
            <a:extLst>
              <a:ext uri="{FF2B5EF4-FFF2-40B4-BE49-F238E27FC236}">
                <a16:creationId xmlns:a16="http://schemas.microsoft.com/office/drawing/2014/main" id="{2268CEA8-3F05-0D09-9CF5-F15511AA376B}"/>
              </a:ext>
            </a:extLst>
          </p:cNvPr>
          <p:cNvSpPr txBox="1"/>
          <p:nvPr/>
        </p:nvSpPr>
        <p:spPr>
          <a:xfrm>
            <a:off x="7073868" y="2950219"/>
            <a:ext cx="782587" cy="461665"/>
          </a:xfrm>
          <a:prstGeom prst="rect">
            <a:avLst/>
          </a:prstGeom>
          <a:noFill/>
        </p:spPr>
        <p:txBody>
          <a:bodyPr wrap="none" rtlCol="0">
            <a:spAutoFit/>
          </a:bodyPr>
          <a:lstStyle/>
          <a:p>
            <a:r>
              <a:rPr lang="en-US" sz="2400" b="1" dirty="0">
                <a:latin typeface="Open Sans Light" panose="020B0306030504020204" pitchFamily="34" charset="0"/>
                <a:ea typeface="Open Sans Light" panose="020B0306030504020204" pitchFamily="34" charset="0"/>
                <a:cs typeface="Open Sans Light" panose="020B0306030504020204" pitchFamily="34" charset="0"/>
              </a:rPr>
              <a:t>NPV</a:t>
            </a:r>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a:extLst>
              <a:ext uri="{FF2B5EF4-FFF2-40B4-BE49-F238E27FC236}">
                <a16:creationId xmlns:a16="http://schemas.microsoft.com/office/drawing/2014/main" id="{8FDCF9FC-12EF-54FC-8C97-2DB7164EB410}"/>
              </a:ext>
            </a:extLst>
          </p:cNvPr>
          <p:cNvSpPr txBox="1"/>
          <p:nvPr/>
        </p:nvSpPr>
        <p:spPr>
          <a:xfrm>
            <a:off x="5301024" y="2940584"/>
            <a:ext cx="1292341"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Прибыль</a:t>
            </a:r>
          </a:p>
        </p:txBody>
      </p:sp>
      <p:sp>
        <p:nvSpPr>
          <p:cNvPr id="109" name="TextBox 108">
            <a:extLst>
              <a:ext uri="{FF2B5EF4-FFF2-40B4-BE49-F238E27FC236}">
                <a16:creationId xmlns:a16="http://schemas.microsoft.com/office/drawing/2014/main" id="{094EDA65-409C-9DA1-94E1-BCC872E65D4D}"/>
              </a:ext>
            </a:extLst>
          </p:cNvPr>
          <p:cNvSpPr txBox="1"/>
          <p:nvPr/>
        </p:nvSpPr>
        <p:spPr>
          <a:xfrm>
            <a:off x="3486155" y="2972214"/>
            <a:ext cx="1202573"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Выручка</a:t>
            </a:r>
          </a:p>
        </p:txBody>
      </p:sp>
      <p:cxnSp>
        <p:nvCxnSpPr>
          <p:cNvPr id="110" name="Прямая соединительная линия 109">
            <a:extLst>
              <a:ext uri="{FF2B5EF4-FFF2-40B4-BE49-F238E27FC236}">
                <a16:creationId xmlns:a16="http://schemas.microsoft.com/office/drawing/2014/main" id="{7522520B-2C8B-4F23-CA83-6AE14D2EFF52}"/>
              </a:ext>
            </a:extLst>
          </p:cNvPr>
          <p:cNvCxnSpPr/>
          <p:nvPr/>
        </p:nvCxnSpPr>
        <p:spPr>
          <a:xfrm>
            <a:off x="1071806" y="3489896"/>
            <a:ext cx="16307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a:extLst>
              <a:ext uri="{FF2B5EF4-FFF2-40B4-BE49-F238E27FC236}">
                <a16:creationId xmlns:a16="http://schemas.microsoft.com/office/drawing/2014/main" id="{B924023C-DCC8-A205-48D8-2A4FBB00DC71}"/>
              </a:ext>
            </a:extLst>
          </p:cNvPr>
          <p:cNvCxnSpPr>
            <a:cxnSpLocks/>
          </p:cNvCxnSpPr>
          <p:nvPr/>
        </p:nvCxnSpPr>
        <p:spPr>
          <a:xfrm>
            <a:off x="5415778" y="3462463"/>
            <a:ext cx="703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Прямая соединительная линия 111">
            <a:extLst>
              <a:ext uri="{FF2B5EF4-FFF2-40B4-BE49-F238E27FC236}">
                <a16:creationId xmlns:a16="http://schemas.microsoft.com/office/drawing/2014/main" id="{F6B7F50F-574E-FB72-264C-FF7DE9E8F26F}"/>
              </a:ext>
            </a:extLst>
          </p:cNvPr>
          <p:cNvCxnSpPr/>
          <p:nvPr/>
        </p:nvCxnSpPr>
        <p:spPr>
          <a:xfrm>
            <a:off x="7073868" y="3462463"/>
            <a:ext cx="627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a:extLst>
              <a:ext uri="{FF2B5EF4-FFF2-40B4-BE49-F238E27FC236}">
                <a16:creationId xmlns:a16="http://schemas.microsoft.com/office/drawing/2014/main" id="{8B906D33-AB6A-665D-9C17-6BD6D6596795}"/>
              </a:ext>
            </a:extLst>
          </p:cNvPr>
          <p:cNvCxnSpPr/>
          <p:nvPr/>
        </p:nvCxnSpPr>
        <p:spPr>
          <a:xfrm>
            <a:off x="3535349" y="3489896"/>
            <a:ext cx="734304" cy="0"/>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96FBDAA7-8DBB-0AAE-179E-DD1AB2022D76}"/>
              </a:ext>
            </a:extLst>
          </p:cNvPr>
          <p:cNvSpPr txBox="1"/>
          <p:nvPr/>
        </p:nvSpPr>
        <p:spPr>
          <a:xfrm>
            <a:off x="1075872" y="3546262"/>
            <a:ext cx="968079" cy="400110"/>
          </a:xfrm>
          <a:prstGeom prst="rect">
            <a:avLst/>
          </a:prstGeom>
          <a:noFill/>
        </p:spPr>
        <p:txBody>
          <a:bodyPr wrap="squar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300%</a:t>
            </a:r>
          </a:p>
        </p:txBody>
      </p:sp>
      <p:sp>
        <p:nvSpPr>
          <p:cNvPr id="115" name="TextBox 114">
            <a:extLst>
              <a:ext uri="{FF2B5EF4-FFF2-40B4-BE49-F238E27FC236}">
                <a16:creationId xmlns:a16="http://schemas.microsoft.com/office/drawing/2014/main" id="{5071D289-6C9B-47A0-D9DA-CA746E33C513}"/>
              </a:ext>
            </a:extLst>
          </p:cNvPr>
          <p:cNvSpPr txBox="1"/>
          <p:nvPr/>
        </p:nvSpPr>
        <p:spPr>
          <a:xfrm>
            <a:off x="3467131" y="3544434"/>
            <a:ext cx="1487908"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330,5 млн. </a:t>
            </a:r>
          </a:p>
        </p:txBody>
      </p:sp>
      <p:sp>
        <p:nvSpPr>
          <p:cNvPr id="116" name="TextBox 115">
            <a:extLst>
              <a:ext uri="{FF2B5EF4-FFF2-40B4-BE49-F238E27FC236}">
                <a16:creationId xmlns:a16="http://schemas.microsoft.com/office/drawing/2014/main" id="{266E6749-F2E4-C82B-5F45-3467D1995E4D}"/>
              </a:ext>
            </a:extLst>
          </p:cNvPr>
          <p:cNvSpPr txBox="1"/>
          <p:nvPr/>
        </p:nvSpPr>
        <p:spPr>
          <a:xfrm>
            <a:off x="5340731" y="3575263"/>
            <a:ext cx="1287532" cy="400110"/>
          </a:xfrm>
          <a:prstGeom prst="rect">
            <a:avLst/>
          </a:prstGeom>
          <a:noFill/>
        </p:spPr>
        <p:txBody>
          <a:bodyPr wrap="none" rtlCol="0">
            <a:spAutoFit/>
          </a:bodyPr>
          <a:lstStyle/>
          <a:p>
            <a:r>
              <a:rPr lang="ru-RU" sz="2000" dirty="0">
                <a:latin typeface="Open Sans Light" panose="020B0306030504020204" pitchFamily="34" charset="0"/>
                <a:ea typeface="Open Sans Light" panose="020B0306030504020204" pitchFamily="34" charset="0"/>
                <a:cs typeface="Open Sans Light" panose="020B0306030504020204" pitchFamily="34" charset="0"/>
              </a:rPr>
              <a:t>105 млн. </a:t>
            </a:r>
          </a:p>
        </p:txBody>
      </p:sp>
      <p:sp>
        <p:nvSpPr>
          <p:cNvPr id="117" name="TextBox 116">
            <a:extLst>
              <a:ext uri="{FF2B5EF4-FFF2-40B4-BE49-F238E27FC236}">
                <a16:creationId xmlns:a16="http://schemas.microsoft.com/office/drawing/2014/main" id="{1100C447-F004-29F6-FC2E-31A9290F8DE0}"/>
              </a:ext>
            </a:extLst>
          </p:cNvPr>
          <p:cNvSpPr txBox="1"/>
          <p:nvPr/>
        </p:nvSpPr>
        <p:spPr>
          <a:xfrm>
            <a:off x="7013956" y="3575699"/>
            <a:ext cx="1635688" cy="830997"/>
          </a:xfrm>
          <a:prstGeom prst="rect">
            <a:avLst/>
          </a:prstGeom>
          <a:noFill/>
        </p:spPr>
        <p:txBody>
          <a:bodyPr wrap="square" rtlCol="0">
            <a:spAutoFit/>
          </a:bodyPr>
          <a:lstStyle/>
          <a:p>
            <a:r>
              <a:rPr lang="ru-RU" sz="2400" b="1" dirty="0">
                <a:latin typeface="Open Sans Light" panose="020B0306030504020204" pitchFamily="34" charset="0"/>
                <a:ea typeface="Open Sans Light" panose="020B0306030504020204" pitchFamily="34" charset="0"/>
                <a:cs typeface="Open Sans Light" panose="020B0306030504020204" pitchFamily="34" charset="0"/>
              </a:rPr>
              <a:t>94,4 млн.</a:t>
            </a:r>
          </a:p>
          <a:p>
            <a:endParaRPr lang="ru-RU" sz="24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4627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7B0CC772-D291-A501-8577-89B6C37769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2000"/>
                    </a14:imgEffect>
                    <a14:imgEffect>
                      <a14:brightnessContrast bright="-20000"/>
                    </a14:imgEffect>
                  </a14:imgLayer>
                </a14:imgProps>
              </a:ext>
            </a:extLst>
          </a:blip>
          <a:stretch>
            <a:fillRect/>
          </a:stretch>
        </p:blipFill>
        <p:spPr>
          <a:xfrm>
            <a:off x="-142726" y="-636087"/>
            <a:ext cx="10192358" cy="18146631"/>
          </a:xfrm>
          <a:prstGeom prst="rect">
            <a:avLst/>
          </a:prstGeom>
        </p:spPr>
      </p:pic>
      <p:pic>
        <p:nvPicPr>
          <p:cNvPr id="3" name="Рисунок 2">
            <a:extLst>
              <a:ext uri="{FF2B5EF4-FFF2-40B4-BE49-F238E27FC236}">
                <a16:creationId xmlns:a16="http://schemas.microsoft.com/office/drawing/2014/main" id="{5B8E44A5-A58D-B387-29D0-19C472553DF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63000"/>
                    </a14:imgEffect>
                    <a14:imgEffect>
                      <a14:brightnessContrast contrast="-4000"/>
                    </a14:imgEffect>
                  </a14:imgLayer>
                </a14:imgProps>
              </a:ext>
            </a:extLst>
          </a:blip>
          <a:srcRect l="6448" b="15812"/>
          <a:stretch/>
        </p:blipFill>
        <p:spPr>
          <a:xfrm>
            <a:off x="10049634" y="-145525"/>
            <a:ext cx="10168763" cy="12184555"/>
          </a:xfrm>
          <a:prstGeom prst="rect">
            <a:avLst/>
          </a:prstGeom>
        </p:spPr>
      </p:pic>
      <p:cxnSp>
        <p:nvCxnSpPr>
          <p:cNvPr id="7" name="Прямая соединительная линия 6">
            <a:extLst>
              <a:ext uri="{FF2B5EF4-FFF2-40B4-BE49-F238E27FC236}">
                <a16:creationId xmlns:a16="http://schemas.microsoft.com/office/drawing/2014/main" id="{8CCD1B18-DDF8-4567-88B9-BC0A93AF54A3}"/>
              </a:ext>
            </a:extLst>
          </p:cNvPr>
          <p:cNvCxnSpPr>
            <a:cxnSpLocks/>
          </p:cNvCxnSpPr>
          <p:nvPr/>
        </p:nvCxnSpPr>
        <p:spPr>
          <a:xfrm flipH="1">
            <a:off x="10052049" y="-141480"/>
            <a:ext cx="2" cy="1207524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Прямоугольник: скругленные углы 3">
            <a:extLst>
              <a:ext uri="{FF2B5EF4-FFF2-40B4-BE49-F238E27FC236}">
                <a16:creationId xmlns:a16="http://schemas.microsoft.com/office/drawing/2014/main" id="{0E511276-8470-4CFC-B35F-8CCFC6435750}"/>
              </a:ext>
            </a:extLst>
          </p:cNvPr>
          <p:cNvSpPr/>
          <p:nvPr/>
        </p:nvSpPr>
        <p:spPr>
          <a:xfrm>
            <a:off x="7796275" y="3402075"/>
            <a:ext cx="4511550" cy="45115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309" dirty="0"/>
          </a:p>
          <a:p>
            <a:pPr algn="ctr"/>
            <a:endParaRPr lang="ru-RU" sz="2309" dirty="0"/>
          </a:p>
        </p:txBody>
      </p:sp>
      <p:sp>
        <p:nvSpPr>
          <p:cNvPr id="5" name="Прямоугольник: скругленные углы 4">
            <a:extLst>
              <a:ext uri="{FF2B5EF4-FFF2-40B4-BE49-F238E27FC236}">
                <a16:creationId xmlns:a16="http://schemas.microsoft.com/office/drawing/2014/main" id="{31A38CF6-0433-40CE-B2AD-3BFEA75EBB63}"/>
              </a:ext>
            </a:extLst>
          </p:cNvPr>
          <p:cNvSpPr/>
          <p:nvPr/>
        </p:nvSpPr>
        <p:spPr>
          <a:xfrm>
            <a:off x="7915000" y="3520800"/>
            <a:ext cx="4274100" cy="4274100"/>
          </a:xfrm>
          <a:prstGeom prst="roundRect">
            <a:avLst/>
          </a:prstGeom>
          <a:solidFill>
            <a:schemeClr val="bg1"/>
          </a:solidFill>
          <a:ln w="19050">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309" dirty="0"/>
          </a:p>
          <a:p>
            <a:pPr algn="ctr"/>
            <a:endParaRPr lang="ru-RU" sz="2309" dirty="0"/>
          </a:p>
        </p:txBody>
      </p:sp>
      <p:sp>
        <p:nvSpPr>
          <p:cNvPr id="9" name="TextBox 8">
            <a:extLst>
              <a:ext uri="{FF2B5EF4-FFF2-40B4-BE49-F238E27FC236}">
                <a16:creationId xmlns:a16="http://schemas.microsoft.com/office/drawing/2014/main" id="{203CAEC5-D5F0-4ECE-AF04-B8CA2CEE0398}"/>
              </a:ext>
            </a:extLst>
          </p:cNvPr>
          <p:cNvSpPr txBox="1"/>
          <p:nvPr/>
        </p:nvSpPr>
        <p:spPr>
          <a:xfrm>
            <a:off x="8120508" y="3677785"/>
            <a:ext cx="3485558" cy="2122441"/>
          </a:xfrm>
          <a:prstGeom prst="rect">
            <a:avLst/>
          </a:prstGeom>
          <a:noFill/>
        </p:spPr>
        <p:txBody>
          <a:bodyPr wrap="square" rtlCol="0">
            <a:spAutoFit/>
          </a:bodyPr>
          <a:lstStyle/>
          <a:p>
            <a:r>
              <a:rPr lang="ru-RU" sz="13192" b="1" dirty="0">
                <a:solidFill>
                  <a:srgbClr val="6566F4"/>
                </a:solidFill>
                <a:latin typeface="Montserrat" panose="00000500000000000000" pitchFamily="2" charset="-52"/>
              </a:rPr>
              <a:t>91</a:t>
            </a:r>
            <a:r>
              <a:rPr lang="ru-RU" sz="4617" b="1" dirty="0">
                <a:solidFill>
                  <a:srgbClr val="6566F4"/>
                </a:solidFill>
                <a:latin typeface="Montserrat" panose="00000500000000000000" pitchFamily="2" charset="-52"/>
              </a:rPr>
              <a:t>%</a:t>
            </a:r>
          </a:p>
        </p:txBody>
      </p:sp>
      <p:pic>
        <p:nvPicPr>
          <p:cNvPr id="14" name="Рисунок 13">
            <a:extLst>
              <a:ext uri="{FF2B5EF4-FFF2-40B4-BE49-F238E27FC236}">
                <a16:creationId xmlns:a16="http://schemas.microsoft.com/office/drawing/2014/main" id="{D2B897E3-834E-EBA7-0FB2-01F1CE639558}"/>
              </a:ext>
            </a:extLst>
          </p:cNvPr>
          <p:cNvPicPr>
            <a:picLocks noChangeAspect="1"/>
          </p:cNvPicPr>
          <p:nvPr/>
        </p:nvPicPr>
        <p:blipFill rotWithShape="1">
          <a:blip r:embed="rId7"/>
          <a:srcRect l="33799"/>
          <a:stretch/>
        </p:blipFill>
        <p:spPr>
          <a:xfrm>
            <a:off x="12677730" y="-246744"/>
            <a:ext cx="10463160" cy="11853974"/>
          </a:xfrm>
          <a:prstGeom prst="rect">
            <a:avLst/>
          </a:prstGeom>
        </p:spPr>
      </p:pic>
      <p:sp>
        <p:nvSpPr>
          <p:cNvPr id="10" name="TextBox 9">
            <a:extLst>
              <a:ext uri="{FF2B5EF4-FFF2-40B4-BE49-F238E27FC236}">
                <a16:creationId xmlns:a16="http://schemas.microsoft.com/office/drawing/2014/main" id="{7E40BFCF-3160-4A13-8CCE-98D97AE568FB}"/>
              </a:ext>
            </a:extLst>
          </p:cNvPr>
          <p:cNvSpPr txBox="1"/>
          <p:nvPr/>
        </p:nvSpPr>
        <p:spPr>
          <a:xfrm>
            <a:off x="8154545" y="5561090"/>
            <a:ext cx="4153279" cy="1386342"/>
          </a:xfrm>
          <a:prstGeom prst="rect">
            <a:avLst/>
          </a:prstGeom>
          <a:noFill/>
        </p:spPr>
        <p:txBody>
          <a:bodyPr wrap="square" rtlCol="0">
            <a:spAutoFit/>
          </a:bodyPr>
          <a:lstStyle/>
          <a:p>
            <a:r>
              <a:rPr lang="en-US" sz="2803" dirty="0">
                <a:solidFill>
                  <a:srgbClr val="6566F4"/>
                </a:solidFill>
                <a:latin typeface="Montserrat" panose="00000500000000000000" pitchFamily="2" charset="-52"/>
              </a:rPr>
              <a:t>NPS </a:t>
            </a:r>
            <a:r>
              <a:rPr lang="ru-RU" sz="2803" dirty="0">
                <a:solidFill>
                  <a:srgbClr val="6566F4"/>
                </a:solidFill>
                <a:latin typeface="Montserrat" panose="00000500000000000000" pitchFamily="2" charset="-52"/>
              </a:rPr>
              <a:t>по данным опроса для второй версии интерфейса</a:t>
            </a:r>
          </a:p>
        </p:txBody>
      </p:sp>
      <p:pic>
        <p:nvPicPr>
          <p:cNvPr id="11" name="Рисунок 10">
            <a:extLst>
              <a:ext uri="{FF2B5EF4-FFF2-40B4-BE49-F238E27FC236}">
                <a16:creationId xmlns:a16="http://schemas.microsoft.com/office/drawing/2014/main" id="{477BD3E2-BA96-9E1E-826B-A51CFF908817}"/>
              </a:ext>
            </a:extLst>
          </p:cNvPr>
          <p:cNvPicPr>
            <a:picLocks noChangeAspect="1"/>
          </p:cNvPicPr>
          <p:nvPr/>
        </p:nvPicPr>
        <p:blipFill rotWithShape="1">
          <a:blip r:embed="rId8"/>
          <a:srcRect r="24894"/>
          <a:stretch/>
        </p:blipFill>
        <p:spPr>
          <a:xfrm>
            <a:off x="-2804078" y="956564"/>
            <a:ext cx="10412126" cy="10397447"/>
          </a:xfrm>
          <a:prstGeom prst="rect">
            <a:avLst/>
          </a:prstGeom>
        </p:spPr>
      </p:pic>
      <p:sp>
        <p:nvSpPr>
          <p:cNvPr id="6" name="TextBox 5">
            <a:extLst>
              <a:ext uri="{FF2B5EF4-FFF2-40B4-BE49-F238E27FC236}">
                <a16:creationId xmlns:a16="http://schemas.microsoft.com/office/drawing/2014/main" id="{35723CEB-118D-3B88-A3F8-901DF998B95B}"/>
              </a:ext>
            </a:extLst>
          </p:cNvPr>
          <p:cNvSpPr txBox="1"/>
          <p:nvPr/>
        </p:nvSpPr>
        <p:spPr>
          <a:xfrm>
            <a:off x="8154545" y="7217277"/>
            <a:ext cx="12984480" cy="307777"/>
          </a:xfrm>
          <a:prstGeom prst="rect">
            <a:avLst/>
          </a:prstGeom>
          <a:noFill/>
        </p:spPr>
        <p:txBody>
          <a:bodyPr wrap="square">
            <a:spAutoFit/>
          </a:bodyPr>
          <a:lstStyle/>
          <a:p>
            <a:r>
              <a:rPr lang="ru-RU" b="1" dirty="0"/>
              <a:t>Текущие результаты</a:t>
            </a:r>
            <a:endParaRPr lang="ru-RU" dirty="0"/>
          </a:p>
        </p:txBody>
      </p:sp>
    </p:spTree>
    <p:extLst>
      <p:ext uri="{BB962C8B-B14F-4D97-AF65-F5344CB8AC3E}">
        <p14:creationId xmlns:p14="http://schemas.microsoft.com/office/powerpoint/2010/main" val="150921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Дорожная карта проекта, усиление его и нивелирование через </a:t>
            </a:r>
            <a:r>
              <a:rPr lang="en-US" sz="2800" dirty="0"/>
              <a:t>SWOT</a:t>
            </a:r>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cxnSp>
        <p:nvCxnSpPr>
          <p:cNvPr id="4" name="Прямая соединительная линия 3">
            <a:extLst>
              <a:ext uri="{FF2B5EF4-FFF2-40B4-BE49-F238E27FC236}">
                <a16:creationId xmlns:a16="http://schemas.microsoft.com/office/drawing/2014/main" id="{C9290725-BEEA-002C-F8E4-EEB5007A7722}"/>
              </a:ext>
            </a:extLst>
          </p:cNvPr>
          <p:cNvCxnSpPr>
            <a:cxnSpLocks/>
          </p:cNvCxnSpPr>
          <p:nvPr/>
        </p:nvCxnSpPr>
        <p:spPr>
          <a:xfrm>
            <a:off x="904979" y="4917979"/>
            <a:ext cx="12017564" cy="0"/>
          </a:xfrm>
          <a:prstGeom prst="line">
            <a:avLst/>
          </a:prstGeom>
          <a:ln w="22225">
            <a:solidFill>
              <a:srgbClr val="6566F4"/>
            </a:solidFill>
          </a:ln>
        </p:spPr>
        <p:style>
          <a:lnRef idx="1">
            <a:schemeClr val="accent2"/>
          </a:lnRef>
          <a:fillRef idx="0">
            <a:schemeClr val="accent2"/>
          </a:fillRef>
          <a:effectRef idx="0">
            <a:schemeClr val="accent2"/>
          </a:effectRef>
          <a:fontRef idx="minor">
            <a:schemeClr val="tx1"/>
          </a:fontRef>
        </p:style>
      </p:cxnSp>
      <p:sp>
        <p:nvSpPr>
          <p:cNvPr id="5" name="Овал 4">
            <a:extLst>
              <a:ext uri="{FF2B5EF4-FFF2-40B4-BE49-F238E27FC236}">
                <a16:creationId xmlns:a16="http://schemas.microsoft.com/office/drawing/2014/main" id="{86AF0958-D26B-E283-9DA6-AEAF3E99C8B7}"/>
              </a:ext>
            </a:extLst>
          </p:cNvPr>
          <p:cNvSpPr/>
          <p:nvPr/>
        </p:nvSpPr>
        <p:spPr>
          <a:xfrm>
            <a:off x="894588" y="4840345"/>
            <a:ext cx="155268" cy="155268"/>
          </a:xfrm>
          <a:prstGeom prst="ellipse">
            <a:avLst/>
          </a:prstGeom>
          <a:solidFill>
            <a:srgbClr val="6566F4"/>
          </a:solidFill>
          <a:ln w="28575">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DC80"/>
              </a:solidFill>
            </a:endParaRPr>
          </a:p>
        </p:txBody>
      </p:sp>
      <p:sp>
        <p:nvSpPr>
          <p:cNvPr id="6" name="Овал 5">
            <a:extLst>
              <a:ext uri="{FF2B5EF4-FFF2-40B4-BE49-F238E27FC236}">
                <a16:creationId xmlns:a16="http://schemas.microsoft.com/office/drawing/2014/main" id="{1AA31178-157A-8897-F881-F494BFBC0318}"/>
              </a:ext>
            </a:extLst>
          </p:cNvPr>
          <p:cNvSpPr/>
          <p:nvPr/>
        </p:nvSpPr>
        <p:spPr>
          <a:xfrm>
            <a:off x="3031487" y="4840345"/>
            <a:ext cx="155268" cy="155268"/>
          </a:xfrm>
          <a:prstGeom prst="ellipse">
            <a:avLst/>
          </a:prstGeom>
          <a:solidFill>
            <a:srgbClr val="6566F4"/>
          </a:solidFill>
          <a:ln w="28575">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DC80"/>
              </a:solidFill>
            </a:endParaRPr>
          </a:p>
        </p:txBody>
      </p:sp>
      <p:sp>
        <p:nvSpPr>
          <p:cNvPr id="7" name="Овал 6">
            <a:extLst>
              <a:ext uri="{FF2B5EF4-FFF2-40B4-BE49-F238E27FC236}">
                <a16:creationId xmlns:a16="http://schemas.microsoft.com/office/drawing/2014/main" id="{11B8899A-C7D7-945F-2623-C5E3E656B3A0}"/>
              </a:ext>
            </a:extLst>
          </p:cNvPr>
          <p:cNvSpPr/>
          <p:nvPr/>
        </p:nvSpPr>
        <p:spPr>
          <a:xfrm>
            <a:off x="5155411" y="4840345"/>
            <a:ext cx="155268" cy="155268"/>
          </a:xfrm>
          <a:prstGeom prst="ellipse">
            <a:avLst/>
          </a:prstGeom>
          <a:solidFill>
            <a:srgbClr val="6566F4"/>
          </a:solidFill>
          <a:ln w="28575">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DC80"/>
              </a:solidFill>
            </a:endParaRPr>
          </a:p>
        </p:txBody>
      </p:sp>
      <p:sp>
        <p:nvSpPr>
          <p:cNvPr id="10" name="Овал 9">
            <a:extLst>
              <a:ext uri="{FF2B5EF4-FFF2-40B4-BE49-F238E27FC236}">
                <a16:creationId xmlns:a16="http://schemas.microsoft.com/office/drawing/2014/main" id="{D40C1377-37B7-6B4B-13AD-13E206ED45DC}"/>
              </a:ext>
            </a:extLst>
          </p:cNvPr>
          <p:cNvSpPr/>
          <p:nvPr/>
        </p:nvSpPr>
        <p:spPr>
          <a:xfrm>
            <a:off x="7280772" y="4840345"/>
            <a:ext cx="155268" cy="155268"/>
          </a:xfrm>
          <a:prstGeom prst="ellipse">
            <a:avLst/>
          </a:prstGeom>
          <a:solidFill>
            <a:srgbClr val="6566F4"/>
          </a:solidFill>
          <a:ln w="28575">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DC80"/>
              </a:solidFill>
            </a:endParaRPr>
          </a:p>
        </p:txBody>
      </p:sp>
      <p:grpSp>
        <p:nvGrpSpPr>
          <p:cNvPr id="11" name="Группа 10">
            <a:extLst>
              <a:ext uri="{FF2B5EF4-FFF2-40B4-BE49-F238E27FC236}">
                <a16:creationId xmlns:a16="http://schemas.microsoft.com/office/drawing/2014/main" id="{614067A3-9253-5C10-AE77-E138FA7A2DD3}"/>
              </a:ext>
            </a:extLst>
          </p:cNvPr>
          <p:cNvGrpSpPr/>
          <p:nvPr/>
        </p:nvGrpSpPr>
        <p:grpSpPr>
          <a:xfrm>
            <a:off x="969220" y="3427777"/>
            <a:ext cx="1082620" cy="1085350"/>
            <a:chOff x="371492" y="2652852"/>
            <a:chExt cx="1282359" cy="1285596"/>
          </a:xfrm>
          <a:solidFill>
            <a:srgbClr val="6566F4"/>
          </a:solidFill>
        </p:grpSpPr>
        <p:sp>
          <p:nvSpPr>
            <p:cNvPr id="12" name="Скругленный прямоугольник 11">
              <a:extLst>
                <a:ext uri="{FF2B5EF4-FFF2-40B4-BE49-F238E27FC236}">
                  <a16:creationId xmlns:a16="http://schemas.microsoft.com/office/drawing/2014/main" id="{09E64B47-0CE7-C43C-753F-6F5AED58B7CE}"/>
                </a:ext>
              </a:extLst>
            </p:cNvPr>
            <p:cNvSpPr/>
            <p:nvPr/>
          </p:nvSpPr>
          <p:spPr>
            <a:xfrm>
              <a:off x="373055" y="2652852"/>
              <a:ext cx="1280796" cy="1280796"/>
            </a:xfrm>
            <a:prstGeom prst="roundRect">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sp>
          <p:nvSpPr>
            <p:cNvPr id="13" name="Капля 12">
              <a:extLst>
                <a:ext uri="{FF2B5EF4-FFF2-40B4-BE49-F238E27FC236}">
                  <a16:creationId xmlns:a16="http://schemas.microsoft.com/office/drawing/2014/main" id="{95E0562E-BC29-ED19-373B-7DF7252B8DDE}"/>
                </a:ext>
              </a:extLst>
            </p:cNvPr>
            <p:cNvSpPr/>
            <p:nvPr/>
          </p:nvSpPr>
          <p:spPr>
            <a:xfrm rot="10800000">
              <a:off x="371492" y="2730485"/>
              <a:ext cx="1207963" cy="1207963"/>
            </a:xfrm>
            <a:prstGeom prst="teardrop">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grpSp>
      <p:sp>
        <p:nvSpPr>
          <p:cNvPr id="14" name="Овал 13">
            <a:extLst>
              <a:ext uri="{FF2B5EF4-FFF2-40B4-BE49-F238E27FC236}">
                <a16:creationId xmlns:a16="http://schemas.microsoft.com/office/drawing/2014/main" id="{38A35170-8A2E-2001-E577-832AEF10BD14}"/>
              </a:ext>
            </a:extLst>
          </p:cNvPr>
          <p:cNvSpPr/>
          <p:nvPr/>
        </p:nvSpPr>
        <p:spPr>
          <a:xfrm>
            <a:off x="9403024" y="4840345"/>
            <a:ext cx="155268" cy="155268"/>
          </a:xfrm>
          <a:prstGeom prst="ellipse">
            <a:avLst/>
          </a:prstGeom>
          <a:solidFill>
            <a:srgbClr val="6566F4"/>
          </a:solidFill>
          <a:ln w="28575">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DC80"/>
              </a:solidFill>
            </a:endParaRPr>
          </a:p>
        </p:txBody>
      </p:sp>
      <p:sp>
        <p:nvSpPr>
          <p:cNvPr id="15" name="TextBox 14">
            <a:extLst>
              <a:ext uri="{FF2B5EF4-FFF2-40B4-BE49-F238E27FC236}">
                <a16:creationId xmlns:a16="http://schemas.microsoft.com/office/drawing/2014/main" id="{DBA277ED-E539-1F89-1FCA-7BD6165E1A5B}"/>
              </a:ext>
            </a:extLst>
          </p:cNvPr>
          <p:cNvSpPr txBox="1"/>
          <p:nvPr/>
        </p:nvSpPr>
        <p:spPr>
          <a:xfrm>
            <a:off x="2202491" y="3339704"/>
            <a:ext cx="1943872" cy="646331"/>
          </a:xfrm>
          <a:prstGeom prst="rect">
            <a:avLst/>
          </a:prstGeom>
          <a:noFill/>
        </p:spPr>
        <p:txBody>
          <a:bodyPr wrap="square" rtlCol="0">
            <a:spAutoFit/>
          </a:bodyPr>
          <a:lstStyle/>
          <a:p>
            <a:r>
              <a:rPr lang="ru-RU" sz="1800" b="1" dirty="0">
                <a:solidFill>
                  <a:srgbClr val="1E0947"/>
                </a:solidFill>
                <a:latin typeface="Arial" panose="020B0604020202020204" pitchFamily="34" charset="0"/>
                <a:cs typeface="Arial" panose="020B0604020202020204" pitchFamily="34" charset="0"/>
              </a:rPr>
              <a:t>Этап</a:t>
            </a:r>
          </a:p>
          <a:p>
            <a:r>
              <a:rPr lang="ru-RU" sz="1800" b="1" dirty="0">
                <a:solidFill>
                  <a:srgbClr val="1E0947"/>
                </a:solidFill>
                <a:latin typeface="Arial" panose="020B0604020202020204" pitchFamily="34" charset="0"/>
                <a:cs typeface="Arial" panose="020B0604020202020204" pitchFamily="34" charset="0"/>
              </a:rPr>
              <a:t>организации</a:t>
            </a:r>
          </a:p>
        </p:txBody>
      </p:sp>
      <p:sp>
        <p:nvSpPr>
          <p:cNvPr id="16" name="TextBox 15">
            <a:extLst>
              <a:ext uri="{FF2B5EF4-FFF2-40B4-BE49-F238E27FC236}">
                <a16:creationId xmlns:a16="http://schemas.microsoft.com/office/drawing/2014/main" id="{4E2338F9-D3AB-805E-B09B-F7CF00955DDF}"/>
              </a:ext>
            </a:extLst>
          </p:cNvPr>
          <p:cNvSpPr txBox="1"/>
          <p:nvPr/>
        </p:nvSpPr>
        <p:spPr>
          <a:xfrm>
            <a:off x="6462922" y="3351872"/>
            <a:ext cx="2276120" cy="369332"/>
          </a:xfrm>
          <a:prstGeom prst="rect">
            <a:avLst/>
          </a:prstGeom>
          <a:noFill/>
        </p:spPr>
        <p:txBody>
          <a:bodyPr wrap="square" rtlCol="0">
            <a:spAutoFit/>
          </a:bodyPr>
          <a:lstStyle/>
          <a:p>
            <a:r>
              <a:rPr lang="ru-RU" sz="1800" b="1" dirty="0">
                <a:solidFill>
                  <a:srgbClr val="1E0947"/>
                </a:solidFill>
                <a:latin typeface="Arial" panose="020B0604020202020204" pitchFamily="34" charset="0"/>
                <a:cs typeface="Arial" panose="020B0604020202020204" pitchFamily="34" charset="0"/>
              </a:rPr>
              <a:t>Усиление проекта</a:t>
            </a:r>
          </a:p>
        </p:txBody>
      </p:sp>
      <p:sp>
        <p:nvSpPr>
          <p:cNvPr id="17" name="TextBox 16">
            <a:extLst>
              <a:ext uri="{FF2B5EF4-FFF2-40B4-BE49-F238E27FC236}">
                <a16:creationId xmlns:a16="http://schemas.microsoft.com/office/drawing/2014/main" id="{9A9C1451-B4AC-B238-9311-51E41349B8CD}"/>
              </a:ext>
            </a:extLst>
          </p:cNvPr>
          <p:cNvSpPr txBox="1"/>
          <p:nvPr/>
        </p:nvSpPr>
        <p:spPr>
          <a:xfrm>
            <a:off x="2195325" y="3929287"/>
            <a:ext cx="2658464" cy="830997"/>
          </a:xfrm>
          <a:prstGeom prst="rect">
            <a:avLst/>
          </a:prstGeom>
          <a:noFill/>
        </p:spPr>
        <p:txBody>
          <a:bodyPr wrap="square" rtlCol="0">
            <a:spAutoFit/>
          </a:bodyPr>
          <a:lstStyle/>
          <a:p>
            <a:r>
              <a:rPr lang="ru-RU" sz="1600" dirty="0">
                <a:solidFill>
                  <a:srgbClr val="1E0947"/>
                </a:solidFill>
                <a:latin typeface="Arial" panose="020B0604020202020204" pitchFamily="34" charset="0"/>
                <a:cs typeface="Arial" panose="020B0604020202020204" pitchFamily="34" charset="0"/>
              </a:rPr>
              <a:t>Проведение опросов, аналитика </a:t>
            </a:r>
            <a:r>
              <a:rPr lang="en-US" sz="1600" dirty="0">
                <a:solidFill>
                  <a:srgbClr val="1E0947"/>
                </a:solidFill>
                <a:latin typeface="Arial" panose="020B0604020202020204" pitchFamily="34" charset="0"/>
                <a:cs typeface="Arial" panose="020B0604020202020204" pitchFamily="34" charset="0"/>
              </a:rPr>
              <a:t>5P, PEST</a:t>
            </a:r>
            <a:r>
              <a:rPr lang="ru-RU" sz="1600" dirty="0">
                <a:solidFill>
                  <a:srgbClr val="1E0947"/>
                </a:solidFill>
                <a:latin typeface="Arial" panose="020B0604020202020204" pitchFamily="34" charset="0"/>
                <a:cs typeface="Arial" panose="020B0604020202020204" pitchFamily="34" charset="0"/>
              </a:rPr>
              <a:t>,</a:t>
            </a:r>
            <a:r>
              <a:rPr lang="en-US" sz="1600" dirty="0">
                <a:solidFill>
                  <a:srgbClr val="1E0947"/>
                </a:solidFill>
                <a:latin typeface="Arial" panose="020B0604020202020204" pitchFamily="34" charset="0"/>
                <a:cs typeface="Arial" panose="020B0604020202020204" pitchFamily="34" charset="0"/>
              </a:rPr>
              <a:t> SWOT</a:t>
            </a:r>
            <a:r>
              <a:rPr lang="ru-RU" sz="1600" dirty="0">
                <a:solidFill>
                  <a:srgbClr val="1E0947"/>
                </a:solidFill>
                <a:latin typeface="Arial" panose="020B0604020202020204" pitchFamily="34" charset="0"/>
                <a:cs typeface="Arial" panose="020B0604020202020204" pitchFamily="34" charset="0"/>
              </a:rPr>
              <a:t>, </a:t>
            </a:r>
            <a:r>
              <a:rPr lang="en-US" sz="1600" dirty="0">
                <a:solidFill>
                  <a:srgbClr val="1E0947"/>
                </a:solidFill>
                <a:latin typeface="Arial" panose="020B0604020202020204" pitchFamily="34" charset="0"/>
                <a:cs typeface="Arial" panose="020B0604020202020204" pitchFamily="34" charset="0"/>
              </a:rPr>
              <a:t>MVP</a:t>
            </a:r>
            <a:r>
              <a:rPr lang="ru-RU" sz="1600" dirty="0">
                <a:solidFill>
                  <a:srgbClr val="1E0947"/>
                </a:solidFill>
                <a:latin typeface="Arial" panose="020B0604020202020204" pitchFamily="34" charset="0"/>
                <a:cs typeface="Arial" panose="020B0604020202020204" pitchFamily="34" charset="0"/>
              </a:rPr>
              <a:t>, </a:t>
            </a:r>
            <a:r>
              <a:rPr lang="en-US" sz="1600" dirty="0">
                <a:solidFill>
                  <a:srgbClr val="1E0947"/>
                </a:solidFill>
                <a:latin typeface="Arial" panose="020B0604020202020204" pitchFamily="34" charset="0"/>
                <a:cs typeface="Arial" panose="020B0604020202020204" pitchFamily="34" charset="0"/>
              </a:rPr>
              <a:t>A/B </a:t>
            </a:r>
            <a:r>
              <a:rPr lang="ru-RU" sz="1600" dirty="0">
                <a:solidFill>
                  <a:srgbClr val="1E0947"/>
                </a:solidFill>
                <a:latin typeface="Arial" panose="020B0604020202020204" pitchFamily="34" charset="0"/>
                <a:cs typeface="Arial" panose="020B0604020202020204" pitchFamily="34" charset="0"/>
              </a:rPr>
              <a:t>тест</a:t>
            </a:r>
          </a:p>
        </p:txBody>
      </p:sp>
      <p:sp>
        <p:nvSpPr>
          <p:cNvPr id="18" name="TextBox 17">
            <a:extLst>
              <a:ext uri="{FF2B5EF4-FFF2-40B4-BE49-F238E27FC236}">
                <a16:creationId xmlns:a16="http://schemas.microsoft.com/office/drawing/2014/main" id="{4F34E8D8-5E9D-7542-B1D0-531C0F4EEC24}"/>
              </a:ext>
            </a:extLst>
          </p:cNvPr>
          <p:cNvSpPr txBox="1"/>
          <p:nvPr/>
        </p:nvSpPr>
        <p:spPr>
          <a:xfrm>
            <a:off x="6448524" y="3723696"/>
            <a:ext cx="3612469" cy="1077218"/>
          </a:xfrm>
          <a:prstGeom prst="rect">
            <a:avLst/>
          </a:prstGeom>
          <a:noFill/>
        </p:spPr>
        <p:txBody>
          <a:bodyPr wrap="square" rtlCol="0">
            <a:spAutoFit/>
          </a:bodyPr>
          <a:lstStyle/>
          <a:p>
            <a:r>
              <a:rPr lang="ru-RU" sz="1600" dirty="0">
                <a:solidFill>
                  <a:srgbClr val="1E0947"/>
                </a:solidFill>
                <a:latin typeface="Arial" panose="020B0604020202020204" pitchFamily="34" charset="0"/>
                <a:cs typeface="Arial" panose="020B0604020202020204" pitchFamily="34" charset="0"/>
              </a:rPr>
              <a:t>Первая версия, организация </a:t>
            </a:r>
            <a:r>
              <a:rPr lang="ru-RU" sz="1600" dirty="0" err="1">
                <a:solidFill>
                  <a:srgbClr val="1E0947"/>
                </a:solidFill>
                <a:latin typeface="Arial" panose="020B0604020202020204" pitchFamily="34" charset="0"/>
                <a:cs typeface="Arial" panose="020B0604020202020204" pitchFamily="34" charset="0"/>
              </a:rPr>
              <a:t>постпродажного</a:t>
            </a:r>
            <a:r>
              <a:rPr lang="ru-RU" sz="1600" dirty="0">
                <a:solidFill>
                  <a:srgbClr val="1E0947"/>
                </a:solidFill>
                <a:latin typeface="Arial" panose="020B0604020202020204" pitchFamily="34" charset="0"/>
                <a:cs typeface="Arial" panose="020B0604020202020204" pitchFamily="34" charset="0"/>
              </a:rPr>
              <a:t> сервиса,</a:t>
            </a:r>
          </a:p>
          <a:p>
            <a:r>
              <a:rPr lang="ru-RU" sz="1600" dirty="0">
                <a:solidFill>
                  <a:srgbClr val="1E0947"/>
                </a:solidFill>
                <a:latin typeface="Arial" panose="020B0604020202020204" pitchFamily="34" charset="0"/>
                <a:cs typeface="Arial" panose="020B0604020202020204" pitchFamily="34" charset="0"/>
              </a:rPr>
              <a:t>сбор обратной связи,</a:t>
            </a:r>
          </a:p>
          <a:p>
            <a:r>
              <a:rPr lang="ru-RU" sz="1600" dirty="0">
                <a:solidFill>
                  <a:srgbClr val="1E0947"/>
                </a:solidFill>
                <a:latin typeface="Arial" panose="020B0604020202020204" pitchFamily="34" charset="0"/>
                <a:cs typeface="Arial" panose="020B0604020202020204" pitchFamily="34" charset="0"/>
              </a:rPr>
              <a:t>улучшение приложения</a:t>
            </a:r>
          </a:p>
        </p:txBody>
      </p:sp>
      <p:sp>
        <p:nvSpPr>
          <p:cNvPr id="19" name="TextBox 18">
            <a:extLst>
              <a:ext uri="{FF2B5EF4-FFF2-40B4-BE49-F238E27FC236}">
                <a16:creationId xmlns:a16="http://schemas.microsoft.com/office/drawing/2014/main" id="{942973B2-2B31-0400-3EBC-D4376FE4419C}"/>
              </a:ext>
            </a:extLst>
          </p:cNvPr>
          <p:cNvSpPr txBox="1"/>
          <p:nvPr/>
        </p:nvSpPr>
        <p:spPr>
          <a:xfrm>
            <a:off x="4310557" y="5274307"/>
            <a:ext cx="2244742" cy="646331"/>
          </a:xfrm>
          <a:prstGeom prst="rect">
            <a:avLst/>
          </a:prstGeom>
          <a:noFill/>
        </p:spPr>
        <p:txBody>
          <a:bodyPr wrap="square" rtlCol="0">
            <a:spAutoFit/>
          </a:bodyPr>
          <a:lstStyle/>
          <a:p>
            <a:r>
              <a:rPr lang="ru-RU" sz="1800" b="1" dirty="0">
                <a:solidFill>
                  <a:srgbClr val="1E0947"/>
                </a:solidFill>
                <a:latin typeface="Arial" panose="020B0604020202020204" pitchFamily="34" charset="0"/>
                <a:cs typeface="Arial" panose="020B0604020202020204" pitchFamily="34" charset="0"/>
              </a:rPr>
              <a:t>Привлечение</a:t>
            </a:r>
          </a:p>
          <a:p>
            <a:r>
              <a:rPr lang="ru-RU" sz="1800" b="1" dirty="0">
                <a:solidFill>
                  <a:srgbClr val="1E0947"/>
                </a:solidFill>
                <a:latin typeface="Arial" panose="020B0604020202020204" pitchFamily="34" charset="0"/>
                <a:cs typeface="Arial" panose="020B0604020202020204" pitchFamily="34" charset="0"/>
              </a:rPr>
              <a:t>разработчиков</a:t>
            </a:r>
          </a:p>
        </p:txBody>
      </p:sp>
      <p:sp>
        <p:nvSpPr>
          <p:cNvPr id="20" name="TextBox 19">
            <a:extLst>
              <a:ext uri="{FF2B5EF4-FFF2-40B4-BE49-F238E27FC236}">
                <a16:creationId xmlns:a16="http://schemas.microsoft.com/office/drawing/2014/main" id="{853DB17F-089E-E4FF-8FB7-050AD7C7941F}"/>
              </a:ext>
            </a:extLst>
          </p:cNvPr>
          <p:cNvSpPr txBox="1"/>
          <p:nvPr/>
        </p:nvSpPr>
        <p:spPr>
          <a:xfrm>
            <a:off x="4291591" y="5863026"/>
            <a:ext cx="3132890" cy="830997"/>
          </a:xfrm>
          <a:prstGeom prst="rect">
            <a:avLst/>
          </a:prstGeom>
          <a:noFill/>
        </p:spPr>
        <p:txBody>
          <a:bodyPr wrap="square" rtlCol="0">
            <a:spAutoFit/>
          </a:bodyPr>
          <a:lstStyle/>
          <a:p>
            <a:r>
              <a:rPr lang="ru-RU" sz="1600" dirty="0">
                <a:solidFill>
                  <a:srgbClr val="1E0947"/>
                </a:solidFill>
                <a:latin typeface="Arial" panose="020B0604020202020204" pitchFamily="34" charset="0"/>
                <a:cs typeface="Arial" panose="020B0604020202020204" pitchFamily="34" charset="0"/>
              </a:rPr>
              <a:t>Создание и разработка </a:t>
            </a:r>
            <a:r>
              <a:rPr lang="en-US" sz="1600" dirty="0">
                <a:solidFill>
                  <a:srgbClr val="1E0947"/>
                </a:solidFill>
                <a:latin typeface="Arial" panose="020B0604020202020204" pitchFamily="34" charset="0"/>
                <a:cs typeface="Arial" panose="020B0604020202020204" pitchFamily="34" charset="0"/>
              </a:rPr>
              <a:t>MVP</a:t>
            </a:r>
            <a:r>
              <a:rPr lang="ru-RU" sz="1600" dirty="0">
                <a:solidFill>
                  <a:srgbClr val="1E0947"/>
                </a:solidFill>
                <a:latin typeface="Arial" panose="020B0604020202020204" pitchFamily="34" charset="0"/>
                <a:cs typeface="Arial" panose="020B0604020202020204" pitchFamily="34" charset="0"/>
              </a:rPr>
              <a:t> продукта для первого тестирования и сбора </a:t>
            </a:r>
            <a:r>
              <a:rPr lang="en-US" sz="1600" dirty="0">
                <a:solidFill>
                  <a:srgbClr val="1E0947"/>
                </a:solidFill>
                <a:latin typeface="Arial" panose="020B0604020202020204" pitchFamily="34" charset="0"/>
                <a:cs typeface="Arial" panose="020B0604020202020204" pitchFamily="34" charset="0"/>
              </a:rPr>
              <a:t>NPS</a:t>
            </a:r>
            <a:endParaRPr lang="ru-RU" sz="1600" dirty="0">
              <a:solidFill>
                <a:srgbClr val="1E0947"/>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720224B-72E2-77C7-1E63-FB1B03AABCE8}"/>
              </a:ext>
            </a:extLst>
          </p:cNvPr>
          <p:cNvSpPr txBox="1"/>
          <p:nvPr/>
        </p:nvSpPr>
        <p:spPr>
          <a:xfrm>
            <a:off x="8565345" y="5289804"/>
            <a:ext cx="3188015" cy="646331"/>
          </a:xfrm>
          <a:prstGeom prst="rect">
            <a:avLst/>
          </a:prstGeom>
          <a:noFill/>
        </p:spPr>
        <p:txBody>
          <a:bodyPr wrap="square" rtlCol="0">
            <a:spAutoFit/>
          </a:bodyPr>
          <a:lstStyle/>
          <a:p>
            <a:r>
              <a:rPr lang="ru-RU" sz="1800" b="1" dirty="0">
                <a:solidFill>
                  <a:srgbClr val="1E0947"/>
                </a:solidFill>
                <a:latin typeface="Arial" panose="020B0604020202020204" pitchFamily="34" charset="0"/>
                <a:cs typeface="Arial" panose="020B0604020202020204" pitchFamily="34" charset="0"/>
              </a:rPr>
              <a:t>Привлечение</a:t>
            </a:r>
          </a:p>
          <a:p>
            <a:r>
              <a:rPr lang="ru-RU" sz="1800" b="1" dirty="0">
                <a:solidFill>
                  <a:srgbClr val="1E0947"/>
                </a:solidFill>
                <a:latin typeface="Arial" panose="020B0604020202020204" pitchFamily="34" charset="0"/>
                <a:cs typeface="Arial" panose="020B0604020202020204" pitchFamily="34" charset="0"/>
              </a:rPr>
              <a:t>специалистов и ДМС </a:t>
            </a:r>
          </a:p>
        </p:txBody>
      </p:sp>
      <p:sp>
        <p:nvSpPr>
          <p:cNvPr id="22" name="TextBox 21">
            <a:extLst>
              <a:ext uri="{FF2B5EF4-FFF2-40B4-BE49-F238E27FC236}">
                <a16:creationId xmlns:a16="http://schemas.microsoft.com/office/drawing/2014/main" id="{83DABC65-DE5B-36AC-8B05-ACAFD2824F31}"/>
              </a:ext>
            </a:extLst>
          </p:cNvPr>
          <p:cNvSpPr txBox="1"/>
          <p:nvPr/>
        </p:nvSpPr>
        <p:spPr>
          <a:xfrm>
            <a:off x="8571746" y="5860261"/>
            <a:ext cx="3421047" cy="830997"/>
          </a:xfrm>
          <a:prstGeom prst="rect">
            <a:avLst/>
          </a:prstGeom>
          <a:noFill/>
        </p:spPr>
        <p:txBody>
          <a:bodyPr wrap="square" rtlCol="0">
            <a:spAutoFit/>
          </a:bodyPr>
          <a:lstStyle/>
          <a:p>
            <a:r>
              <a:rPr lang="ru-RU" sz="1600" dirty="0">
                <a:solidFill>
                  <a:srgbClr val="1E0947"/>
                </a:solidFill>
                <a:latin typeface="Arial" panose="020B0604020202020204" pitchFamily="34" charset="0"/>
                <a:cs typeface="Arial" panose="020B0604020202020204" pitchFamily="34" charset="0"/>
              </a:rPr>
              <a:t>Расширение штата сотрудников, привлечение психологов, КП для страховых компаний</a:t>
            </a:r>
          </a:p>
        </p:txBody>
      </p:sp>
      <p:sp>
        <p:nvSpPr>
          <p:cNvPr id="23" name="TextBox 22">
            <a:extLst>
              <a:ext uri="{FF2B5EF4-FFF2-40B4-BE49-F238E27FC236}">
                <a16:creationId xmlns:a16="http://schemas.microsoft.com/office/drawing/2014/main" id="{B07F83DF-24BD-0A91-DD8E-9DA9B3FF2BAE}"/>
              </a:ext>
            </a:extLst>
          </p:cNvPr>
          <p:cNvSpPr txBox="1"/>
          <p:nvPr/>
        </p:nvSpPr>
        <p:spPr>
          <a:xfrm>
            <a:off x="10671495" y="3338839"/>
            <a:ext cx="1569815" cy="646331"/>
          </a:xfrm>
          <a:prstGeom prst="rect">
            <a:avLst/>
          </a:prstGeom>
          <a:noFill/>
        </p:spPr>
        <p:txBody>
          <a:bodyPr wrap="square" rtlCol="0">
            <a:spAutoFit/>
          </a:bodyPr>
          <a:lstStyle/>
          <a:p>
            <a:r>
              <a:rPr lang="ru-RU" sz="1800" b="1" dirty="0">
                <a:solidFill>
                  <a:srgbClr val="1E0947"/>
                </a:solidFill>
                <a:latin typeface="Arial" panose="020B0604020202020204" pitchFamily="34" charset="0"/>
                <a:cs typeface="Arial" panose="020B0604020202020204" pitchFamily="34" charset="0"/>
              </a:rPr>
              <a:t>Введение</a:t>
            </a:r>
          </a:p>
          <a:p>
            <a:r>
              <a:rPr lang="ru-RU" sz="1800" b="1" dirty="0">
                <a:solidFill>
                  <a:srgbClr val="1E0947"/>
                </a:solidFill>
                <a:latin typeface="Arial" panose="020B0604020202020204" pitchFamily="34" charset="0"/>
                <a:cs typeface="Arial" panose="020B0604020202020204" pitchFamily="34" charset="0"/>
              </a:rPr>
              <a:t>доп.</a:t>
            </a:r>
            <a:r>
              <a:rPr lang="en-US" sz="1800" b="1" dirty="0">
                <a:solidFill>
                  <a:srgbClr val="1E0947"/>
                </a:solidFill>
                <a:latin typeface="Arial" panose="020B0604020202020204" pitchFamily="34" charset="0"/>
                <a:cs typeface="Arial" panose="020B0604020202020204" pitchFamily="34" charset="0"/>
              </a:rPr>
              <a:t> SKU</a:t>
            </a:r>
            <a:endParaRPr lang="ru-RU" sz="1800" b="1" dirty="0">
              <a:solidFill>
                <a:srgbClr val="1E0947"/>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5A5CDED-F823-B186-A0AD-010E7C7F2642}"/>
              </a:ext>
            </a:extLst>
          </p:cNvPr>
          <p:cNvSpPr txBox="1"/>
          <p:nvPr/>
        </p:nvSpPr>
        <p:spPr>
          <a:xfrm>
            <a:off x="10666488" y="3923499"/>
            <a:ext cx="3154481" cy="830997"/>
          </a:xfrm>
          <a:prstGeom prst="rect">
            <a:avLst/>
          </a:prstGeom>
          <a:noFill/>
        </p:spPr>
        <p:txBody>
          <a:bodyPr wrap="square" rtlCol="0">
            <a:spAutoFit/>
          </a:bodyPr>
          <a:lstStyle/>
          <a:p>
            <a:r>
              <a:rPr lang="ru-RU" sz="1600" dirty="0">
                <a:solidFill>
                  <a:srgbClr val="1E0947"/>
                </a:solidFill>
                <a:latin typeface="Arial" panose="020B0604020202020204" pitchFamily="34" charset="0"/>
                <a:cs typeface="Arial" panose="020B0604020202020204" pitchFamily="34" charset="0"/>
              </a:rPr>
              <a:t>Введение нового </a:t>
            </a:r>
            <a:r>
              <a:rPr lang="en-US" sz="1600" dirty="0">
                <a:solidFill>
                  <a:srgbClr val="1E0947"/>
                </a:solidFill>
                <a:latin typeface="Arial" panose="020B0604020202020204" pitchFamily="34" charset="0"/>
                <a:cs typeface="Arial" panose="020B0604020202020204" pitchFamily="34" charset="0"/>
              </a:rPr>
              <a:t>SKU</a:t>
            </a:r>
            <a:endParaRPr lang="ru-RU" sz="1600" dirty="0">
              <a:solidFill>
                <a:srgbClr val="1E0947"/>
              </a:solidFill>
              <a:latin typeface="Arial" panose="020B0604020202020204" pitchFamily="34" charset="0"/>
              <a:cs typeface="Arial" panose="020B0604020202020204" pitchFamily="34" charset="0"/>
            </a:endParaRPr>
          </a:p>
          <a:p>
            <a:r>
              <a:rPr lang="ru-RU" sz="1600" dirty="0">
                <a:solidFill>
                  <a:srgbClr val="1E0947"/>
                </a:solidFill>
                <a:latin typeface="Arial" panose="020B0604020202020204" pitchFamily="34" charset="0"/>
                <a:cs typeface="Arial" panose="020B0604020202020204" pitchFamily="34" charset="0"/>
              </a:rPr>
              <a:t>премиум-подписки</a:t>
            </a:r>
          </a:p>
          <a:p>
            <a:r>
              <a:rPr lang="ru-RU" sz="1600" dirty="0">
                <a:solidFill>
                  <a:srgbClr val="1E0947"/>
                </a:solidFill>
                <a:latin typeface="Arial" panose="020B0604020202020204" pitchFamily="34" charset="0"/>
                <a:cs typeface="Arial" panose="020B0604020202020204" pitchFamily="34" charset="0"/>
              </a:rPr>
              <a:t>для масштабирования</a:t>
            </a:r>
          </a:p>
        </p:txBody>
      </p:sp>
      <p:grpSp>
        <p:nvGrpSpPr>
          <p:cNvPr id="25" name="Группа 24">
            <a:extLst>
              <a:ext uri="{FF2B5EF4-FFF2-40B4-BE49-F238E27FC236}">
                <a16:creationId xmlns:a16="http://schemas.microsoft.com/office/drawing/2014/main" id="{7640CEB4-FAEC-C875-0F2C-3128FAB99B78}"/>
              </a:ext>
            </a:extLst>
          </p:cNvPr>
          <p:cNvGrpSpPr/>
          <p:nvPr/>
        </p:nvGrpSpPr>
        <p:grpSpPr>
          <a:xfrm>
            <a:off x="5234607" y="3424204"/>
            <a:ext cx="1082620" cy="1085350"/>
            <a:chOff x="371492" y="2652852"/>
            <a:chExt cx="1282359" cy="1285596"/>
          </a:xfrm>
          <a:solidFill>
            <a:srgbClr val="6566F4"/>
          </a:solidFill>
        </p:grpSpPr>
        <p:sp>
          <p:nvSpPr>
            <p:cNvPr id="26" name="Скругленный прямоугольник 25">
              <a:extLst>
                <a:ext uri="{FF2B5EF4-FFF2-40B4-BE49-F238E27FC236}">
                  <a16:creationId xmlns:a16="http://schemas.microsoft.com/office/drawing/2014/main" id="{48FD8CF7-1758-936F-8FC2-EF4BB5AE3A7D}"/>
                </a:ext>
              </a:extLst>
            </p:cNvPr>
            <p:cNvSpPr/>
            <p:nvPr/>
          </p:nvSpPr>
          <p:spPr>
            <a:xfrm>
              <a:off x="373055" y="2652852"/>
              <a:ext cx="1280796" cy="1280796"/>
            </a:xfrm>
            <a:prstGeom prst="roundRect">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Капля 26">
              <a:extLst>
                <a:ext uri="{FF2B5EF4-FFF2-40B4-BE49-F238E27FC236}">
                  <a16:creationId xmlns:a16="http://schemas.microsoft.com/office/drawing/2014/main" id="{E6B81175-D376-247C-1EBF-1EC5E2DFF857}"/>
                </a:ext>
              </a:extLst>
            </p:cNvPr>
            <p:cNvSpPr/>
            <p:nvPr/>
          </p:nvSpPr>
          <p:spPr>
            <a:xfrm rot="10800000">
              <a:off x="371492" y="2730485"/>
              <a:ext cx="1207963" cy="1207963"/>
            </a:xfrm>
            <a:prstGeom prst="teardrop">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 name="Группа 27">
            <a:extLst>
              <a:ext uri="{FF2B5EF4-FFF2-40B4-BE49-F238E27FC236}">
                <a16:creationId xmlns:a16="http://schemas.microsoft.com/office/drawing/2014/main" id="{CD808C34-B325-755E-1190-33A64A116728}"/>
              </a:ext>
            </a:extLst>
          </p:cNvPr>
          <p:cNvGrpSpPr/>
          <p:nvPr/>
        </p:nvGrpSpPr>
        <p:grpSpPr>
          <a:xfrm>
            <a:off x="9457577" y="3409376"/>
            <a:ext cx="1082621" cy="1085349"/>
            <a:chOff x="371491" y="2652852"/>
            <a:chExt cx="1282360" cy="1285594"/>
          </a:xfrm>
          <a:solidFill>
            <a:srgbClr val="6566F4"/>
          </a:solidFill>
        </p:grpSpPr>
        <p:sp>
          <p:nvSpPr>
            <p:cNvPr id="29" name="Скругленный прямоугольник 28">
              <a:extLst>
                <a:ext uri="{FF2B5EF4-FFF2-40B4-BE49-F238E27FC236}">
                  <a16:creationId xmlns:a16="http://schemas.microsoft.com/office/drawing/2014/main" id="{103819D5-9A4E-8C3D-388B-E706B2808747}"/>
                </a:ext>
              </a:extLst>
            </p:cNvPr>
            <p:cNvSpPr/>
            <p:nvPr/>
          </p:nvSpPr>
          <p:spPr>
            <a:xfrm>
              <a:off x="373055" y="2652852"/>
              <a:ext cx="1280796" cy="1280796"/>
            </a:xfrm>
            <a:prstGeom prst="roundRect">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sp>
          <p:nvSpPr>
            <p:cNvPr id="30" name="Капля 29">
              <a:extLst>
                <a:ext uri="{FF2B5EF4-FFF2-40B4-BE49-F238E27FC236}">
                  <a16:creationId xmlns:a16="http://schemas.microsoft.com/office/drawing/2014/main" id="{97684229-1601-1C34-5BA4-72DF30B85821}"/>
                </a:ext>
              </a:extLst>
            </p:cNvPr>
            <p:cNvSpPr/>
            <p:nvPr/>
          </p:nvSpPr>
          <p:spPr>
            <a:xfrm rot="10800000">
              <a:off x="371492" y="2730485"/>
              <a:ext cx="1207963" cy="1207963"/>
            </a:xfrm>
            <a:prstGeom prst="teardrop">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grpSp>
      <p:grpSp>
        <p:nvGrpSpPr>
          <p:cNvPr id="31" name="Группа 30">
            <a:extLst>
              <a:ext uri="{FF2B5EF4-FFF2-40B4-BE49-F238E27FC236}">
                <a16:creationId xmlns:a16="http://schemas.microsoft.com/office/drawing/2014/main" id="{4D70C9EF-9CE3-B698-36B0-146A5E1324EA}"/>
              </a:ext>
            </a:extLst>
          </p:cNvPr>
          <p:cNvGrpSpPr/>
          <p:nvPr/>
        </p:nvGrpSpPr>
        <p:grpSpPr>
          <a:xfrm rot="5400000">
            <a:off x="3094996" y="5359333"/>
            <a:ext cx="1082620" cy="1085350"/>
            <a:chOff x="371492" y="2652852"/>
            <a:chExt cx="1282359" cy="1285596"/>
          </a:xfrm>
          <a:solidFill>
            <a:srgbClr val="6566F4"/>
          </a:solidFill>
        </p:grpSpPr>
        <p:sp>
          <p:nvSpPr>
            <p:cNvPr id="32" name="Скругленный прямоугольник 31">
              <a:extLst>
                <a:ext uri="{FF2B5EF4-FFF2-40B4-BE49-F238E27FC236}">
                  <a16:creationId xmlns:a16="http://schemas.microsoft.com/office/drawing/2014/main" id="{FDB42442-3734-320B-8178-C809BB8CB694}"/>
                </a:ext>
              </a:extLst>
            </p:cNvPr>
            <p:cNvSpPr/>
            <p:nvPr/>
          </p:nvSpPr>
          <p:spPr>
            <a:xfrm>
              <a:off x="373055" y="2652852"/>
              <a:ext cx="1280796" cy="1280796"/>
            </a:xfrm>
            <a:prstGeom prst="roundRect">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sp>
          <p:nvSpPr>
            <p:cNvPr id="33" name="Капля 32">
              <a:extLst>
                <a:ext uri="{FF2B5EF4-FFF2-40B4-BE49-F238E27FC236}">
                  <a16:creationId xmlns:a16="http://schemas.microsoft.com/office/drawing/2014/main" id="{85694EDE-A013-C563-0DDA-90A94E8A891B}"/>
                </a:ext>
              </a:extLst>
            </p:cNvPr>
            <p:cNvSpPr/>
            <p:nvPr/>
          </p:nvSpPr>
          <p:spPr>
            <a:xfrm rot="10800000">
              <a:off x="371492" y="2730485"/>
              <a:ext cx="1207963" cy="1207963"/>
            </a:xfrm>
            <a:prstGeom prst="teardrop">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grpSp>
      <p:grpSp>
        <p:nvGrpSpPr>
          <p:cNvPr id="34" name="Группа 33">
            <a:extLst>
              <a:ext uri="{FF2B5EF4-FFF2-40B4-BE49-F238E27FC236}">
                <a16:creationId xmlns:a16="http://schemas.microsoft.com/office/drawing/2014/main" id="{3426DB99-A627-3DC1-D6BE-A0CF0F9DC92A}"/>
              </a:ext>
            </a:extLst>
          </p:cNvPr>
          <p:cNvGrpSpPr/>
          <p:nvPr/>
        </p:nvGrpSpPr>
        <p:grpSpPr>
          <a:xfrm rot="5400000">
            <a:off x="7345710" y="5359333"/>
            <a:ext cx="1082620" cy="1085350"/>
            <a:chOff x="371492" y="2652852"/>
            <a:chExt cx="1282359" cy="1285596"/>
          </a:xfrm>
          <a:solidFill>
            <a:srgbClr val="6566F4"/>
          </a:solidFill>
        </p:grpSpPr>
        <p:sp>
          <p:nvSpPr>
            <p:cNvPr id="35" name="Скругленный прямоугольник 34">
              <a:extLst>
                <a:ext uri="{FF2B5EF4-FFF2-40B4-BE49-F238E27FC236}">
                  <a16:creationId xmlns:a16="http://schemas.microsoft.com/office/drawing/2014/main" id="{96FFAC08-1FED-D179-FA24-60DE40C30274}"/>
                </a:ext>
              </a:extLst>
            </p:cNvPr>
            <p:cNvSpPr/>
            <p:nvPr/>
          </p:nvSpPr>
          <p:spPr>
            <a:xfrm>
              <a:off x="373055" y="2652852"/>
              <a:ext cx="1280796" cy="1280796"/>
            </a:xfrm>
            <a:prstGeom prst="roundRect">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sp>
          <p:nvSpPr>
            <p:cNvPr id="36" name="Капля 35">
              <a:extLst>
                <a:ext uri="{FF2B5EF4-FFF2-40B4-BE49-F238E27FC236}">
                  <a16:creationId xmlns:a16="http://schemas.microsoft.com/office/drawing/2014/main" id="{97A0270D-E6A0-B8BC-C2ED-0F72D16ACE2C}"/>
                </a:ext>
              </a:extLst>
            </p:cNvPr>
            <p:cNvSpPr/>
            <p:nvPr/>
          </p:nvSpPr>
          <p:spPr>
            <a:xfrm rot="10800000">
              <a:off x="371492" y="2730485"/>
              <a:ext cx="1207963" cy="1207963"/>
            </a:xfrm>
            <a:prstGeom prst="teardrop">
              <a:avLst/>
            </a:prstGeom>
            <a:grpFill/>
            <a:ln>
              <a:solidFill>
                <a:srgbClr val="656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1100FF"/>
                </a:solidFill>
              </a:endParaRPr>
            </a:p>
          </p:txBody>
        </p:sp>
      </p:grpSp>
      <p:pic>
        <p:nvPicPr>
          <p:cNvPr id="37" name="Picture 4">
            <a:extLst>
              <a:ext uri="{FF2B5EF4-FFF2-40B4-BE49-F238E27FC236}">
                <a16:creationId xmlns:a16="http://schemas.microsoft.com/office/drawing/2014/main" id="{216EEB4F-925D-0E14-3420-824A5D204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03" t="2128" r="26547" b="-2128"/>
          <a:stretch/>
        </p:blipFill>
        <p:spPr bwMode="auto">
          <a:xfrm>
            <a:off x="1009130" y="3465950"/>
            <a:ext cx="1018800" cy="1018800"/>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5925A905-8763-2D34-3CE9-7D68EC4ECA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r="16667"/>
          <a:stretch/>
        </p:blipFill>
        <p:spPr bwMode="auto">
          <a:xfrm>
            <a:off x="3139070" y="5396980"/>
            <a:ext cx="1016106" cy="1016106"/>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CAD909AC-0F2C-8BEC-AA83-85790E4267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38" r="2816"/>
          <a:stretch/>
        </p:blipFill>
        <p:spPr bwMode="auto">
          <a:xfrm>
            <a:off x="5276555" y="3456265"/>
            <a:ext cx="1012256" cy="1012256"/>
          </a:xfrm>
          <a:prstGeom prst="roundRect">
            <a:avLst/>
          </a:prstGeom>
          <a:noFill/>
          <a:extLst>
            <a:ext uri="{909E8E84-426E-40DD-AFC4-6F175D3DCCD1}">
              <a14:hiddenFill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1F3707F3-E707-CF04-46A9-D5C43E2C9F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03" r="21531"/>
          <a:stretch/>
        </p:blipFill>
        <p:spPr bwMode="auto">
          <a:xfrm>
            <a:off x="9497227" y="3440397"/>
            <a:ext cx="1015200" cy="1015200"/>
          </a:xfrm>
          <a:prstGeom prst="round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3D3EDF59-7BAD-D02C-DD9C-3EF5DB7E4A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71" t="-174" r="33580" b="174"/>
          <a:stretch/>
        </p:blipFill>
        <p:spPr bwMode="auto">
          <a:xfrm>
            <a:off x="7381446" y="5407944"/>
            <a:ext cx="1015200" cy="1015200"/>
          </a:xfrm>
          <a:prstGeom prst="roundRect">
            <a:avLst/>
          </a:prstGeom>
          <a:noFill/>
          <a:extLst>
            <a:ext uri="{909E8E84-426E-40DD-AFC4-6F175D3DCCD1}">
              <a14:hiddenFill xmlns:a14="http://schemas.microsoft.com/office/drawing/2010/main">
                <a:solidFill>
                  <a:srgbClr val="FFFFFF"/>
                </a:solidFill>
              </a14:hiddenFill>
            </a:ext>
          </a:extLst>
        </p:spPr>
      </p:pic>
      <p:sp>
        <p:nvSpPr>
          <p:cNvPr id="42" name="Скругленный прямоугольник 41">
            <a:extLst>
              <a:ext uri="{FF2B5EF4-FFF2-40B4-BE49-F238E27FC236}">
                <a16:creationId xmlns:a16="http://schemas.microsoft.com/office/drawing/2014/main" id="{56ECBE28-1015-4AC3-F67D-E29F7BBB7A73}"/>
              </a:ext>
            </a:extLst>
          </p:cNvPr>
          <p:cNvSpPr/>
          <p:nvPr/>
        </p:nvSpPr>
        <p:spPr>
          <a:xfrm>
            <a:off x="13342147" y="2157000"/>
            <a:ext cx="6031360" cy="8372448"/>
          </a:xfrm>
          <a:prstGeom prst="roundRect">
            <a:avLst>
              <a:gd name="adj" fmla="val 7595"/>
            </a:avLst>
          </a:prstGeom>
          <a:solidFill>
            <a:srgbClr val="DA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rial" panose="020B0604020202020204" pitchFamily="34" charset="0"/>
                <a:cs typeface="Arial" panose="020B0604020202020204" pitchFamily="34" charset="0"/>
              </a:rPr>
              <a:t>SWOT</a:t>
            </a:r>
            <a:r>
              <a:rPr lang="ru-RU" sz="2400" dirty="0">
                <a:solidFill>
                  <a:schemeClr val="tx1"/>
                </a:solidFill>
                <a:latin typeface="Arial" panose="020B0604020202020204" pitchFamily="34" charset="0"/>
                <a:cs typeface="Arial" panose="020B0604020202020204" pitchFamily="34" charset="0"/>
              </a:rPr>
              <a:t>-результат</a:t>
            </a:r>
          </a:p>
          <a:p>
            <a:r>
              <a:rPr lang="ru-RU" sz="2400" kern="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Партнерства со страховыми </a:t>
            </a:r>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компаниями в рамках дистрибьюции ДМС, предложение уникального приложения на базе ИИ;</a:t>
            </a:r>
            <a:endParaRPr lang="ru-RU"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Благотворительность, решение социальных вопросов с партнерами для роста клиентов и лояльности;</a:t>
            </a:r>
            <a:endParaRPr lang="ru-RU"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Присутствие в СМИ и каналах с высокой концентрацией ЦА;</a:t>
            </a:r>
            <a:endParaRPr lang="ru-RU"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Усложнение архитектуры проекта и функционала, организация </a:t>
            </a:r>
            <a:r>
              <a:rPr lang="ru-RU" sz="2400"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хакатонов</a:t>
            </a:r>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для набора лучших специалистов;</a:t>
            </a:r>
            <a:endParaRPr lang="ru-RU" sz="24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Интеграция нейросети и </a:t>
            </a:r>
            <a:r>
              <a:rPr lang="ru-RU" sz="2400" kern="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data</a:t>
            </a:r>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-аналитикой ответов пользователей, разработка вип-тарифа с VR-практиками и погружением в проработку запросов 5D;</a:t>
            </a:r>
          </a:p>
          <a:p>
            <a:r>
              <a:rPr lang="ru-RU" sz="2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ru-RU" sz="24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Интеграция "Аватара" психолога, что позволит прорабатывать запросы вне зависимости от местоположения в любое доступное время</a:t>
            </a:r>
            <a:r>
              <a:rPr lang="ru-RU" sz="24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ru-RU" sz="2400" b="0" dirty="0">
              <a:solidFill>
                <a:schemeClr val="tx1"/>
              </a:solidFill>
              <a:effectLst/>
              <a:latin typeface="Arial" panose="020B0604020202020204" pitchFamily="34" charset="0"/>
              <a:cs typeface="Arial" panose="020B0604020202020204" pitchFamily="34" charset="0"/>
            </a:endParaRPr>
          </a:p>
        </p:txBody>
      </p:sp>
      <p:pic>
        <p:nvPicPr>
          <p:cNvPr id="43" name="Рисунок 42">
            <a:extLst>
              <a:ext uri="{FF2B5EF4-FFF2-40B4-BE49-F238E27FC236}">
                <a16:creationId xmlns:a16="http://schemas.microsoft.com/office/drawing/2014/main" id="{15B5FB60-DB15-6A0F-3C58-6AEACC10C13A}"/>
              </a:ext>
            </a:extLst>
          </p:cNvPr>
          <p:cNvPicPr>
            <a:picLocks noChangeAspect="1"/>
          </p:cNvPicPr>
          <p:nvPr/>
        </p:nvPicPr>
        <p:blipFill>
          <a:blip r:embed="rId7"/>
          <a:stretch>
            <a:fillRect/>
          </a:stretch>
        </p:blipFill>
        <p:spPr>
          <a:xfrm>
            <a:off x="197145" y="7865681"/>
            <a:ext cx="3201581" cy="3084245"/>
          </a:xfrm>
          <a:prstGeom prst="rect">
            <a:avLst/>
          </a:prstGeom>
        </p:spPr>
      </p:pic>
      <p:sp>
        <p:nvSpPr>
          <p:cNvPr id="44" name="TextBox 43">
            <a:extLst>
              <a:ext uri="{FF2B5EF4-FFF2-40B4-BE49-F238E27FC236}">
                <a16:creationId xmlns:a16="http://schemas.microsoft.com/office/drawing/2014/main" id="{8C67BC66-E756-CCE1-A3CB-1E146A3B333B}"/>
              </a:ext>
            </a:extLst>
          </p:cNvPr>
          <p:cNvSpPr txBox="1"/>
          <p:nvPr/>
        </p:nvSpPr>
        <p:spPr>
          <a:xfrm>
            <a:off x="3542782" y="8775987"/>
            <a:ext cx="3535794" cy="923330"/>
          </a:xfrm>
          <a:prstGeom prst="rect">
            <a:avLst/>
          </a:prstGeom>
          <a:noFill/>
        </p:spPr>
        <p:txBody>
          <a:bodyPr wrap="square" rtlCol="0">
            <a:spAutoFit/>
          </a:bodyPr>
          <a:lstStyle/>
          <a:p>
            <a:r>
              <a:rPr lang="ru-RU" sz="1800" dirty="0"/>
              <a:t>Ссылка на таблицу с проведенными анализами для выведения стратегии</a:t>
            </a:r>
          </a:p>
        </p:txBody>
      </p:sp>
    </p:spTree>
    <p:extLst>
      <p:ext uri="{BB962C8B-B14F-4D97-AF65-F5344CB8AC3E}">
        <p14:creationId xmlns:p14="http://schemas.microsoft.com/office/powerpoint/2010/main" val="3453340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en-US" sz="2800" dirty="0"/>
              <a:t>+7 (</a:t>
            </a:r>
            <a:r>
              <a:rPr lang="ru-RU" sz="2800" dirty="0"/>
              <a:t>916) 079-22-86</a:t>
            </a:r>
          </a:p>
          <a:p>
            <a:pPr>
              <a:lnSpc>
                <a:spcPts val="4360"/>
              </a:lnSpc>
              <a:buClrTx/>
            </a:pPr>
            <a:r>
              <a:rPr lang="en-US" sz="2800" dirty="0"/>
              <a:t>anna.kostrova13@gmail.com</a:t>
            </a:r>
            <a:endParaRPr lang="ru-RU" sz="2800" dirty="0"/>
          </a:p>
        </p:txBody>
      </p:sp>
    </p:spTree>
    <p:extLst>
      <p:ext uri="{BB962C8B-B14F-4D97-AF65-F5344CB8AC3E}">
        <p14:creationId xmlns:p14="http://schemas.microsoft.com/office/powerpoint/2010/main" val="2930906525"/>
      </p:ext>
    </p:extLst>
  </p:cSld>
  <p:clrMapOvr>
    <a:masterClrMapping/>
  </p:clrMapOvr>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F6784E-6852-4EC6-93B9-B2F40371A23B}">
  <ds:schemaRefs>
    <ds:schemaRef ds:uri="http://purl.org/dc/terms/"/>
    <ds:schemaRef ds:uri="http://schemas.microsoft.com/office/2006/documentManagement/types"/>
    <ds:schemaRef ds:uri="http://schemas.microsoft.com/office/2006/metadata/properties"/>
    <ds:schemaRef ds:uri="http://www.w3.org/XML/1998/namespace"/>
    <ds:schemaRef ds:uri="f3f21cfc-4d3e-42b1-8a95-d7209818f9d6"/>
    <ds:schemaRef ds:uri="dae585fd-f7dc-4d5a-b1b8-e5742ef77c8f"/>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3.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3839</TotalTime>
  <Words>887</Words>
  <Application>Microsoft Macintosh PowerPoint</Application>
  <PresentationFormat>Произвольный</PresentationFormat>
  <Paragraphs>122</Paragraphs>
  <Slides>9</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9</vt:i4>
      </vt:variant>
    </vt:vector>
  </HeadingPairs>
  <TitlesOfParts>
    <vt:vector size="16" baseType="lpstr">
      <vt:lpstr>Andale Mono</vt:lpstr>
      <vt:lpstr>Arial</vt:lpstr>
      <vt:lpstr>Calibri</vt:lpstr>
      <vt:lpstr>Montserrat</vt:lpstr>
      <vt:lpstr>Open Sans Light</vt:lpstr>
      <vt:lpstr>ОБЛОЖКИ</vt:lpstr>
      <vt:lpstr>РАЗДЕЛИТЕЛИ</vt:lpstr>
      <vt:lpstr>МЕНТАЛ+</vt:lpstr>
      <vt:lpstr>Актуальность проекта</vt:lpstr>
      <vt:lpstr>Проблема</vt:lpstr>
      <vt:lpstr>Решение</vt:lpstr>
      <vt:lpstr>Рынок</vt:lpstr>
      <vt:lpstr>Бизнес-модель</vt:lpstr>
      <vt:lpstr>Презентация PowerPoint</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Microsoft Office User</cp:lastModifiedBy>
  <cp:revision>242</cp:revision>
  <dcterms:created xsi:type="dcterms:W3CDTF">2021-03-01T12:07:13Z</dcterms:created>
  <dcterms:modified xsi:type="dcterms:W3CDTF">2023-10-17T12:09:09Z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