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0" r:id="rId2"/>
    <p:sldId id="281" r:id="rId3"/>
    <p:sldId id="286" r:id="rId4"/>
    <p:sldId id="291" r:id="rId5"/>
    <p:sldId id="296" r:id="rId6"/>
    <p:sldId id="306" r:id="rId7"/>
    <p:sldId id="269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15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0FF"/>
    <a:srgbClr val="FCAF17"/>
    <a:srgbClr val="B5D8E1"/>
    <a:srgbClr val="FD493D"/>
    <a:srgbClr val="FBB3C1"/>
    <a:srgbClr val="FF2F2D"/>
    <a:srgbClr val="8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635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1270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rgbClr val="FFFFFF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94"/>
  </p:normalViewPr>
  <p:slideViewPr>
    <p:cSldViewPr snapToGrid="0" snapToObjects="1" showGuides="1">
      <p:cViewPr varScale="1">
        <p:scale>
          <a:sx n="96" d="100"/>
          <a:sy n="96" d="100"/>
        </p:scale>
        <p:origin x="58" y="187"/>
      </p:cViewPr>
      <p:guideLst>
        <p:guide orient="horz" pos="2160"/>
        <p:guide pos="393"/>
        <p:guide orient="horz" pos="15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61876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35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2"/>
          <p:cNvSpPr txBox="1"/>
          <p:nvPr/>
        </p:nvSpPr>
        <p:spPr>
          <a:xfrm>
            <a:off x="510703" y="1925952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39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40" name="Текст 2"/>
          <p:cNvSpPr txBox="1"/>
          <p:nvPr/>
        </p:nvSpPr>
        <p:spPr>
          <a:xfrm>
            <a:off x="6944993" y="3175193"/>
            <a:ext cx="434576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Плюсы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Минусы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Сомнительные моменты</a:t>
            </a:r>
          </a:p>
        </p:txBody>
      </p:sp>
      <p:sp>
        <p:nvSpPr>
          <p:cNvPr id="41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44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42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3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pic>
        <p:nvPicPr>
          <p:cNvPr id="45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46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7" name="3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1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49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50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"/>
          <p:cNvSpPr/>
          <p:nvPr/>
        </p:nvSpPr>
        <p:spPr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0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61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Текст 2"/>
          <p:cNvSpPr txBox="1"/>
          <p:nvPr/>
        </p:nvSpPr>
        <p:spPr>
          <a:xfrm>
            <a:off x="6249911" y="227512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1</a:t>
            </a:r>
          </a:p>
        </p:txBody>
      </p:sp>
      <p:sp>
        <p:nvSpPr>
          <p:cNvPr id="63" name="Текст 2"/>
          <p:cNvSpPr txBox="1"/>
          <p:nvPr/>
        </p:nvSpPr>
        <p:spPr>
          <a:xfrm>
            <a:off x="6141718" y="3165168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3</a:t>
            </a:r>
          </a:p>
        </p:txBody>
      </p:sp>
      <p:sp>
        <p:nvSpPr>
          <p:cNvPr id="64" name="Текст 2"/>
          <p:cNvSpPr txBox="1"/>
          <p:nvPr/>
        </p:nvSpPr>
        <p:spPr>
          <a:xfrm>
            <a:off x="9319724" y="1625929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2</a:t>
            </a:r>
          </a:p>
        </p:txBody>
      </p:sp>
      <p:sp>
        <p:nvSpPr>
          <p:cNvPr id="65" name="Текст 2"/>
          <p:cNvSpPr txBox="1"/>
          <p:nvPr/>
        </p:nvSpPr>
        <p:spPr>
          <a:xfrm>
            <a:off x="9832523" y="4088596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4</a:t>
            </a:r>
          </a:p>
        </p:txBody>
      </p:sp>
      <p:sp>
        <p:nvSpPr>
          <p:cNvPr id="66" name="Текст 2"/>
          <p:cNvSpPr txBox="1"/>
          <p:nvPr/>
        </p:nvSpPr>
        <p:spPr>
          <a:xfrm>
            <a:off x="6207392" y="4738556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7" name="Текст 2"/>
          <p:cNvSpPr txBox="1"/>
          <p:nvPr/>
        </p:nvSpPr>
        <p:spPr>
          <a:xfrm>
            <a:off x="6297379" y="1736275"/>
            <a:ext cx="1565012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8" name="Текст 2"/>
          <p:cNvSpPr txBox="1"/>
          <p:nvPr/>
        </p:nvSpPr>
        <p:spPr>
          <a:xfrm>
            <a:off x="9353136" y="3153597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9" name="Текст 2"/>
          <p:cNvSpPr txBox="1"/>
          <p:nvPr/>
        </p:nvSpPr>
        <p:spPr>
          <a:xfrm>
            <a:off x="9901276" y="5614599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70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1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7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73" name="6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7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7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7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7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79" name="Соединительная линия уступом 2"/>
          <p:cNvSpPr/>
          <p:nvPr/>
        </p:nvSpPr>
        <p:spPr>
          <a:xfrm>
            <a:off x="7111999" y="1187053"/>
            <a:ext cx="2162014" cy="1323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0" name="Соединительная линия уступом 26"/>
          <p:cNvSpPr/>
          <p:nvPr/>
        </p:nvSpPr>
        <p:spPr>
          <a:xfrm rot="10800000" flipV="1">
            <a:off x="7298266" y="2878664"/>
            <a:ext cx="1828805" cy="1066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1" name="Соединительная линия уступом 29"/>
          <p:cNvSpPr/>
          <p:nvPr/>
        </p:nvSpPr>
        <p:spPr>
          <a:xfrm>
            <a:off x="7298266" y="4347023"/>
            <a:ext cx="2319867" cy="822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Текст 2"/>
          <p:cNvSpPr txBox="1"/>
          <p:nvPr/>
        </p:nvSpPr>
        <p:spPr>
          <a:xfrm>
            <a:off x="498318" y="1526966"/>
            <a:ext cx="9290344" cy="1547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НАЗВАНИЕ  РАЗДЕЛА</a:t>
            </a:r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5" name="Текст 2"/>
          <p:cNvSpPr txBox="1"/>
          <p:nvPr/>
        </p:nvSpPr>
        <p:spPr>
          <a:xfrm>
            <a:off x="540509" y="836534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106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7" name="Таблица 3"/>
          <p:cNvGraphicFramePr/>
          <p:nvPr/>
        </p:nvGraphicFramePr>
        <p:xfrm>
          <a:off x="623887" y="1633920"/>
          <a:ext cx="10712586" cy="4389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85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0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08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09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13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11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12" name="4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16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14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15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022-11-09 02.38.22.jpg" descr="2022-11-09 02.38.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67" y="-3"/>
            <a:ext cx="4880971" cy="6858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127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28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29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0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3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3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3" name="7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3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3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3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7"/>
          <p:cNvSpPr/>
          <p:nvPr/>
        </p:nvSpPr>
        <p:spPr>
          <a:xfrm>
            <a:off x="6102320" y="2345381"/>
            <a:ext cx="6122342" cy="4529333"/>
          </a:xfrm>
          <a:prstGeom prst="rect">
            <a:avLst/>
          </a:prstGeom>
          <a:solidFill>
            <a:srgbClr val="FFA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CAF1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49" name="Прямоугольник 10"/>
          <p:cNvSpPr/>
          <p:nvPr/>
        </p:nvSpPr>
        <p:spPr>
          <a:xfrm>
            <a:off x="6103137" y="-2"/>
            <a:ext cx="6121526" cy="2345384"/>
          </a:xfrm>
          <a:prstGeom prst="rect">
            <a:avLst/>
          </a:prstGeom>
          <a:solidFill>
            <a:srgbClr val="9F00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8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50" name="Прямоугольник 13"/>
          <p:cNvSpPr/>
          <p:nvPr/>
        </p:nvSpPr>
        <p:spPr>
          <a:xfrm>
            <a:off x="6101107" y="5359336"/>
            <a:ext cx="6121528" cy="1514425"/>
          </a:xfrm>
          <a:prstGeom prst="rect">
            <a:avLst/>
          </a:prstGeom>
          <a:solidFill>
            <a:srgbClr val="FF2F2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D493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51" name="Текст 2"/>
          <p:cNvSpPr txBox="1"/>
          <p:nvPr/>
        </p:nvSpPr>
        <p:spPr>
          <a:xfrm>
            <a:off x="589158" y="1230069"/>
            <a:ext cx="5499705" cy="452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algn="ctr"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4000" b="1" dirty="0">
                <a:latin typeface="Gilroy-ExtraBold"/>
                <a:ea typeface="Play"/>
                <a:cs typeface="Times New Roman" panose="02020603050405020304" pitchFamily="18" charset="0"/>
                <a:sym typeface="Play"/>
              </a:rPr>
              <a:t>«</a:t>
            </a:r>
            <a:r>
              <a:rPr lang="en-US" sz="4000" b="1" dirty="0">
                <a:latin typeface="Gilroy-ExtraBold"/>
                <a:ea typeface="Play"/>
                <a:cs typeface="Times New Roman" panose="02020603050405020304" pitchFamily="18" charset="0"/>
                <a:sym typeface="Play"/>
              </a:rPr>
              <a:t>Independent life</a:t>
            </a:r>
            <a:r>
              <a:rPr lang="ru-RU" sz="4000" b="1" dirty="0">
                <a:latin typeface="Gilroy-ExtraBold"/>
                <a:ea typeface="Play"/>
                <a:cs typeface="Times New Roman" panose="02020603050405020304" pitchFamily="18" charset="0"/>
                <a:sym typeface="Play"/>
              </a:rPr>
              <a:t>»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 dirty="0">
                <a:latin typeface="Gilroy-ExtraBold"/>
                <a:ea typeface="Play"/>
                <a:cs typeface="Times New Roman" panose="02020603050405020304" pitchFamily="18" charset="0"/>
                <a:sym typeface="Play"/>
              </a:rPr>
              <a:t>Телеграм-бот с полезными подборками для студентов и не только</a:t>
            </a:r>
          </a:p>
        </p:txBody>
      </p:sp>
      <p:sp>
        <p:nvSpPr>
          <p:cNvPr id="152" name="Прямоугольник 9"/>
          <p:cNvSpPr/>
          <p:nvPr/>
        </p:nvSpPr>
        <p:spPr>
          <a:xfrm>
            <a:off x="8818529" y="-2"/>
            <a:ext cx="3406131" cy="4274948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B5D8E1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53" name="Рисунок 22" descr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7729" y="-9876106"/>
            <a:ext cx="4128544" cy="58061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Квадрат">
            <a:extLst>
              <a:ext uri="{FF2B5EF4-FFF2-40B4-BE49-F238E27FC236}">
                <a16:creationId xmlns:a16="http://schemas.microsoft.com/office/drawing/2014/main" id="{515364BE-F6DA-2843-A7EF-F9EDF64F5C32}"/>
              </a:ext>
            </a:extLst>
          </p:cNvPr>
          <p:cNvSpPr/>
          <p:nvPr/>
        </p:nvSpPr>
        <p:spPr>
          <a:xfrm>
            <a:off x="8818526" y="2349045"/>
            <a:ext cx="3404109" cy="4529333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BB3C1"/>
                </a:solidFill>
              </a:defRPr>
            </a:pPr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9EF4ED-FAF0-42C0-B9C6-FA71FE35E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548" y="1495113"/>
            <a:ext cx="3147392" cy="386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74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Текст 2"/>
          <p:cNvSpPr txBox="1"/>
          <p:nvPr/>
        </p:nvSpPr>
        <p:spPr>
          <a:xfrm>
            <a:off x="647231" y="1337911"/>
            <a:ext cx="11078128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" sz="3600" b="1" dirty="0">
                <a:ea typeface="Play"/>
                <a:cs typeface="Times New Roman" panose="02020603050405020304" pitchFamily="18" charset="0"/>
                <a:sym typeface="Play"/>
              </a:rPr>
              <a:t>П</a:t>
            </a:r>
            <a:r>
              <a:rPr lang="ru-RU" sz="3600" b="1" dirty="0">
                <a:ea typeface="Play"/>
                <a:cs typeface="Times New Roman" panose="02020603050405020304" pitchFamily="18" charset="0"/>
                <a:sym typeface="Play"/>
              </a:rPr>
              <a:t>РОДУКТ</a:t>
            </a:r>
          </a:p>
        </p:txBody>
      </p:sp>
      <p:sp>
        <p:nvSpPr>
          <p:cNvPr id="185" name="Текст 2"/>
          <p:cNvSpPr txBox="1"/>
          <p:nvPr/>
        </p:nvSpPr>
        <p:spPr>
          <a:xfrm>
            <a:off x="1641088" y="2532571"/>
            <a:ext cx="8709415" cy="310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Мы делаем проект </a:t>
            </a:r>
            <a:r>
              <a:rPr lang="ru-RU" sz="2400" b="1" i="0" u="sng" strike="noStrike" dirty="0">
                <a:effectLst/>
                <a:latin typeface="Gilroy-ExtraBold"/>
                <a:cs typeface="Times New Roman" panose="02020603050405020304" pitchFamily="18" charset="0"/>
              </a:rPr>
              <a:t>Independent </a:t>
            </a:r>
            <a:r>
              <a:rPr lang="ru-RU" sz="2400" b="1" i="0" u="sng" strike="noStrike" dirty="0" err="1">
                <a:effectLst/>
                <a:latin typeface="Gilroy-ExtraBold"/>
                <a:cs typeface="Times New Roman" panose="02020603050405020304" pitchFamily="18" charset="0"/>
              </a:rPr>
              <a:t>life</a:t>
            </a:r>
            <a:r>
              <a:rPr lang="ru-RU" sz="2400" b="1" i="0" u="sng" strike="noStrike" dirty="0">
                <a:effectLst/>
                <a:latin typeface="Gilroy-ExtraBold"/>
                <a:cs typeface="Times New Roman" panose="02020603050405020304" pitchFamily="18" charset="0"/>
              </a:rPr>
              <a:t> для людей всех возрастов, в особенности для студентов и школьников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. </a:t>
            </a:r>
            <a:endParaRPr lang="ru-RU" sz="2000" b="0" dirty="0">
              <a:effectLst/>
              <a:latin typeface="Gilroy-ExtraBold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	Наш продукт сможет решить </a:t>
            </a:r>
            <a:r>
              <a:rPr lang="ru-RU" sz="2400" b="1" i="0" u="sng" strike="noStrike" dirty="0">
                <a:effectLst/>
                <a:latin typeface="Gilroy-ExtraBold"/>
                <a:cs typeface="Times New Roman" panose="02020603050405020304" pitchFamily="18" charset="0"/>
              </a:rPr>
              <a:t>проблему с нахождением необходимой информации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. Мы планируем создать проект, в котором будут разнообразные подборки на все случае жизни, например, для студентов, которые не знают, где можно недорого поесть.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Gilroy-ExtraBold"/>
                <a:cs typeface="Times New Roman" panose="02020603050405020304" pitchFamily="18" charset="0"/>
              </a:rPr>
              <a:t>	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Формат – </a:t>
            </a:r>
            <a:r>
              <a:rPr lang="ru-RU" sz="2400" b="1" i="0" u="sng" strike="noStrike" dirty="0" err="1">
                <a:effectLst/>
                <a:latin typeface="Gilroy-ExtraBold"/>
                <a:cs typeface="Times New Roman" panose="02020603050405020304" pitchFamily="18" charset="0"/>
              </a:rPr>
              <a:t>телеграм</a:t>
            </a:r>
            <a:r>
              <a:rPr lang="ru-RU" sz="2400" b="1" i="0" u="sng" strike="noStrike" dirty="0">
                <a:effectLst/>
                <a:latin typeface="Gilroy-ExtraBold"/>
                <a:cs typeface="Times New Roman" panose="02020603050405020304" pitchFamily="18" charset="0"/>
              </a:rPr>
              <a:t>-бот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. </a:t>
            </a:r>
            <a:endParaRPr lang="ru-RU" sz="2000" b="0" dirty="0">
              <a:effectLst/>
              <a:latin typeface="Gilroy-ExtraBold"/>
              <a:cs typeface="Times New Roman" panose="02020603050405020304" pitchFamily="18" charset="0"/>
            </a:endParaRPr>
          </a:p>
        </p:txBody>
      </p:sp>
      <p:grpSp>
        <p:nvGrpSpPr>
          <p:cNvPr id="188" name="Прямоугольник 16"/>
          <p:cNvGrpSpPr/>
          <p:nvPr/>
        </p:nvGrpSpPr>
        <p:grpSpPr>
          <a:xfrm>
            <a:off x="-18521" y="6358526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Описание проекта/решаемая проблема/актуальность</a:t>
            </a:r>
            <a:endParaRPr sz="1600" cap="all" dirty="0">
              <a:solidFill>
                <a:schemeClr val="tx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304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Прямоугольник 16"/>
          <p:cNvGrpSpPr/>
          <p:nvPr/>
        </p:nvGrpSpPr>
        <p:grpSpPr>
          <a:xfrm>
            <a:off x="-18521" y="6358526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420954" y="353951"/>
            <a:ext cx="10716438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Технология решения проблемы/описание продукта/ценностное предложение</a:t>
            </a:r>
            <a:endParaRPr sz="1600" cap="all" dirty="0">
              <a:solidFill>
                <a:schemeClr val="tx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2" name="Текст 2">
            <a:extLst>
              <a:ext uri="{FF2B5EF4-FFF2-40B4-BE49-F238E27FC236}">
                <a16:creationId xmlns:a16="http://schemas.microsoft.com/office/drawing/2014/main" id="{65E0BF6E-BA3A-1E7B-5928-68FC9F500BCE}"/>
              </a:ext>
            </a:extLst>
          </p:cNvPr>
          <p:cNvSpPr txBox="1"/>
          <p:nvPr/>
        </p:nvSpPr>
        <p:spPr>
          <a:xfrm>
            <a:off x="486152" y="846369"/>
            <a:ext cx="1108897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" sz="3600" b="1" dirty="0">
                <a:ea typeface="Play"/>
                <a:cs typeface="Times New Roman" panose="02020603050405020304" pitchFamily="18" charset="0"/>
                <a:sym typeface="Play"/>
              </a:rPr>
              <a:t>Целевая аудитория и ценностное предложение</a:t>
            </a:r>
            <a:endParaRPr sz="36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A2568DF-07C4-4974-932E-460F5D705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7624"/>
              </p:ext>
            </p:extLst>
          </p:nvPr>
        </p:nvGraphicFramePr>
        <p:xfrm>
          <a:off x="838199" y="1646564"/>
          <a:ext cx="10396992" cy="48707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24189">
                  <a:extLst>
                    <a:ext uri="{9D8B030D-6E8A-4147-A177-3AD203B41FA5}">
                      <a16:colId xmlns:a16="http://schemas.microsoft.com/office/drawing/2014/main" val="1040121079"/>
                    </a:ext>
                  </a:extLst>
                </a:gridCol>
                <a:gridCol w="2833473">
                  <a:extLst>
                    <a:ext uri="{9D8B030D-6E8A-4147-A177-3AD203B41FA5}">
                      <a16:colId xmlns:a16="http://schemas.microsoft.com/office/drawing/2014/main" val="3735304243"/>
                    </a:ext>
                  </a:extLst>
                </a:gridCol>
                <a:gridCol w="2833473">
                  <a:extLst>
                    <a:ext uri="{9D8B030D-6E8A-4147-A177-3AD203B41FA5}">
                      <a16:colId xmlns:a16="http://schemas.microsoft.com/office/drawing/2014/main" val="3193492668"/>
                    </a:ext>
                  </a:extLst>
                </a:gridCol>
                <a:gridCol w="1905857">
                  <a:extLst>
                    <a:ext uri="{9D8B030D-6E8A-4147-A177-3AD203B41FA5}">
                      <a16:colId xmlns:a16="http://schemas.microsoft.com/office/drawing/2014/main" val="176570733"/>
                    </a:ext>
                  </a:extLst>
                </a:gridCol>
              </a:tblGrid>
              <a:tr h="287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rgbClr val="9F00FF"/>
                          </a:solidFill>
                          <a:effectLst/>
                          <a:latin typeface="Gilroy-ExtraBold"/>
                        </a:rPr>
                        <a:t>Кто он(а)?</a:t>
                      </a:r>
                      <a:endParaRPr lang="ru-RU" sz="1400" b="1" kern="100" dirty="0">
                        <a:solidFill>
                          <a:srgbClr val="9F00FF"/>
                        </a:solidFill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59" marR="194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rgbClr val="9F00FF"/>
                          </a:solidFill>
                          <a:effectLst/>
                          <a:latin typeface="Gilroy-ExtraBold"/>
                        </a:rPr>
                        <a:t>Что он(а) делает?</a:t>
                      </a:r>
                      <a:endParaRPr lang="ru-RU" sz="1400" b="1" kern="100" dirty="0">
                        <a:solidFill>
                          <a:srgbClr val="9F00FF"/>
                        </a:solidFill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59" marR="194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rgbClr val="9F00FF"/>
                          </a:solidFill>
                          <a:effectLst/>
                          <a:latin typeface="Gilroy-ExtraBold"/>
                        </a:rPr>
                        <a:t>Как взаимодействует с продуктом?</a:t>
                      </a:r>
                      <a:endParaRPr lang="ru-RU" sz="1400" b="1" kern="100" dirty="0">
                        <a:solidFill>
                          <a:srgbClr val="9F00FF"/>
                        </a:solidFill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59" marR="194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rgbClr val="9F00FF"/>
                          </a:solidFill>
                          <a:effectLst/>
                          <a:latin typeface="Gilroy-ExtraBold"/>
                        </a:rPr>
                        <a:t>Ценностное предложение</a:t>
                      </a:r>
                      <a:endParaRPr lang="ru-RU" sz="1400" b="1" kern="100" dirty="0">
                        <a:solidFill>
                          <a:srgbClr val="9F00FF"/>
                        </a:solidFill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59" marR="19459" marT="0" marB="0"/>
                </a:tc>
                <a:extLst>
                  <a:ext uri="{0D108BD9-81ED-4DB2-BD59-A6C34878D82A}">
                    <a16:rowId xmlns:a16="http://schemas.microsoft.com/office/drawing/2014/main" val="3143086405"/>
                  </a:ext>
                </a:extLst>
              </a:tr>
              <a:tr h="25295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Gilroy-ExtraBold"/>
                        </a:rPr>
                        <a:t>Андрей, мужчина, 18 лет, студент, увлекается математикой, в семье единственный ребенок, живет в общежитие, прислушивается к мнению близких людей, которым доверяет.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Gilroy-ExtraBold"/>
                        </a:rPr>
                        <a:t> 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59" marR="1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Gilroy-ExtraBold"/>
                        </a:rPr>
                        <a:t>Какой его типичный день: встает, завтракает чаем с бутербродом, идет на учебу, не успевает поесть во время большого перерыва из-за большого количества людей в столовой, вечером ему лень готовить, поэтому ему необходимо быстро найти информацию о месте, где можно недорого и вкусно поесть. Так как он математик, он хочет кратко и толково получить необходимую информацию с минимальными усилиями для её поиска.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59" marR="1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Gilroy-ExtraBold"/>
                        </a:rPr>
                        <a:t>Он потребляет наш продукт в различных ситуациях. Ему необходимо выбрать город в начале, это первое, что  выдает бот, потом по ключевым словам он выбирает необходимую подборку.</a:t>
                      </a:r>
                      <a:br>
                        <a:rPr lang="ru-RU" sz="1200" kern="100" dirty="0">
                          <a:effectLst/>
                          <a:latin typeface="Gilroy-ExtraBold"/>
                        </a:rPr>
                      </a:br>
                      <a:r>
                        <a:rPr lang="ru-RU" sz="1200" kern="100" dirty="0">
                          <a:effectLst/>
                          <a:latin typeface="Gilroy-ExtraBold"/>
                        </a:rPr>
                        <a:t>До нас он употреблял свои потребности при помощи одногруппников или сам тратил время, чтобы найти ближайшие недорогие места. 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59" marR="1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Gilroy-ExtraBold"/>
                        </a:rPr>
                        <a:t>Потому что это сократит трату времени.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59" marR="19459" marT="0" marB="0"/>
                </a:tc>
                <a:extLst>
                  <a:ext uri="{0D108BD9-81ED-4DB2-BD59-A6C34878D82A}">
                    <a16:rowId xmlns:a16="http://schemas.microsoft.com/office/drawing/2014/main" val="984757799"/>
                  </a:ext>
                </a:extLst>
              </a:tr>
              <a:tr h="18948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Gilroy-ExtraBold"/>
                        </a:rPr>
                        <a:t>Светлана, девушка, 19 лет, рисование, три ребенка в семье, увлекается пением и эзотерикой, прислушивается к мнению известных людей в творческой стези.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Gilroy-ExtraBold"/>
                        </a:rPr>
                        <a:t> </a:t>
                      </a:r>
                      <a:endParaRPr lang="ru-RU" sz="12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59" marR="1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Gilroy-ExtraBold"/>
                        </a:rPr>
                        <a:t>Встает утром, есть кашу быстрого приготовления, идет на пары, по пути понимает, что забыла дома масляные краски. Ей необходимо их купить прямо сейчас. Она открывает наш сайт, вводит город и ключевые слова, видит подборки по этому поводу.</a:t>
                      </a:r>
                      <a:endParaRPr lang="ru-RU" sz="12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59" marR="1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Gilroy-ExtraBold"/>
                        </a:rPr>
                        <a:t>Она потребляет наш продукт в различных ситуациях. Ей необходимо выбрать город в начале, это первое, что  выдает бот, потом по ключевым словам она выбирает необходимую подборку. Прислушивается к мнению популярных творческих людей (они также могут делать подборки на этом сайте).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59" marR="1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Gilroy-ExtraBold"/>
                        </a:rPr>
                        <a:t>Сокращает трату времени, дает уверенность в качестве подборки.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59" marR="19459" marT="0" marB="0"/>
                </a:tc>
                <a:extLst>
                  <a:ext uri="{0D108BD9-81ED-4DB2-BD59-A6C34878D82A}">
                    <a16:rowId xmlns:a16="http://schemas.microsoft.com/office/drawing/2014/main" val="2030486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8927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Анализ конкурентов</a:t>
            </a:r>
            <a:endParaRPr sz="1600" cap="all" dirty="0">
              <a:solidFill>
                <a:schemeClr val="tx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id="{D0AC4939-3E75-879F-2D62-A1A70AEE2485}"/>
              </a:ext>
            </a:extLst>
          </p:cNvPr>
          <p:cNvGrpSpPr/>
          <p:nvPr/>
        </p:nvGrpSpPr>
        <p:grpSpPr>
          <a:xfrm>
            <a:off x="-6778" y="6365338"/>
            <a:ext cx="542260" cy="506841"/>
            <a:chOff x="0" y="0"/>
            <a:chExt cx="542258" cy="506839"/>
          </a:xfrm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id="{8C07383D-A779-999E-0905-118699854C4B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id="{9AB41EF7-860D-FD06-CFAA-82A2016AC802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4</a:t>
              </a:r>
            </a:p>
          </p:txBody>
        </p:sp>
      </p:grpSp>
      <p:graphicFrame>
        <p:nvGraphicFramePr>
          <p:cNvPr id="20" name="Таблица 3">
            <a:extLst>
              <a:ext uri="{FF2B5EF4-FFF2-40B4-BE49-F238E27FC236}">
                <a16:creationId xmlns:a16="http://schemas.microsoft.com/office/drawing/2014/main" id="{47260F1B-C678-31D1-C9C6-256ADC29CA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12610"/>
              </p:ext>
            </p:extLst>
          </p:nvPr>
        </p:nvGraphicFramePr>
        <p:xfrm>
          <a:off x="739708" y="902354"/>
          <a:ext cx="10712583" cy="572232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530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69">
                  <a:extLst>
                    <a:ext uri="{9D8B030D-6E8A-4147-A177-3AD203B41FA5}">
                      <a16:colId xmlns:a16="http://schemas.microsoft.com/office/drawing/2014/main" val="955282506"/>
                    </a:ext>
                  </a:extLst>
                </a:gridCol>
                <a:gridCol w="1530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7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rgbClr val="9F00FF"/>
                          </a:solidFill>
                          <a:effectLst/>
                          <a:latin typeface="Gilroy-ExtraBold"/>
                        </a:rPr>
                        <a:t>Параметры сравнения</a:t>
                      </a:r>
                      <a:endParaRPr lang="ru-RU" sz="1200" b="1" kern="100" dirty="0">
                        <a:solidFill>
                          <a:srgbClr val="9F00FF"/>
                        </a:solidFill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rgbClr val="9F00FF"/>
                          </a:solidFill>
                          <a:effectLst/>
                          <a:latin typeface="Gilroy-ExtraBold"/>
                        </a:rPr>
                        <a:t>Google</a:t>
                      </a:r>
                      <a:endParaRPr lang="ru-RU" sz="1200" b="1" kern="100" dirty="0">
                        <a:solidFill>
                          <a:srgbClr val="9F00FF"/>
                        </a:solidFill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rgbClr val="9F00FF"/>
                          </a:solidFill>
                          <a:effectLst/>
                          <a:latin typeface="Gilroy-ExtraBold"/>
                        </a:rPr>
                        <a:t>Яндекс</a:t>
                      </a:r>
                      <a:endParaRPr lang="ru-RU" sz="1200" b="1" kern="100" dirty="0">
                        <a:solidFill>
                          <a:srgbClr val="9F00FF"/>
                        </a:solidFill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rgbClr val="9F00FF"/>
                          </a:solidFill>
                          <a:effectLst/>
                          <a:latin typeface="Gilroy-ExtraBold"/>
                        </a:rPr>
                        <a:t>Группы в </a:t>
                      </a:r>
                      <a:r>
                        <a:rPr lang="ru-RU" sz="1200" b="1" kern="0" dirty="0" err="1">
                          <a:solidFill>
                            <a:srgbClr val="9F00FF"/>
                          </a:solidFill>
                          <a:effectLst/>
                          <a:latin typeface="Gilroy-ExtraBold"/>
                        </a:rPr>
                        <a:t>вк</a:t>
                      </a:r>
                      <a:endParaRPr lang="ru-RU" sz="1200" b="1" kern="100" dirty="0">
                        <a:solidFill>
                          <a:srgbClr val="9F00FF"/>
                        </a:solidFill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rgbClr val="9F00FF"/>
                          </a:solidFill>
                          <a:effectLst/>
                          <a:latin typeface="Gilroy-ExtraBold"/>
                        </a:rPr>
                        <a:t>Мы</a:t>
                      </a:r>
                      <a:endParaRPr lang="ru-RU" sz="1200" b="1" kern="100" dirty="0">
                        <a:solidFill>
                          <a:srgbClr val="9F00FF"/>
                        </a:solidFill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rgbClr val="9F00FF"/>
                          </a:solidFill>
                          <a:effectLst/>
                          <a:latin typeface="Gilroy-ExtraBold"/>
                        </a:rPr>
                        <a:t>Оценка по отношению к нам</a:t>
                      </a:r>
                      <a:endParaRPr lang="ru-RU" sz="1200" b="1" kern="100" dirty="0">
                        <a:solidFill>
                          <a:srgbClr val="9F00FF"/>
                        </a:solidFill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rgbClr val="9F00FF"/>
                          </a:solidFill>
                          <a:effectLst/>
                          <a:latin typeface="Gilroy-ExtraBold"/>
                        </a:rPr>
                        <a:t>Наш ответ</a:t>
                      </a:r>
                      <a:endParaRPr lang="ru-RU" sz="1200" b="1" kern="100" dirty="0">
                        <a:solidFill>
                          <a:srgbClr val="9F00FF"/>
                        </a:solidFill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Продукт, решаемая проблема, выгода для клиента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поисковик + множество, полнота информации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поисковик + множество, полнота информации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доступный формат </a:t>
                      </a:r>
                      <a:r>
                        <a:rPr lang="ru-RU" sz="1100" kern="0" dirty="0" err="1">
                          <a:effectLst/>
                          <a:latin typeface="Gilroy-ExtraBold"/>
                        </a:rPr>
                        <a:t>соц.сетей</a:t>
                      </a:r>
                      <a:r>
                        <a:rPr lang="ru-RU" sz="1100" kern="0" dirty="0">
                          <a:effectLst/>
                          <a:latin typeface="Gilroy-ExtraBold"/>
                        </a:rPr>
                        <a:t> + узконаправленный профиль поиска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 err="1">
                          <a:effectLst/>
                          <a:latin typeface="Gilroy-ExtraBold"/>
                        </a:rPr>
                        <a:t>тг</a:t>
                      </a:r>
                      <a:r>
                        <a:rPr lang="ru-RU" sz="1100" kern="0" dirty="0">
                          <a:effectLst/>
                          <a:latin typeface="Gilroy-ExtraBold"/>
                        </a:rPr>
                        <a:t>-бот + удобство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Самый оптимальный способ поиска информации для нашей ЦА - это наш </a:t>
                      </a:r>
                      <a:r>
                        <a:rPr lang="ru-RU" sz="1100" kern="0" dirty="0" err="1">
                          <a:effectLst/>
                          <a:latin typeface="Gilroy-ExtraBold"/>
                        </a:rPr>
                        <a:t>тг</a:t>
                      </a:r>
                      <a:r>
                        <a:rPr lang="ru-RU" sz="1100" kern="0" dirty="0">
                          <a:effectLst/>
                          <a:latin typeface="Gilroy-ExtraBold"/>
                        </a:rPr>
                        <a:t>-бот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Усиленное развитие, чтобы бот был максимально удобен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extLst>
                  <a:ext uri="{0D108BD9-81ED-4DB2-BD59-A6C34878D82A}">
                    <a16:rowId xmlns:a16="http://schemas.microsoft.com/office/drawing/2014/main" val="4197612851"/>
                  </a:ext>
                </a:extLst>
              </a:tr>
              <a:tr h="547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Ассортимент, сервис, качество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полный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полный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Относительно полный, так как часто группы в </a:t>
                      </a:r>
                      <a:r>
                        <a:rPr lang="ru-RU" sz="1100" kern="0" dirty="0" err="1">
                          <a:effectLst/>
                          <a:latin typeface="Gilroy-ExtraBold"/>
                        </a:rPr>
                        <a:t>вк</a:t>
                      </a:r>
                      <a:r>
                        <a:rPr lang="ru-RU" sz="1100" kern="0" dirty="0">
                          <a:effectLst/>
                          <a:latin typeface="Gilroy-ExtraBold"/>
                        </a:rPr>
                        <a:t> селективные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Полный 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Будет удобно, если будет развиваться в разных направлениях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Необходимо полно давать информацию людям и развивать бот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extLst>
                  <a:ext uri="{0D108BD9-81ED-4DB2-BD59-A6C34878D82A}">
                    <a16:rowId xmlns:a16="http://schemas.microsoft.com/office/drawing/2014/main" val="1234680746"/>
                  </a:ext>
                </a:extLst>
              </a:tr>
              <a:tr h="547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Сегменты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Все, какие только можно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Все, какие только можно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Ограничены тематикой группы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Все, какие только можно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Самый быстрый способ - это наш тг-бот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Нужно его развивать, чтобы он был удобен всегда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Скорость поиска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быстро, но переизбыток информации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быстро, но переизбыток информации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медленно, неоправданно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моментальный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Самый быстрый способ - это наш тг-бот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kern="100" dirty="0">
                        <a:effectLst/>
                        <a:latin typeface="Gilroy-ExtraBold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Коммуникации: сообщение и каналы 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Разнообразные, все, какие возможно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Разнообразные, все, какие возможно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Ограниченны одной группой в вк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Ограничены ботом: опросы ЦА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Вполне удобно, так как все в одном месте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Чаще нужно проводить опросы и узнавать мнение ЦА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Рыночные показатели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5/5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5/5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3/5, так как за последние 3 месяца он упал в мировом рейтинге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Пока отсутствуют 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-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Надо выявить прямо, чтобы люди попользовались ботом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7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Партнерства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Возможны партнерства со всеми брендами и компаниями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Возможны партнерства со всеми брендами и компаниями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Возможны партнерства со всеми брендами и компаниями</a:t>
                      </a:r>
                      <a:endParaRPr lang="ru-RU" sz="1100" kern="100" dirty="0">
                        <a:effectLst/>
                        <a:latin typeface="Gilroy-ExtraBold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Преимущественно: среди групп в </a:t>
                      </a:r>
                      <a:r>
                        <a:rPr lang="ru-RU" sz="1100" kern="0" dirty="0" err="1">
                          <a:effectLst/>
                          <a:latin typeface="Gilroy-ExtraBold"/>
                        </a:rPr>
                        <a:t>вк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Возможны партнерства со всеми брендами и компаниями</a:t>
                      </a:r>
                      <a:endParaRPr lang="ru-RU" sz="1100" kern="100">
                        <a:effectLst/>
                        <a:latin typeface="Gilroy-ExtraBold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Gilroy-ExtraBold"/>
                        </a:rPr>
                        <a:t>На данный момент: среди каналов в тг и продажи рекламы в самом приложении</a:t>
                      </a:r>
                      <a:endParaRPr lang="ru-RU" sz="11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4/5 – людям легче пользоваться </a:t>
                      </a:r>
                      <a:r>
                        <a:rPr lang="ru-RU" sz="1100" kern="0" dirty="0" err="1">
                          <a:effectLst/>
                          <a:latin typeface="Gilroy-ExtraBold"/>
                        </a:rPr>
                        <a:t>тг</a:t>
                      </a:r>
                      <a:r>
                        <a:rPr lang="ru-RU" sz="1100" kern="0" dirty="0">
                          <a:effectLst/>
                          <a:latin typeface="Gilroy-ExtraBold"/>
                        </a:rPr>
                        <a:t>, чем другим приложением или сайтом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Gilroy-ExtraBold"/>
                        </a:rPr>
                        <a:t>Развивать связи, пиарить наш бот</a:t>
                      </a:r>
                      <a:endParaRPr lang="ru-RU" sz="11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59" marR="17059" marT="17059" marB="1705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4374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Финансовая модель</a:t>
            </a:r>
            <a:endParaRPr sz="1600" cap="all" dirty="0">
              <a:solidFill>
                <a:schemeClr val="tx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5AE7BC-BB27-CB8C-A959-17C57A1FE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71" y="6139368"/>
            <a:ext cx="2145252" cy="981081"/>
          </a:xfrm>
          <a:prstGeom prst="rect">
            <a:avLst/>
          </a:prstGeom>
        </p:spPr>
      </p:pic>
      <p:grpSp>
        <p:nvGrpSpPr>
          <p:cNvPr id="15" name="Прямоугольник 16">
            <a:extLst>
              <a:ext uri="{FF2B5EF4-FFF2-40B4-BE49-F238E27FC236}">
                <a16:creationId xmlns:a16="http://schemas.microsoft.com/office/drawing/2014/main" id="{60A3F205-9578-CF94-7092-1400F601C8D1}"/>
              </a:ext>
            </a:extLst>
          </p:cNvPr>
          <p:cNvGrpSpPr/>
          <p:nvPr/>
        </p:nvGrpSpPr>
        <p:grpSpPr>
          <a:xfrm>
            <a:off x="-6778" y="6365338"/>
            <a:ext cx="542260" cy="506841"/>
            <a:chOff x="0" y="0"/>
            <a:chExt cx="542258" cy="506839"/>
          </a:xfrm>
        </p:grpSpPr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id="{D5CA97BE-F13C-452B-AB08-E629876F7B54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7" name="7">
              <a:extLst>
                <a:ext uri="{FF2B5EF4-FFF2-40B4-BE49-F238E27FC236}">
                  <a16:creationId xmlns:a16="http://schemas.microsoft.com/office/drawing/2014/main" id="{1C138934-0F09-1C12-B60E-F8669A1B602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19" name="Текст 2">
            <a:extLst>
              <a:ext uri="{FF2B5EF4-FFF2-40B4-BE49-F238E27FC236}">
                <a16:creationId xmlns:a16="http://schemas.microsoft.com/office/drawing/2014/main" id="{7DA271B1-E3E2-B470-7FBD-BF2F39D0553F}"/>
              </a:ext>
            </a:extLst>
          </p:cNvPr>
          <p:cNvSpPr txBox="1"/>
          <p:nvPr/>
        </p:nvSpPr>
        <p:spPr>
          <a:xfrm>
            <a:off x="1413231" y="835776"/>
            <a:ext cx="9365538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" sz="3200" b="1" dirty="0">
                <a:ea typeface="Play"/>
                <a:cs typeface="Times New Roman" panose="02020603050405020304" pitchFamily="18" charset="0"/>
                <a:sym typeface="Play"/>
              </a:rPr>
              <a:t>Бизнес-модель и монетизация проекта</a:t>
            </a:r>
            <a:endParaRPr lang="ru-RU" sz="4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32C5B4-8D97-438B-A9C7-81142A1EE527}"/>
              </a:ext>
            </a:extLst>
          </p:cNvPr>
          <p:cNvSpPr txBox="1"/>
          <p:nvPr/>
        </p:nvSpPr>
        <p:spPr>
          <a:xfrm>
            <a:off x="754264" y="1551563"/>
            <a:ext cx="10363133" cy="4770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Ключевые партнеры: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 </a:t>
            </a:r>
            <a:r>
              <a:rPr lang="ru-RU" sz="1600" b="1" i="0" u="sng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люди, мониторящие контент.</a:t>
            </a:r>
            <a:endParaRPr lang="ru-RU" sz="1600" b="0" u="sng" dirty="0">
              <a:effectLst/>
              <a:latin typeface="Gilroy-ExtraBold"/>
              <a:cs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i="0" dirty="0">
              <a:solidFill>
                <a:srgbClr val="000000"/>
              </a:solidFill>
              <a:effectLst/>
              <a:latin typeface="Gilroy-ExtraBold"/>
              <a:cs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Ключевые виды деятельности: </a:t>
            </a:r>
            <a:r>
              <a:rPr lang="ru-RU" sz="1600" b="1" i="0" u="sng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платформа.</a:t>
            </a:r>
            <a:endParaRPr lang="ru-RU" sz="1600" b="0" u="sng" dirty="0">
              <a:effectLst/>
              <a:latin typeface="Gilroy-ExtraBold"/>
              <a:cs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i="0" dirty="0">
              <a:solidFill>
                <a:srgbClr val="000000"/>
              </a:solidFill>
              <a:effectLst/>
              <a:latin typeface="Gilroy-ExtraBold"/>
              <a:cs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Ценностные предложения: </a:t>
            </a:r>
            <a:r>
              <a:rPr lang="ru-RU" sz="1600" b="1" i="0" u="sng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бесплатные подборки на многие случае жизни.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i="0" dirty="0">
              <a:solidFill>
                <a:srgbClr val="000000"/>
              </a:solidFill>
              <a:effectLst/>
              <a:latin typeface="Gilroy-ExtraBold"/>
              <a:cs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Взаимоотношения с клиентами: </a:t>
            </a:r>
            <a:r>
              <a:rPr lang="ru-RU" sz="1600" b="1" u="sng" dirty="0">
                <a:solidFill>
                  <a:srgbClr val="000000"/>
                </a:solidFill>
                <a:latin typeface="Gilroy-ExtraBold"/>
                <a:cs typeface="Times New Roman" panose="02020603050405020304" pitchFamily="18" charset="0"/>
              </a:rPr>
              <a:t>с</a:t>
            </a:r>
            <a:r>
              <a:rPr lang="ru-RU" sz="1600" b="1" i="0" u="sng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ообщества (</a:t>
            </a:r>
            <a:r>
              <a:rPr lang="ru-RU" sz="1600" b="1" i="0" u="sng" dirty="0" err="1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телеграм</a:t>
            </a:r>
            <a:r>
              <a:rPr lang="ru-RU" sz="1600" b="1" i="0" u="sng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-канал).</a:t>
            </a:r>
            <a:endParaRPr lang="ru-RU" sz="1600" b="0" u="sng" dirty="0">
              <a:effectLst/>
              <a:latin typeface="Gilroy-ExtraBold"/>
              <a:cs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i="0" dirty="0">
              <a:solidFill>
                <a:srgbClr val="000000"/>
              </a:solidFill>
              <a:effectLst/>
              <a:latin typeface="Gilroy-ExtraBold"/>
              <a:cs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Ключевые ресурсы: </a:t>
            </a:r>
            <a:r>
              <a:rPr lang="ru-RU" sz="1600" b="1" i="0" u="sng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информационные и интеллектуальные.</a:t>
            </a:r>
            <a:endParaRPr lang="ru-RU" sz="1600" b="0" u="sng" dirty="0">
              <a:effectLst/>
              <a:latin typeface="Gilroy-ExtraBold"/>
              <a:cs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i="0" u="sng" dirty="0">
              <a:solidFill>
                <a:srgbClr val="000000"/>
              </a:solidFill>
              <a:effectLst/>
              <a:latin typeface="Gilroy-ExtraBold"/>
              <a:cs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Каналы сбыта: </a:t>
            </a:r>
            <a:r>
              <a:rPr lang="ru-RU" sz="1600" b="1" i="0" u="sng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сарафанное радио и </a:t>
            </a:r>
            <a:r>
              <a:rPr lang="ru-RU" sz="1600" b="1" i="0" u="sng" dirty="0" err="1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телеграм</a:t>
            </a:r>
            <a:r>
              <a:rPr lang="ru-RU" sz="1600" b="1" i="0" u="sng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.</a:t>
            </a:r>
            <a:endParaRPr lang="ru-RU" sz="1600" b="0" u="sng" dirty="0">
              <a:effectLst/>
              <a:latin typeface="Gilroy-ExtraBold"/>
              <a:cs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i="0" dirty="0">
              <a:solidFill>
                <a:srgbClr val="000000"/>
              </a:solidFill>
              <a:effectLst/>
              <a:latin typeface="Gilroy-ExtraBold"/>
              <a:cs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Потребительские сегменты: </a:t>
            </a:r>
            <a:r>
              <a:rPr lang="ru-RU" sz="1600" b="1" i="0" u="sng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школьники, студенты и люди, недавно приехавшие в другой город и не знающие мест.</a:t>
            </a:r>
            <a:endParaRPr lang="ru-RU" sz="1600" b="0" u="sng" dirty="0">
              <a:effectLst/>
              <a:latin typeface="Gilroy-ExtraBold"/>
              <a:cs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i="0" dirty="0">
              <a:solidFill>
                <a:srgbClr val="000000"/>
              </a:solidFill>
              <a:effectLst/>
              <a:latin typeface="Gilroy-ExtraBold"/>
              <a:cs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Структура издержек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: </a:t>
            </a:r>
            <a:r>
              <a:rPr lang="ru-RU" sz="1600" b="1" i="0" u="sng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операционные издержки, реклама, обслуживание платформы.</a:t>
            </a:r>
            <a:endParaRPr lang="ru-RU" sz="1600" b="0" u="sng" dirty="0">
              <a:effectLst/>
              <a:latin typeface="Gilroy-ExtraBold"/>
              <a:cs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i="0" dirty="0">
              <a:solidFill>
                <a:srgbClr val="000000"/>
              </a:solidFill>
              <a:effectLst/>
              <a:latin typeface="Gilroy-ExtraBold"/>
              <a:cs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Потоки поступления доходов: </a:t>
            </a:r>
            <a:r>
              <a:rPr lang="ru-RU" sz="1600" b="1" i="0" u="sng" dirty="0">
                <a:solidFill>
                  <a:srgbClr val="000000"/>
                </a:solidFill>
                <a:effectLst/>
                <a:latin typeface="Gilroy-ExtraBold"/>
                <a:cs typeface="Times New Roman" panose="02020603050405020304" pitchFamily="18" charset="0"/>
              </a:rPr>
              <a:t>реклама в телеграмме, репосты из других каналов, добавление пунктов в существующие подборки.</a:t>
            </a:r>
            <a:endParaRPr lang="ru-RU" sz="1600" b="0" u="sng" dirty="0">
              <a:effectLst/>
              <a:latin typeface="Gilroy-Extra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336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Команда проекта</a:t>
            </a:r>
            <a:endParaRPr sz="1600" cap="all" dirty="0">
              <a:solidFill>
                <a:schemeClr val="tx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pSp>
        <p:nvGrpSpPr>
          <p:cNvPr id="19" name="Прямоугольник 16">
            <a:extLst>
              <a:ext uri="{FF2B5EF4-FFF2-40B4-BE49-F238E27FC236}">
                <a16:creationId xmlns:a16="http://schemas.microsoft.com/office/drawing/2014/main" id="{2E5AE94E-E90D-E173-A00A-18964D62909E}"/>
              </a:ext>
            </a:extLst>
          </p:cNvPr>
          <p:cNvGrpSpPr/>
          <p:nvPr/>
        </p:nvGrpSpPr>
        <p:grpSpPr>
          <a:xfrm>
            <a:off x="-6778" y="6365338"/>
            <a:ext cx="542260" cy="506841"/>
            <a:chOff x="0" y="0"/>
            <a:chExt cx="542258" cy="506839"/>
          </a:xfrm>
        </p:grpSpPr>
        <p:sp>
          <p:nvSpPr>
            <p:cNvPr id="20" name="Прямоугольник">
              <a:extLst>
                <a:ext uri="{FF2B5EF4-FFF2-40B4-BE49-F238E27FC236}">
                  <a16:creationId xmlns:a16="http://schemas.microsoft.com/office/drawing/2014/main" id="{000382F8-A895-A166-51BB-13EC465BAB70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id="{37AE1662-C7F3-3A92-F4F2-ED5719E92166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7</a:t>
              </a:r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C3DBD81-C6E2-4B4C-B200-1DEE226A1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486033"/>
              </p:ext>
            </p:extLst>
          </p:nvPr>
        </p:nvGraphicFramePr>
        <p:xfrm>
          <a:off x="838199" y="1128129"/>
          <a:ext cx="10357236" cy="51056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82448">
                  <a:extLst>
                    <a:ext uri="{9D8B030D-6E8A-4147-A177-3AD203B41FA5}">
                      <a16:colId xmlns:a16="http://schemas.microsoft.com/office/drawing/2014/main" val="493300697"/>
                    </a:ext>
                  </a:extLst>
                </a:gridCol>
                <a:gridCol w="2591596">
                  <a:extLst>
                    <a:ext uri="{9D8B030D-6E8A-4147-A177-3AD203B41FA5}">
                      <a16:colId xmlns:a16="http://schemas.microsoft.com/office/drawing/2014/main" val="393680408"/>
                    </a:ext>
                  </a:extLst>
                </a:gridCol>
                <a:gridCol w="2591596">
                  <a:extLst>
                    <a:ext uri="{9D8B030D-6E8A-4147-A177-3AD203B41FA5}">
                      <a16:colId xmlns:a16="http://schemas.microsoft.com/office/drawing/2014/main" val="3665617416"/>
                    </a:ext>
                  </a:extLst>
                </a:gridCol>
                <a:gridCol w="2591596">
                  <a:extLst>
                    <a:ext uri="{9D8B030D-6E8A-4147-A177-3AD203B41FA5}">
                      <a16:colId xmlns:a16="http://schemas.microsoft.com/office/drawing/2014/main" val="3967029247"/>
                    </a:ext>
                  </a:extLst>
                </a:gridCol>
              </a:tblGrid>
              <a:tr h="295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rgbClr val="9F00FF"/>
                          </a:solidFill>
                          <a:effectLst/>
                          <a:latin typeface="Gilroy-ExtraBold"/>
                        </a:rPr>
                        <a:t>ФИО</a:t>
                      </a:r>
                      <a:endParaRPr lang="ru-RU" sz="1200" kern="100" dirty="0">
                        <a:solidFill>
                          <a:srgbClr val="9F00FF"/>
                        </a:solidFill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rgbClr val="9F00FF"/>
                          </a:solidFill>
                          <a:effectLst/>
                          <a:latin typeface="Gilroy-ExtraBold"/>
                        </a:rPr>
                        <a:t>Предыдущий опыт</a:t>
                      </a:r>
                      <a:endParaRPr lang="ru-RU" sz="1200" kern="100" dirty="0">
                        <a:solidFill>
                          <a:srgbClr val="9F00FF"/>
                        </a:solidFill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rgbClr val="9F00FF"/>
                          </a:solidFill>
                          <a:effectLst/>
                          <a:latin typeface="Gilroy-ExtraBold"/>
                        </a:rPr>
                        <a:t>Навыки</a:t>
                      </a:r>
                      <a:endParaRPr lang="ru-RU" sz="1200" kern="100" dirty="0">
                        <a:solidFill>
                          <a:srgbClr val="9F00FF"/>
                        </a:solidFill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rgbClr val="9F00FF"/>
                          </a:solidFill>
                          <a:effectLst/>
                          <a:latin typeface="Gilroy-ExtraBold"/>
                        </a:rPr>
                        <a:t>Роль</a:t>
                      </a:r>
                      <a:endParaRPr lang="ru-RU" sz="1200" kern="100" dirty="0">
                        <a:solidFill>
                          <a:srgbClr val="9F00FF"/>
                        </a:solidFill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extLst>
                  <a:ext uri="{0D108BD9-81ED-4DB2-BD59-A6C34878D82A}">
                    <a16:rowId xmlns:a16="http://schemas.microsoft.com/office/drawing/2014/main" val="4172347205"/>
                  </a:ext>
                </a:extLst>
              </a:tr>
              <a:tr h="705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 err="1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Шепета</a:t>
                      </a: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 Анастасия Тарасовна</a:t>
                      </a:r>
                      <a:endParaRPr lang="ru-RU" sz="1200" b="1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Участие в волонтерских программах университета, «Точка кипения»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Ответственно подхожу к задачам</a:t>
                      </a:r>
                      <a:endParaRPr lang="ru-RU" sz="1200" kern="100" dirty="0">
                        <a:effectLst/>
                        <a:latin typeface="Gilroy-ExtraBold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Целеустремленность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Лидер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extLst>
                  <a:ext uri="{0D108BD9-81ED-4DB2-BD59-A6C34878D82A}">
                    <a16:rowId xmlns:a16="http://schemas.microsoft.com/office/drawing/2014/main" val="301664677"/>
                  </a:ext>
                </a:extLst>
              </a:tr>
              <a:tr h="1142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Падалка Никита Константинович</a:t>
                      </a:r>
                      <a:endParaRPr lang="ru-RU" sz="1200" b="1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Работал в журналистике</a:t>
                      </a:r>
                      <a:endParaRPr lang="ru-RU" sz="1200" kern="100" dirty="0">
                        <a:effectLst/>
                        <a:latin typeface="Gilroy-ExtraBold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Участвовал в рамках белорусского форума о медиа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Грамотная речь</a:t>
                      </a:r>
                      <a:endParaRPr lang="ru-RU" sz="1200" kern="100" dirty="0">
                        <a:effectLst/>
                        <a:latin typeface="Gilroy-ExtraBold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Публичные выступления</a:t>
                      </a:r>
                      <a:endParaRPr lang="ru-RU" sz="1200" kern="100" dirty="0">
                        <a:effectLst/>
                        <a:latin typeface="Gilroy-ExtraBold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Хорошие навыки написания текстов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Производитель</a:t>
                      </a:r>
                      <a:endParaRPr lang="ru-RU" sz="12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extLst>
                  <a:ext uri="{0D108BD9-81ED-4DB2-BD59-A6C34878D82A}">
                    <a16:rowId xmlns:a16="http://schemas.microsoft.com/office/drawing/2014/main" val="2348480194"/>
                  </a:ext>
                </a:extLst>
              </a:tr>
              <a:tr h="1142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 err="1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Благородова</a:t>
                      </a: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 Полина Алексеевна</a:t>
                      </a:r>
                      <a:endParaRPr lang="ru-RU" sz="1200" b="1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Опыт работы в продажах</a:t>
                      </a:r>
                      <a:endParaRPr lang="ru-RU" sz="1200" kern="100" dirty="0">
                        <a:effectLst/>
                        <a:latin typeface="Gilroy-ExtraBold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Опыт работы в социальных сетях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Хорошо устанавливает контакт с людьми</a:t>
                      </a:r>
                      <a:endParaRPr lang="ru-RU" sz="1200" kern="100" dirty="0">
                        <a:effectLst/>
                        <a:latin typeface="Gilroy-ExtraBold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Грамотная речь</a:t>
                      </a:r>
                      <a:endParaRPr lang="ru-RU" sz="1200" kern="100" dirty="0">
                        <a:effectLst/>
                        <a:latin typeface="Gilroy-ExtraBold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Умение работать в команде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Предприниматель 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extLst>
                  <a:ext uri="{0D108BD9-81ED-4DB2-BD59-A6C34878D82A}">
                    <a16:rowId xmlns:a16="http://schemas.microsoft.com/office/drawing/2014/main" val="2652447945"/>
                  </a:ext>
                </a:extLst>
              </a:tr>
              <a:tr h="947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Власенкова Дарья Олеговна</a:t>
                      </a:r>
                      <a:endParaRPr lang="ru-RU" sz="1200" b="1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Участие в волонтерских программах университета, «Точка кипения»</a:t>
                      </a:r>
                      <a:endParaRPr lang="ru-RU" sz="12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Умение хорошо писать</a:t>
                      </a:r>
                      <a:endParaRPr lang="ru-RU" sz="1200" kern="100" dirty="0">
                        <a:effectLst/>
                        <a:latin typeface="Gilroy-ExtraBold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Устная коммуникация</a:t>
                      </a:r>
                      <a:endParaRPr lang="ru-RU" sz="1200" kern="100" dirty="0">
                        <a:effectLst/>
                        <a:latin typeface="Gilroy-ExtraBold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Публичные выступления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Интегратор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extLst>
                  <a:ext uri="{0D108BD9-81ED-4DB2-BD59-A6C34878D82A}">
                    <a16:rowId xmlns:a16="http://schemas.microsoft.com/office/drawing/2014/main" val="3785133690"/>
                  </a:ext>
                </a:extLst>
              </a:tr>
              <a:tr h="87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0" dirty="0" err="1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Билетова</a:t>
                      </a: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 Владлена Михайловна </a:t>
                      </a:r>
                      <a:endParaRPr lang="ru-RU" sz="1200" b="1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 err="1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Волонтерство</a:t>
                      </a: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 на базе </a:t>
                      </a:r>
                      <a:r>
                        <a:rPr lang="ru-RU" sz="1200" kern="0" dirty="0" err="1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ПсковГУ</a:t>
                      </a: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; в </a:t>
                      </a:r>
                      <a:r>
                        <a:rPr lang="ru-RU" sz="1200" kern="0" dirty="0" err="1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экобазе</a:t>
                      </a: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 60; в 5 верст (Псков)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Владение программами  power point, figma</a:t>
                      </a:r>
                      <a:endParaRPr lang="ru-RU" sz="1200" kern="100">
                        <a:effectLst/>
                        <a:latin typeface="Gilroy-ExtraBold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Публичные выступления</a:t>
                      </a:r>
                      <a:endParaRPr lang="ru-RU" sz="1200" kern="10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Gilroy-ExtraBold"/>
                        </a:rPr>
                        <a:t>Тестировщик</a:t>
                      </a:r>
                      <a:endParaRPr lang="ru-RU" sz="1200" kern="100" dirty="0">
                        <a:effectLst/>
                        <a:latin typeface="Gilroy-Extra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1" marR="41201" marT="41201" marB="41201"/>
                </a:tc>
                <a:extLst>
                  <a:ext uri="{0D108BD9-81ED-4DB2-BD59-A6C34878D82A}">
                    <a16:rowId xmlns:a16="http://schemas.microsoft.com/office/drawing/2014/main" val="1903049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3439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Прямоугольник 7"/>
          <p:cNvSpPr/>
          <p:nvPr/>
        </p:nvSpPr>
        <p:spPr>
          <a:xfrm>
            <a:off x="6103137" y="1742787"/>
            <a:ext cx="6121524" cy="5131928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9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0" name="Прямоугольник 10"/>
          <p:cNvSpPr/>
          <p:nvPr/>
        </p:nvSpPr>
        <p:spPr>
          <a:xfrm>
            <a:off x="6103137" y="-6261"/>
            <a:ext cx="6121526" cy="1800326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1" name="Прямоугольник 13"/>
          <p:cNvSpPr/>
          <p:nvPr/>
        </p:nvSpPr>
        <p:spPr>
          <a:xfrm>
            <a:off x="6102381" y="5347906"/>
            <a:ext cx="2372738" cy="1515887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92" name="Прямоугольник 9"/>
          <p:cNvSpPr/>
          <p:nvPr/>
        </p:nvSpPr>
        <p:spPr>
          <a:xfrm>
            <a:off x="8355782" y="-12041"/>
            <a:ext cx="3868878" cy="1811885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DDAE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5" name="Текст 2"/>
          <p:cNvSpPr txBox="1"/>
          <p:nvPr/>
        </p:nvSpPr>
        <p:spPr>
          <a:xfrm>
            <a:off x="532009" y="995119"/>
            <a:ext cx="4831212" cy="452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sz="6900" dirty="0"/>
              <a:t>СПАСИБО</a:t>
            </a:r>
            <a:r>
              <a:rPr dirty="0"/>
              <a:t>!</a:t>
            </a:r>
          </a:p>
          <a:p>
            <a:pPr>
              <a:defRPr sz="24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941</Words>
  <Application>Microsoft Office PowerPoint</Application>
  <PresentationFormat>Широкоэкранный</PresentationFormat>
  <Paragraphs>141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Gilroy-Bold</vt:lpstr>
      <vt:lpstr>Gilroy-ExtraBold</vt:lpstr>
      <vt:lpstr>Gilroy-Light</vt:lpstr>
      <vt:lpstr>Helvetica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Бокарева</dc:creator>
  <cp:lastModifiedBy>Дарья Власенкова</cp:lastModifiedBy>
  <cp:revision>28</cp:revision>
  <dcterms:modified xsi:type="dcterms:W3CDTF">2023-12-25T18:48:21Z</dcterms:modified>
</cp:coreProperties>
</file>