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7"/>
  </p:notesMasterIdLst>
  <p:handoutMasterIdLst>
    <p:handoutMasterId r:id="rId18"/>
  </p:handoutMasterIdLst>
  <p:sldIdLst>
    <p:sldId id="260" r:id="rId6"/>
    <p:sldId id="304" r:id="rId7"/>
    <p:sldId id="305" r:id="rId8"/>
    <p:sldId id="297" r:id="rId9"/>
    <p:sldId id="298" r:id="rId10"/>
    <p:sldId id="306" r:id="rId11"/>
    <p:sldId id="299" r:id="rId12"/>
    <p:sldId id="300" r:id="rId13"/>
    <p:sldId id="301" r:id="rId14"/>
    <p:sldId id="302" r:id="rId15"/>
    <p:sldId id="303" r:id="rId16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=""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=""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23" autoAdjust="0"/>
    <p:restoredTop sz="95604" autoAdjust="0"/>
  </p:normalViewPr>
  <p:slideViewPr>
    <p:cSldViewPr snapToGrid="0">
      <p:cViewPr varScale="1">
        <p:scale>
          <a:sx n="42" d="100"/>
          <a:sy n="42" d="100"/>
        </p:scale>
        <p:origin x="-1062" y="-102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18.07.2021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=""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=""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=""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=""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=""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vi.mill@bk.ru" TargetMode="External"/><Relationship Id="rId2" Type="http://schemas.openxmlformats.org/officeDocument/2006/relationships/hyperlink" Target="https://sites.google.com/d/1hluJT3ZPKbHQ1J8UoWlvU4Rhvj06QOT7/p/1qCwfWuMcFBtTYMPwVXOqJ3QVWPPC7d0x/edit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040380"/>
            <a:ext cx="8987408" cy="164592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000" dirty="0" smtClean="0"/>
              <a:t>Создание Лесокультуры и </a:t>
            </a:r>
            <a:br>
              <a:rPr lang="ru-RU" sz="4000" dirty="0" smtClean="0"/>
            </a:br>
            <a:r>
              <a:rPr lang="ru-RU" sz="4000" dirty="0" err="1" smtClean="0"/>
              <a:t>Лесоиндустрии</a:t>
            </a:r>
            <a:r>
              <a:rPr lang="ru-RU" sz="4000" dirty="0" smtClean="0"/>
              <a:t> Крыма и Севастополя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4617720"/>
            <a:ext cx="8964548" cy="6080760"/>
          </a:xfrm>
        </p:spPr>
        <p:txBody>
          <a:bodyPr/>
          <a:lstStyle/>
          <a:p>
            <a:r>
              <a:rPr lang="ru-RU" dirty="0" smtClean="0"/>
              <a:t>кардинально улучшить структуры земель, воздуха, экологии и экономики региона заменой дикой лесной поросли в Крыму и пригородах Севастополя на исконно Крымскими эндемическими лесными массивами платана, бука, крымской сосны, ливанского кедра и других деревьев, создающих гумус, кислород, чистый воздух;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на базе растущих лесопарков, создать </a:t>
            </a:r>
            <a:r>
              <a:rPr lang="ru-RU" dirty="0" err="1" smtClean="0"/>
              <a:t>востребованнейшую</a:t>
            </a:r>
            <a:r>
              <a:rPr lang="ru-RU" dirty="0" smtClean="0"/>
              <a:t> для России -  рекреационно-туристическую, внутреннюю и въездную </a:t>
            </a:r>
            <a:r>
              <a:rPr lang="ru-RU" dirty="0" err="1" smtClean="0"/>
              <a:t>эколого</a:t>
            </a:r>
            <a:r>
              <a:rPr lang="ru-RU" dirty="0" smtClean="0"/>
              <a:t>- туриндустрию Крыма;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создать новые, с заботой о благополучии потомков - экологически и социально-экономически эффективные, </a:t>
            </a:r>
            <a:r>
              <a:rPr lang="ru-RU" dirty="0" err="1" smtClean="0"/>
              <a:t>системообразующие</a:t>
            </a:r>
            <a:r>
              <a:rPr lang="ru-RU" dirty="0" smtClean="0"/>
              <a:t> Крымские отрасли – лесокультуры, деревообработки и переработки лесных пород.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0336" y="10607039"/>
            <a:ext cx="3678238" cy="299085"/>
          </a:xfrm>
        </p:spPr>
        <p:txBody>
          <a:bodyPr/>
          <a:lstStyle/>
          <a:p>
            <a:r>
              <a:rPr lang="ru-RU" dirty="0" smtClean="0"/>
              <a:t>01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2135612" cy="1135824"/>
          </a:xfrm>
          <a:prstGeom prst="rect">
            <a:avLst/>
          </a:prstGeom>
        </p:spPr>
        <p:txBody>
          <a:bodyPr/>
          <a:lstStyle/>
          <a:p>
            <a:r>
              <a:rPr lang="ru-RU" sz="2800" dirty="0">
                <a:highlight>
                  <a:srgbClr val="FFFF00"/>
                </a:highlight>
              </a:rPr>
              <a:t>Напишите, как планируете развиваться. </a:t>
            </a:r>
            <a:r>
              <a:rPr lang="ru-RU" dirty="0">
                <a:highlight>
                  <a:srgbClr val="FFFF00"/>
                </a:highlight>
              </a:rPr>
              <a:t>(удалить после заполнения слайда)</a:t>
            </a:r>
          </a:p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b="1" dirty="0" smtClean="0"/>
              <a:t>1.Интернет опрос по актуальности проекта «Создание Лесокультуры и </a:t>
            </a:r>
            <a:r>
              <a:rPr lang="ru-RU" b="1" dirty="0" err="1" smtClean="0"/>
              <a:t>Лесоиндустрии</a:t>
            </a:r>
            <a:r>
              <a:rPr lang="ru-RU" b="1" dirty="0" smtClean="0"/>
              <a:t> Крыма и Севастополя</a:t>
            </a:r>
            <a:endParaRPr lang="ru-RU" dirty="0" smtClean="0"/>
          </a:p>
          <a:p>
            <a:r>
              <a:rPr lang="ru-RU" dirty="0" smtClean="0"/>
              <a:t>2.</a:t>
            </a:r>
            <a:r>
              <a:rPr lang="ru-RU" b="1" dirty="0" smtClean="0"/>
              <a:t> данные о своей аудитории проекта</a:t>
            </a:r>
          </a:p>
          <a:p>
            <a:r>
              <a:rPr lang="ru-RU" b="1" dirty="0" smtClean="0"/>
              <a:t> -определение потенциала: интересантов, интеллектуалов,</a:t>
            </a:r>
          </a:p>
          <a:p>
            <a:r>
              <a:rPr lang="ru-RU" b="1" dirty="0" smtClean="0"/>
              <a:t>Лидеров, добровольцев проекта</a:t>
            </a:r>
          </a:p>
          <a:p>
            <a:r>
              <a:rPr lang="ru-RU" b="1" dirty="0" smtClean="0"/>
              <a:t>3.создание социальной группы кадрового потенциала и общественной поддержки проекта</a:t>
            </a:r>
          </a:p>
          <a:p>
            <a:r>
              <a:rPr lang="ru-RU" b="1" dirty="0" smtClean="0"/>
              <a:t>4. организация административной, промышленной, </a:t>
            </a:r>
            <a:r>
              <a:rPr lang="ru-RU" b="1" dirty="0" err="1" smtClean="0"/>
              <a:t>финансовй</a:t>
            </a:r>
            <a:r>
              <a:rPr lang="ru-RU" b="1" dirty="0" smtClean="0"/>
              <a:t> поддержки проекта</a:t>
            </a:r>
          </a:p>
          <a:p>
            <a:r>
              <a:rPr lang="ru-RU" b="1" dirty="0" smtClean="0"/>
              <a:t>5.анализ и оформление персонального состава Участников (акционеров, инвесторов, добровольцев) проекта </a:t>
            </a:r>
            <a:endParaRPr lang="ru-RU" b="1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/>
              <a:t>1.создание, в рамках государственно-частного партнёрства, программы по осуществлению разработанного Агентством социально-экономических решений ООО «</a:t>
            </a:r>
            <a:r>
              <a:rPr lang="ru-RU" dirty="0" err="1" smtClean="0"/>
              <a:t>Миллак</a:t>
            </a:r>
            <a:r>
              <a:rPr lang="ru-RU" dirty="0" smtClean="0"/>
              <a:t>», инвестиционного проекта «Лесокультуры и </a:t>
            </a:r>
            <a:r>
              <a:rPr lang="ru-RU" dirty="0" err="1" smtClean="0"/>
              <a:t>Лесоиндустрия</a:t>
            </a:r>
            <a:r>
              <a:rPr lang="ru-RU" dirty="0" smtClean="0"/>
              <a:t> Крыма и Севастополя»; </a:t>
            </a:r>
          </a:p>
          <a:p>
            <a:r>
              <a:rPr lang="ru-RU" dirty="0" smtClean="0"/>
              <a:t> 2.организация научных разработок, планового производства посадочного материала, </a:t>
            </a:r>
            <a:r>
              <a:rPr lang="ru-RU" dirty="0" err="1" smtClean="0"/>
              <a:t>землеподготовки</a:t>
            </a:r>
            <a:r>
              <a:rPr lang="ru-RU" dirty="0" smtClean="0"/>
              <a:t> на участках дикой поросли и высадка лесных культур. </a:t>
            </a:r>
          </a:p>
          <a:p>
            <a:r>
              <a:rPr lang="ru-RU" dirty="0" smtClean="0"/>
              <a:t> 3.организация научных исследований, ухода и сопутствующей хозяйственной деятельности в период роста и созревания лесных культур. </a:t>
            </a:r>
          </a:p>
          <a:p>
            <a:r>
              <a:rPr lang="ru-RU" dirty="0" smtClean="0"/>
              <a:t> 4.создание </a:t>
            </a:r>
            <a:r>
              <a:rPr lang="ru-RU" dirty="0" err="1" smtClean="0"/>
              <a:t>инновационно-экологичного</a:t>
            </a:r>
            <a:r>
              <a:rPr lang="ru-RU" dirty="0" smtClean="0"/>
              <a:t>, социально-экономического Крымского производственно-технологического комплекса и индустрии деревообработки и переработки лесных пород.</a:t>
            </a:r>
          </a:p>
          <a:p>
            <a:r>
              <a:rPr lang="ru-RU" dirty="0" smtClean="0"/>
              <a:t> 4.создание </a:t>
            </a:r>
            <a:r>
              <a:rPr lang="ru-RU" dirty="0" err="1" smtClean="0"/>
              <a:t>эко-парковой</a:t>
            </a:r>
            <a:r>
              <a:rPr lang="ru-RU" dirty="0" smtClean="0"/>
              <a:t> индустрии туризма, рекреации и оздоровления в создаваемых лесных массивах. </a:t>
            </a:r>
          </a:p>
          <a:p>
            <a:r>
              <a:rPr lang="ru-RU" dirty="0" smtClean="0"/>
              <a:t>5.открытие  новых  видов рекреационной туристической </a:t>
            </a:r>
            <a:r>
              <a:rPr lang="ru-RU" dirty="0" err="1" smtClean="0"/>
              <a:t>эко-индустрии</a:t>
            </a:r>
            <a:r>
              <a:rPr lang="ru-RU" dirty="0" smtClean="0"/>
              <a:t>: в природно-заповедных местах, где недопустимо вмешательство в природу или, в силу их труднодоступности отсутствует </a:t>
            </a:r>
            <a:r>
              <a:rPr lang="ru-RU" dirty="0" err="1" smtClean="0"/>
              <a:t>электро</a:t>
            </a:r>
            <a:r>
              <a:rPr lang="ru-RU" dirty="0" smtClean="0"/>
              <a:t> и водоснабжение, это будет способствовать созданию нового вида </a:t>
            </a:r>
            <a:r>
              <a:rPr lang="ru-RU" dirty="0" err="1" smtClean="0"/>
              <a:t>эко-природного</a:t>
            </a:r>
            <a:r>
              <a:rPr lang="ru-RU" dirty="0" smtClean="0"/>
              <a:t> туризма и ввода в туристический оборот ранее недопустимых или невозможных к использованию, труднодоступных, но тем более </a:t>
            </a:r>
            <a:r>
              <a:rPr lang="ru-RU" dirty="0" err="1" smtClean="0"/>
              <a:t>туристически</a:t>
            </a:r>
            <a:r>
              <a:rPr lang="ru-RU" dirty="0" smtClean="0"/>
              <a:t> привлекательных уголков природы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53340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97903" y="6717492"/>
            <a:ext cx="13792517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Сайт:  </a:t>
            </a:r>
            <a:r>
              <a:rPr lang="en-US" sz="1800" dirty="0" smtClean="0">
                <a:hlinkClick r:id="rId2"/>
              </a:rPr>
              <a:t>https://sites.google.com/d/1hluJT3ZPKbHQ1J8UoWlvU4Rhvj06QOT7/p/1qCwfWuMcFBtTYMPwVXOqJ3QVWPPC7d0x/edit</a:t>
            </a:r>
            <a:endParaRPr lang="ru-RU" sz="1800" dirty="0" smtClean="0"/>
          </a:p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  +7 978 719 40 47                               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 smtClean="0"/>
              <a:t>Email</a:t>
            </a:r>
            <a:r>
              <a:rPr lang="ru-RU" sz="1800" dirty="0" smtClean="0"/>
              <a:t>:   </a:t>
            </a:r>
            <a:r>
              <a:rPr lang="en-US" sz="1800" dirty="0" smtClean="0">
                <a:hlinkClick r:id="rId3"/>
              </a:rPr>
              <a:t>vi.mill@bk.ru</a:t>
            </a:r>
            <a:r>
              <a:rPr lang="en-US" sz="1800" dirty="0" smtClean="0"/>
              <a:t> 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117300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800100" y="6583680"/>
            <a:ext cx="14081759" cy="37345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ru-RU" sz="2800" dirty="0" smtClean="0"/>
              <a:t> 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1" y="1074418"/>
            <a:ext cx="5532120" cy="1371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0" y="515375"/>
            <a:ext cx="4280725" cy="911089"/>
          </a:xfrm>
        </p:spPr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920240"/>
            <a:ext cx="16745712" cy="85770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smtClean="0"/>
              <a:t>Крым и Севастополь всегда славились своим природным предназначением кормильца, здравницы и туристического рая  России. Для чего Крым всегда и благоустраивался.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Но, вдруг оказывается, что, с ростом благоустроенности, туристам и жителям Крыма всё-таки  хочется – природности. И увы, не сегодняшней - созданной цивилизацией, а – природной.</a:t>
            </a:r>
          </a:p>
          <a:p>
            <a:pPr>
              <a:lnSpc>
                <a:spcPct val="100000"/>
              </a:lnSpc>
            </a:pPr>
            <a:r>
              <a:rPr lang="ru-RU" b="1" dirty="0" smtClean="0"/>
              <a:t> </a:t>
            </a:r>
            <a:r>
              <a:rPr lang="ru-RU" b="1" u="sng" dirty="0" smtClean="0"/>
              <a:t>1.Современная проблема в том, что:</a:t>
            </a:r>
            <a:endParaRPr lang="ru-RU" dirty="0" smtClean="0"/>
          </a:p>
          <a:p>
            <a:pPr>
              <a:lnSpc>
                <a:spcPct val="100000"/>
              </a:lnSpc>
            </a:pPr>
            <a:r>
              <a:rPr lang="ru-RU" dirty="0" smtClean="0"/>
              <a:t>1.1.Богатством солнечного и морского Крыма изначально были его – леса из крупных деревьев с пышными кронами листвы, создающие </a:t>
            </a:r>
            <a:r>
              <a:rPr lang="ru-RU" dirty="0" err="1" smtClean="0"/>
              <a:t>гумусное</a:t>
            </a:r>
            <a:r>
              <a:rPr lang="ru-RU" dirty="0" smtClean="0"/>
              <a:t> плодородие долин и благоприятное регулирование водного баланса земель Крыма.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 1.2.Но, за века цивилизованного освоения Крыма его леса. пущенные на постройки, технологические и бытовые нужды, были полностью уничтожены. 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 1.3. При отсутствие лесов прекратилось природное поддержание баланса гумуса и почвенной влаги.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 1.4.Интенсивное землепользование полностью истощило ресурсы плодородия Крымской земли. 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 1.5.Более того: если ранее покровы опавшей листвы и гумуса защищали известковые горные образования от эрозии, то теперь, когда склоны покрыты, не дающими листвы и гумуса, дикой  порослью </a:t>
            </a:r>
            <a:r>
              <a:rPr lang="ru-RU" dirty="0" err="1" smtClean="0"/>
              <a:t>скуднолистных</a:t>
            </a:r>
            <a:r>
              <a:rPr lang="ru-RU" dirty="0" smtClean="0"/>
              <a:t>  кустарников. В результате: солнце, дожди, суточные и сезонные перепады температур разрушают, размывают известняки. Известковые потоки воды и  пыль заполняют бывшие благодатные долины Крыма, становящиеся не только неплодородными, но и </a:t>
            </a:r>
            <a:r>
              <a:rPr lang="ru-RU" dirty="0" err="1" smtClean="0"/>
              <a:t>известково</a:t>
            </a:r>
            <a:r>
              <a:rPr lang="ru-RU" dirty="0" smtClean="0"/>
              <a:t> опасными. 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 1.6.Потому воздух зачастую не бодрит фирменным Крымским кислородным коктейлем солнечного, морского бриза и лесной  свежести, а липко обжигает известковыми испарениями, пылью обнажённых горных массивов и истощённых долин. 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 1.7.И только кондиционерами, тепличными </a:t>
            </a:r>
            <a:r>
              <a:rPr lang="ru-RU" dirty="0" err="1" smtClean="0"/>
              <a:t>сельхозкомплексами</a:t>
            </a:r>
            <a:r>
              <a:rPr lang="ru-RU" dirty="0" smtClean="0"/>
              <a:t> и завозом воды этот природно-исторический экологический негатив не исправить, когда требуется кардинальное восстановление природы.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Финансирование и развитие </a:t>
            </a:r>
            <a:r>
              <a:rPr lang="ru-RU" dirty="0" err="1" smtClean="0"/>
              <a:t>туротрасли</a:t>
            </a:r>
            <a:r>
              <a:rPr lang="ru-RU" dirty="0" smtClean="0"/>
              <a:t> Крыма должно быть нацелено не на изоляцию туристов от окружающей – вредной экологии, а на создание природного стандарта окружающей среды.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 1.8. Для получения финансовых и социальных ресурсов требуемых на решение всех этих проблем, в Крыму должны развиваться не загрязняющие, а </a:t>
            </a:r>
            <a:r>
              <a:rPr lang="ru-RU" dirty="0" err="1" smtClean="0"/>
              <a:t>природовосстанавливающие</a:t>
            </a:r>
            <a:r>
              <a:rPr lang="ru-RU" dirty="0" smtClean="0"/>
              <a:t>, но при этом социально-экономически эффективные отрасли экономики.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528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813822"/>
            <a:ext cx="11049761" cy="3350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Целевая аудитория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7031462" cy="7554912"/>
          </a:xfrm>
        </p:spPr>
        <p:txBody>
          <a:bodyPr/>
          <a:lstStyle/>
          <a:p>
            <a:r>
              <a:rPr lang="ru-RU" b="1" dirty="0" smtClean="0"/>
              <a:t>1.Проект Лесокультура имеет долгосрочную, до 50 лет - окупаемость вложений и прибыльность. Потому, для  его  организаторов, это не бизнес,  коммерческие результаты которого получим не мы, а наши потомки. Это – высокая, потомственная миссия, по вовлечению современных и будущих поколений в сохранение и улучшение экологии своего региона и  планеты. </a:t>
            </a:r>
            <a:endParaRPr lang="ru-RU" dirty="0" smtClean="0"/>
          </a:p>
          <a:p>
            <a:r>
              <a:rPr lang="ru-RU" b="1" dirty="0" smtClean="0"/>
              <a:t>Где каждый из нас  должен своим участием в проекте Лесокультура показать и практически доказать современникам и своим потомкам, что он вносит  свой вклад в развитие </a:t>
            </a:r>
            <a:r>
              <a:rPr lang="ru-RU" b="1" dirty="0" err="1" smtClean="0"/>
              <a:t>эко-экономического</a:t>
            </a:r>
            <a:r>
              <a:rPr lang="ru-RU" b="1" dirty="0" smtClean="0"/>
              <a:t> благополучия будущих поколений. Чем,  не только предотвратить оставление правнукам разграбленных предыдущими поколениями природных и экологических ресурсов, а передать им  созданные нами лесонасаждения, как эстафету, для дальнейшего продолжения ими </a:t>
            </a:r>
            <a:r>
              <a:rPr lang="ru-RU" b="1" dirty="0" err="1" smtClean="0"/>
              <a:t>лесокультурной</a:t>
            </a:r>
            <a:r>
              <a:rPr lang="ru-RU" b="1" dirty="0" smtClean="0"/>
              <a:t>,, экологической миссии человечества.</a:t>
            </a:r>
            <a:endParaRPr lang="ru-RU" dirty="0" smtClean="0"/>
          </a:p>
          <a:p>
            <a:r>
              <a:rPr lang="ru-RU" b="1" dirty="0" smtClean="0"/>
              <a:t>Что бы каждый современник представил себе как правнуки участников Лесокультуры будут гордиться своими предками  за их экологическую ответственность и благодарственно принимать свою  долю в Потомственной корпорации  Лесокультуры, для  достойного наращивания и передачи её следующим поколениям.</a:t>
            </a:r>
            <a:endParaRPr lang="ru-RU" dirty="0" smtClean="0"/>
          </a:p>
          <a:p>
            <a:r>
              <a:rPr lang="ru-RU" b="1" dirty="0" smtClean="0"/>
              <a:t>А потомки тех кто проигнорировал участвовать своё участие в Лесокультуре, будут стыдливо и осуждающе поминать малодушие предков, не заботящихся о благополучии потомков. </a:t>
            </a:r>
            <a:endParaRPr lang="ru-RU" dirty="0" smtClean="0"/>
          </a:p>
          <a:p>
            <a:r>
              <a:rPr lang="ru-RU" b="1" dirty="0" smtClean="0"/>
              <a:t>2.Проект не столько экономико-технологический, а  - нравственный для всех современников. Кода  мы должны сделать нравственный выбор: между </a:t>
            </a:r>
            <a:r>
              <a:rPr lang="ru-RU" b="1" dirty="0" smtClean="0"/>
              <a:t>зло</a:t>
            </a:r>
            <a:r>
              <a:rPr lang="en-US" b="1" dirty="0" smtClean="0"/>
              <a:t>c</a:t>
            </a:r>
            <a:r>
              <a:rPr lang="ru-RU" b="1" dirty="0" err="1" smtClean="0"/>
              <a:t>тным</a:t>
            </a:r>
            <a:r>
              <a:rPr lang="ru-RU" b="1" dirty="0" smtClean="0"/>
              <a:t>,</a:t>
            </a:r>
            <a:r>
              <a:rPr lang="ru-RU" b="1" dirty="0" smtClean="0"/>
              <a:t> происходящим </a:t>
            </a:r>
            <a:r>
              <a:rPr lang="ru-RU" b="1" dirty="0" smtClean="0"/>
              <a:t>до нас и нами – </a:t>
            </a:r>
            <a:r>
              <a:rPr lang="ru-RU" b="1" dirty="0" smtClean="0"/>
              <a:t>уничтожением </a:t>
            </a:r>
            <a:r>
              <a:rPr lang="ru-RU" b="1" dirty="0" smtClean="0"/>
              <a:t>природы, для удовлетворения своих эгоистичных </a:t>
            </a:r>
            <a:r>
              <a:rPr lang="ru-RU" b="1" dirty="0" smtClean="0"/>
              <a:t>потребностей.  И природной добродетельностью </a:t>
            </a:r>
            <a:r>
              <a:rPr lang="ru-RU" b="1" dirty="0" smtClean="0"/>
              <a:t>– создания материальной и нравственной базы глобальных  лесопарков для будущих поколений.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000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728887"/>
            <a:ext cx="16250412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800" dirty="0" smtClean="0"/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577340"/>
            <a:ext cx="18424652" cy="8919972"/>
          </a:xfrm>
        </p:spPr>
        <p:txBody>
          <a:bodyPr/>
          <a:lstStyle/>
          <a:p>
            <a:r>
              <a:rPr lang="ru-RU" dirty="0" smtClean="0"/>
              <a:t> Кардинальное улучшение структуры земель, воздуха, экологии и экономики Крыма заменой дикой лесной поросли в пригородах Севастополя и Крыма на исконно Крымские эндемические лесные массивы платана, бука, крымской сосны, ливанского кедра и других деревьев, создающих гумус, кислород, чистый воздух, рекреационно-туристическую индустрию. Создание новой, социально-экономически эффективной, </a:t>
            </a:r>
            <a:r>
              <a:rPr lang="ru-RU" dirty="0" err="1" smtClean="0"/>
              <a:t>системообразующей</a:t>
            </a:r>
            <a:r>
              <a:rPr lang="ru-RU" dirty="0" smtClean="0"/>
              <a:t> Крымской отрасли – деревообработки и переработки лесных пород.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1.создание, в рамках государственно-частного партнёрства, программы по осуществлению разработанного Агентством социально-экономических решений ООО «</a:t>
            </a:r>
            <a:r>
              <a:rPr lang="ru-RU" dirty="0" err="1" smtClean="0"/>
              <a:t>Миллак</a:t>
            </a:r>
            <a:r>
              <a:rPr lang="ru-RU" dirty="0" smtClean="0"/>
              <a:t>», инвестиционного проекта «Лесокультуры и </a:t>
            </a:r>
            <a:r>
              <a:rPr lang="ru-RU" dirty="0" err="1" smtClean="0"/>
              <a:t>Лесоиндустрия</a:t>
            </a:r>
            <a:r>
              <a:rPr lang="ru-RU" dirty="0" smtClean="0"/>
              <a:t> Крыма и Севастополя»;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2.организация научных разработок, планового производства посадочного материала, </a:t>
            </a:r>
            <a:r>
              <a:rPr lang="ru-RU" dirty="0" err="1" smtClean="0"/>
              <a:t>землеподготовки</a:t>
            </a:r>
            <a:r>
              <a:rPr lang="ru-RU" dirty="0" smtClean="0"/>
              <a:t> на участках дикой поросли и высадка лесных культур.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3.организация научных исследований, ухода и сопутствующей хозяйственной деятельности в период роста и созревания лесных культур.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4.создание </a:t>
            </a:r>
            <a:r>
              <a:rPr lang="ru-RU" dirty="0" err="1" smtClean="0"/>
              <a:t>инновационно-экологичного</a:t>
            </a:r>
            <a:r>
              <a:rPr lang="ru-RU" dirty="0" smtClean="0"/>
              <a:t>, социально-экономического Крымского производственно-технологического комплекса и индустрии деревообработки и переработки лесных пород.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4.создание </a:t>
            </a:r>
            <a:r>
              <a:rPr lang="ru-RU" dirty="0" err="1" smtClean="0"/>
              <a:t>эко-парковой</a:t>
            </a:r>
            <a:r>
              <a:rPr lang="ru-RU" dirty="0" smtClean="0"/>
              <a:t> индустрии туризма, рекреации и оздоровления в создаваемых лесных массивах.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5. создаются </a:t>
            </a:r>
            <a:r>
              <a:rPr lang="ru-RU" dirty="0" err="1" smtClean="0"/>
              <a:t>природно</a:t>
            </a:r>
            <a:r>
              <a:rPr lang="ru-RU" dirty="0" smtClean="0"/>
              <a:t> оптимальные экологические условия в жилых домах и туристических комплексах  городов, для осуществления того, о чём мечтает и к чему стремится каждый житель и турист – совмещение жизни и туризма с </a:t>
            </a:r>
            <a:r>
              <a:rPr lang="ru-RU" dirty="0" err="1" smtClean="0"/>
              <a:t>экологичным</a:t>
            </a:r>
            <a:r>
              <a:rPr lang="ru-RU" dirty="0" smtClean="0"/>
              <a:t> отдыхом и оздоровлением!</a:t>
            </a:r>
          </a:p>
          <a:p>
            <a:r>
              <a:rPr lang="ru-RU" dirty="0" smtClean="0"/>
              <a:t>7. Очень важно: он открывает  новые  виды рекреационной туристической </a:t>
            </a:r>
            <a:r>
              <a:rPr lang="ru-RU" dirty="0" err="1" smtClean="0"/>
              <a:t>эко-индустрии</a:t>
            </a:r>
            <a:r>
              <a:rPr lang="ru-RU" dirty="0" smtClean="0"/>
              <a:t>: в природно-заповедных местах, где недопустимо вмешательство в природу или, в силу их труднодоступности отсутствует </a:t>
            </a:r>
            <a:r>
              <a:rPr lang="ru-RU" dirty="0" err="1" smtClean="0"/>
              <a:t>электро</a:t>
            </a:r>
            <a:r>
              <a:rPr lang="ru-RU" dirty="0" smtClean="0"/>
              <a:t> и водоснабжение, это будет способствовать созданию нового вида </a:t>
            </a:r>
            <a:r>
              <a:rPr lang="ru-RU" dirty="0" err="1" smtClean="0"/>
              <a:t>эко-природного</a:t>
            </a:r>
            <a:r>
              <a:rPr lang="ru-RU" dirty="0" smtClean="0"/>
              <a:t> туризма и ввода в туристический оборот ранее недопустимых или невозможных к использованию, труднодоступных, но тем более </a:t>
            </a:r>
            <a:r>
              <a:rPr lang="ru-RU" dirty="0" err="1" smtClean="0"/>
              <a:t>туристически</a:t>
            </a:r>
            <a:r>
              <a:rPr lang="ru-RU" dirty="0" smtClean="0"/>
              <a:t> привлекательных уголков природы.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2421362" cy="262572"/>
          </a:xfrm>
        </p:spPr>
        <p:txBody>
          <a:bodyPr/>
          <a:lstStyle/>
          <a:p>
            <a:pPr>
              <a:buNone/>
            </a:pPr>
            <a:endParaRPr lang="ru-RU" sz="2800" dirty="0">
              <a:highlight>
                <a:srgbClr val="FFFF00"/>
              </a:highligh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Конкуренты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В России нет конкуренции в вопросах лесного хозяйства.</a:t>
            </a:r>
          </a:p>
          <a:p>
            <a:r>
              <a:rPr lang="ru-RU" dirty="0" smtClean="0"/>
              <a:t>Российское государство осуществляет  выращивание и распоряжение лесными ресурсами. Соответственно, отсутствует практика частного выращивания  и использования лесов. </a:t>
            </a:r>
          </a:p>
          <a:p>
            <a:r>
              <a:rPr lang="ru-RU" dirty="0" smtClean="0"/>
              <a:t>Вырубки лесов могут осуществляться негосударственными компаниями, с  обязательствами  </a:t>
            </a:r>
            <a:r>
              <a:rPr lang="ru-RU" dirty="0" err="1" smtClean="0"/>
              <a:t>лесовосстановления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То есть государство не конкурент, а – владелец и распорядитель лесного фонда.</a:t>
            </a:r>
          </a:p>
          <a:p>
            <a:r>
              <a:rPr lang="ru-RU" dirty="0" smtClean="0"/>
              <a:t>Но, за века существования такой системы вырубки лесов предпринимателями  всегда осуществлялись гораздо быстрее их восстановления государством.</a:t>
            </a:r>
          </a:p>
          <a:p>
            <a:r>
              <a:rPr lang="ru-RU" dirty="0" smtClean="0"/>
              <a:t>И в результате: количество лесов  неумолимо сокращается, а к примеру в Крыму, они оказались полностью уничтожены. И теперь то, то называется лесами Крыма является дикой порослью. А высадки и выращивание защитных осаждений осуществляется в таких затруднённых для выращивания условиях и малых количествах, что нашим потомкам никогда не суждено увидеть исконные леса Крыма.</a:t>
            </a:r>
          </a:p>
          <a:p>
            <a:r>
              <a:rPr lang="ru-RU" dirty="0" smtClean="0"/>
              <a:t>Потому, в проекте Создание Лесокультуры и Лесопереработки Крыма и Севастополя, речь идёт не о конкуренции, а государственно-частном партнёрстве.</a:t>
            </a:r>
          </a:p>
          <a:p>
            <a:r>
              <a:rPr lang="ru-RU" dirty="0" smtClean="0"/>
              <a:t>Что бы предприниматели участвовали не только в вырубке, но и в выращивании лесов: на концессионной основе или в хозяйственном партнёрстве с государством. </a:t>
            </a:r>
          </a:p>
          <a:p>
            <a:r>
              <a:rPr lang="ru-RU" dirty="0" smtClean="0"/>
              <a:t>Что включит эффективность предпринимательства и мощь государства в решении проблемы восстановления лесов. И будущая конкуренция операторов этого рынка  станет двигателем данного процесса.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0592562" cy="1135824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Российская Федерация самая лесная страна и занимает мировые лидирующие позиции по площади лесов. Почти 70% территории страны покрыты лесами - 1 млрд. 162 млн. га (что сопоставимо с территорией Европы).</a:t>
            </a:r>
          </a:p>
          <a:p>
            <a:r>
              <a:rPr lang="ru-RU" dirty="0" smtClean="0"/>
              <a:t>По обеспеченности лесами Россия занимает первое место в мире. В ней сосредоточено практически 25% мировых запасов древесины и более 50% ценных хвойных и листопадных лесов мира.</a:t>
            </a:r>
          </a:p>
          <a:p>
            <a:r>
              <a:rPr lang="ru-RU" dirty="0" smtClean="0"/>
              <a:t>Несмотря на то, что большая часть запасов мировых лесов приходится на РФ, доля России на мировом рынке лесоматериалов составляет всего лишь 4%. «Доход российских производителей с одного кубометра заготовленной древесины равен около 60 долл., что почти в пять раз меньше, чем в среднем на мировом рынке лесоматериалов.</a:t>
            </a:r>
          </a:p>
          <a:p>
            <a:endParaRPr lang="ru-RU" dirty="0" smtClean="0"/>
          </a:p>
          <a:p>
            <a:r>
              <a:rPr lang="ru-RU" b="1" dirty="0" smtClean="0"/>
              <a:t>Что свидетельствует о значительных резервах </a:t>
            </a:r>
            <a:r>
              <a:rPr lang="ru-RU" b="1" dirty="0" err="1" smtClean="0"/>
              <a:t>лесопроизводства</a:t>
            </a:r>
            <a:r>
              <a:rPr lang="ru-RU" b="1" dirty="0" smtClean="0"/>
              <a:t>, объёмов и цен сбыта будущего Крымского леса, где предполагается производство ценных пород: бука, платана, дуба, розового, ливанского кедра и пр.</a:t>
            </a:r>
            <a:endParaRPr lang="ru-RU" dirty="0" smtClean="0"/>
          </a:p>
          <a:p>
            <a:r>
              <a:rPr lang="ru-RU" b="1" dirty="0" smtClean="0"/>
              <a:t>Кроме того планируется коренное улучшение рекреационной и туристической отраслей Крыма в условиях нового – эко природного благополучия.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64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728887"/>
            <a:ext cx="12173711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Монетизация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0308" y="3010980"/>
            <a:ext cx="18424652" cy="7554912"/>
          </a:xfrm>
        </p:spPr>
        <p:txBody>
          <a:bodyPr/>
          <a:lstStyle/>
          <a:p>
            <a:r>
              <a:rPr lang="ru-RU" sz="2400" dirty="0" smtClean="0"/>
              <a:t>Монетизация проекта планируется получением средств от деятельности, связанной с лесоводством и деревообработкой:</a:t>
            </a:r>
          </a:p>
          <a:p>
            <a:r>
              <a:rPr lang="ru-RU" sz="2400" dirty="0" smtClean="0"/>
              <a:t>-уже с 3 года проводятся прореживания и возможны продажи саженцев деревьев</a:t>
            </a:r>
          </a:p>
          <a:p>
            <a:r>
              <a:rPr lang="ru-RU" sz="2400" dirty="0" smtClean="0"/>
              <a:t>-с пятилетнего возраста возможно использование междурядных пространств для выращивания ягодных, цветочных, лечебно-травяных и др. низкорослых 1-2 летних культур</a:t>
            </a:r>
          </a:p>
          <a:p>
            <a:r>
              <a:rPr lang="ru-RU" sz="2400" dirty="0" smtClean="0"/>
              <a:t>- Если выращивать деревья на древесину, тогда можно получить больший доход, но нужно будет подождать 10-15 лет. Например, дуб за 10 лет в хороших условиях может вырасти высотой 3-4 метра. С одного гектара за это время получиться где-то 1000 куб. м. дерева, при примерной цене 27 долларов США за 1 куб. м.  доход = 27000 долларов США. А ещё через 5 лет и доход будет ещё больше.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Следует понимать, что выращивание леса </a:t>
            </a:r>
            <a:r>
              <a:rPr lang="ru-RU" sz="2400" dirty="0" err="1" smtClean="0"/>
              <a:t>ценнх</a:t>
            </a:r>
            <a:r>
              <a:rPr lang="ru-RU" sz="2400" dirty="0" smtClean="0"/>
              <a:t> пород – это очень доходный и перспективный бизнес с долгосрочными инвестициями.</a:t>
            </a:r>
          </a:p>
          <a:p>
            <a:r>
              <a:rPr lang="ru-RU" sz="2400" dirty="0" smtClean="0"/>
              <a:t>Но нужно осознать, что для этого требуются современные технологии селекции и лесоводства, с </a:t>
            </a:r>
            <a:r>
              <a:rPr lang="ru-RU" sz="2400" dirty="0" err="1" smtClean="0"/>
              <a:t>компьютерно-автоматизированным</a:t>
            </a:r>
            <a:r>
              <a:rPr lang="ru-RU" sz="2400" dirty="0" smtClean="0"/>
              <a:t> индивидуальным поливом и подкормкой деревьев.</a:t>
            </a:r>
          </a:p>
          <a:p>
            <a:r>
              <a:rPr lang="ru-RU" sz="2400" dirty="0" smtClean="0"/>
              <a:t>-с 5-7 летнего возраста деревьев уже возможно создание природно-птичьих, животных заповедников, </a:t>
            </a:r>
            <a:r>
              <a:rPr lang="ru-RU" sz="2400" dirty="0" err="1" smtClean="0"/>
              <a:t>эко-туристических</a:t>
            </a:r>
            <a:r>
              <a:rPr lang="ru-RU" sz="2400" dirty="0" smtClean="0"/>
              <a:t> маршрутов и рекреационных </a:t>
            </a:r>
            <a:r>
              <a:rPr lang="ru-RU" sz="2400" dirty="0" err="1" smtClean="0"/>
              <a:t>лесо-парковых</a:t>
            </a:r>
            <a:r>
              <a:rPr lang="ru-RU" sz="2400" dirty="0" smtClean="0"/>
              <a:t> зон</a:t>
            </a:r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эко-туристические</a:t>
            </a:r>
            <a:r>
              <a:rPr lang="ru-RU" sz="2400" dirty="0" smtClean="0"/>
              <a:t> маршруты и рекреационные </a:t>
            </a:r>
            <a:r>
              <a:rPr lang="ru-RU" sz="2400" dirty="0" err="1" smtClean="0"/>
              <a:t>лесо-парковые</a:t>
            </a:r>
            <a:r>
              <a:rPr lang="ru-RU" sz="2400" dirty="0" smtClean="0"/>
              <a:t> зоны в зрелых лесах станут уникальными (на примере существующих парков на южном берегу Крыма) и создадут туристический бум.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54627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5126462" cy="445452"/>
          </a:xfr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948940"/>
            <a:ext cx="18412678" cy="7548372"/>
          </a:xfrm>
        </p:spPr>
        <p:txBody>
          <a:bodyPr/>
          <a:lstStyle/>
          <a:p>
            <a:r>
              <a:rPr lang="ru-RU" sz="2400" dirty="0" smtClean="0"/>
              <a:t>Проработаны предварительно:</a:t>
            </a:r>
          </a:p>
          <a:p>
            <a:r>
              <a:rPr lang="ru-RU" sz="2400" dirty="0" smtClean="0"/>
              <a:t>-  производственная и финансовая концепции проекта</a:t>
            </a:r>
          </a:p>
          <a:p>
            <a:r>
              <a:rPr lang="ru-RU" sz="2400" dirty="0" smtClean="0"/>
              <a:t>- технологических составляющих лесоводства и </a:t>
            </a:r>
            <a:r>
              <a:rPr lang="ru-RU" sz="2400" dirty="0" err="1" smtClean="0"/>
              <a:t>деревопроизводства</a:t>
            </a:r>
            <a:endParaRPr lang="ru-RU" sz="2400" dirty="0" smtClean="0"/>
          </a:p>
          <a:p>
            <a:r>
              <a:rPr lang="ru-RU" sz="2400" dirty="0" smtClean="0"/>
              <a:t>-улучшенные природные условия в создаваемых лесопарках и последующие туристические, рекреационные составляющие проекта</a:t>
            </a:r>
          </a:p>
          <a:p>
            <a:r>
              <a:rPr lang="ru-RU" sz="2400" dirty="0" smtClean="0"/>
              <a:t>-желания жителей России участвовать своими </a:t>
            </a:r>
            <a:r>
              <a:rPr lang="ru-RU" sz="2400" dirty="0" err="1" smtClean="0"/>
              <a:t>вкладами,инвестициями</a:t>
            </a:r>
            <a:r>
              <a:rPr lang="ru-RU" sz="2400" dirty="0" smtClean="0"/>
              <a:t> или трудом в осуществлении проекта создания лесокультуры и </a:t>
            </a:r>
            <a:r>
              <a:rPr lang="ru-RU" sz="2400" dirty="0" err="1" smtClean="0"/>
              <a:t>Лесоиндустрии</a:t>
            </a:r>
            <a:r>
              <a:rPr lang="ru-RU" sz="2400" dirty="0" smtClean="0"/>
              <a:t> Крыма и Севастополя, с последующей передачей его своим будущим поколениям.</a:t>
            </a:r>
          </a:p>
          <a:p>
            <a:endParaRPr lang="ru-RU" sz="2400" dirty="0" smtClean="0"/>
          </a:p>
          <a:p>
            <a:r>
              <a:rPr lang="ru-RU" sz="2400" dirty="0" smtClean="0"/>
              <a:t>-получено согласие и рекомендации правительства России по путям практического осуществления проекта.</a:t>
            </a:r>
          </a:p>
          <a:p>
            <a:r>
              <a:rPr lang="ru-RU" sz="2400" dirty="0" smtClean="0"/>
              <a:t>-создаётся команда организаторов и специалистов проекта.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62833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0611612" cy="1135824"/>
          </a:xfrm>
          <a:prstGeom prst="rect">
            <a:avLst/>
          </a:prstGeom>
        </p:spPr>
        <p:txBody>
          <a:bodyPr/>
          <a:lstStyle/>
          <a:p>
            <a:r>
              <a:rPr lang="ru-RU" sz="2800" dirty="0">
                <a:highlight>
                  <a:srgbClr val="FFFF00"/>
                </a:highlight>
              </a:rPr>
              <a:t>Ключевые члены вашей команды (</a:t>
            </a:r>
            <a:r>
              <a:rPr lang="en" sz="2800" dirty="0">
                <a:highlight>
                  <a:srgbClr val="FFFF00"/>
                </a:highlight>
              </a:rPr>
              <a:t>CEO, CTO </a:t>
            </a:r>
            <a:r>
              <a:rPr lang="ru-RU" sz="2800" dirty="0">
                <a:highlight>
                  <a:srgbClr val="FFFF00"/>
                </a:highlight>
              </a:rPr>
              <a:t>и С</a:t>
            </a:r>
            <a:r>
              <a:rPr lang="en" sz="2800" dirty="0">
                <a:highlight>
                  <a:srgbClr val="FFFF00"/>
                </a:highlight>
              </a:rPr>
              <a:t>MO), </a:t>
            </a:r>
            <a:r>
              <a:rPr lang="ru-RU" sz="2800" dirty="0">
                <a:highlight>
                  <a:srgbClr val="FFFF00"/>
                </a:highlight>
              </a:rPr>
              <a:t>ключевой опыт и компетенции. </a:t>
            </a:r>
            <a:r>
              <a:rPr lang="ru-RU" dirty="0">
                <a:highlight>
                  <a:srgbClr val="FFFF00"/>
                </a:highlight>
              </a:rPr>
              <a:t>(удалить после заполнения слайда)</a:t>
            </a:r>
          </a:p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Валерий</a:t>
            </a:r>
          </a:p>
          <a:p>
            <a:r>
              <a:rPr lang="ru-RU" dirty="0" smtClean="0"/>
              <a:t>Автор, руководитель проекта</a:t>
            </a:r>
            <a:endParaRPr lang="ru-RU" dirty="0"/>
          </a:p>
        </p:txBody>
      </p:sp>
      <p:pic>
        <p:nvPicPr>
          <p:cNvPr id="38" name="Рисунок 37" descr="МВИ-ОРЛИНОЕ-ОКТ.17-сжат.jpg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5134" b="15134"/>
          <a:stretch>
            <a:fillRect/>
          </a:stretch>
        </p:blipFill>
        <p:spPr/>
      </p:pic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lvl="0">
              <a:spcBef>
                <a:spcPts val="0"/>
              </a:spcBef>
            </a:pPr>
            <a:r>
              <a:rPr lang="ru-RU" dirty="0" smtClean="0"/>
              <a:t>Анастасия, CEO</a:t>
            </a:r>
          </a:p>
          <a:p>
            <a:pPr marL="0" lvl="0">
              <a:spcBef>
                <a:spcPts val="0"/>
              </a:spcBef>
            </a:pPr>
            <a:r>
              <a:rPr lang="ru-RU" dirty="0" smtClean="0"/>
              <a:t>Филолог, историк, культуролог, </a:t>
            </a:r>
            <a:r>
              <a:rPr lang="ru-RU" dirty="0" err="1" smtClean="0"/>
              <a:t>специаист</a:t>
            </a:r>
            <a:r>
              <a:rPr lang="ru-RU" dirty="0" smtClean="0"/>
              <a:t> программ  онлайн обучения и работы с молодёжью </a:t>
            </a:r>
            <a:endParaRPr lang="ru-RU" dirty="0"/>
          </a:p>
        </p:txBody>
      </p:sp>
      <p:pic>
        <p:nvPicPr>
          <p:cNvPr id="34" name="Рисунок 33" descr="АСЯ С СУМКОЙ - копия.jpg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3785" b="3785"/>
          <a:stretch>
            <a:fillRect/>
          </a:stretch>
        </p:blipFill>
        <p:spPr/>
      </p:pic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lvl="0">
              <a:spcBef>
                <a:spcPts val="0"/>
              </a:spcBef>
            </a:pPr>
            <a:r>
              <a:rPr lang="ru-RU" dirty="0" smtClean="0"/>
              <a:t>Алексей, CMO</a:t>
            </a:r>
          </a:p>
          <a:p>
            <a:pPr marL="0" lvl="0">
              <a:spcBef>
                <a:spcPts val="0"/>
              </a:spcBef>
            </a:pPr>
            <a:r>
              <a:rPr lang="ru-RU" dirty="0" smtClean="0"/>
              <a:t>CMO  ИТ продажи недвижимости, автор онлайн курсов и основатель программ ИТ продаж</a:t>
            </a:r>
            <a:endParaRPr lang="ru-RU" dirty="0"/>
          </a:p>
        </p:txBody>
      </p:sp>
      <p:pic>
        <p:nvPicPr>
          <p:cNvPr id="36" name="Рисунок 35" descr="АЛЕКСЕЙ ПОРТРЕТ.jpg"/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16700" r="16700"/>
          <a:stretch>
            <a:fillRect/>
          </a:stretch>
        </p:blipFill>
        <p:spPr/>
      </p:pic>
      <p:sp>
        <p:nvSpPr>
          <p:cNvPr id="30" name="Текст 29">
            <a:extLst>
              <a:ext uri="{FF2B5EF4-FFF2-40B4-BE49-F238E27FC236}">
                <a16:creationId xmlns=""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=""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lvl="0">
              <a:spcBef>
                <a:spcPts val="0"/>
              </a:spcBef>
            </a:pPr>
            <a:r>
              <a:rPr lang="ru-RU" dirty="0" smtClean="0"/>
              <a:t>Андрей, CTO</a:t>
            </a:r>
          </a:p>
          <a:p>
            <a:pPr marL="0" lvl="0">
              <a:spcBef>
                <a:spcPts val="0"/>
              </a:spcBef>
            </a:pPr>
            <a:r>
              <a:rPr lang="ru-RU" dirty="0" smtClean="0"/>
              <a:t>Технический, программный специалист,  </a:t>
            </a:r>
            <a:r>
              <a:rPr lang="ru-RU" dirty="0" err="1" smtClean="0"/>
              <a:t>бизне</a:t>
            </a:r>
            <a:r>
              <a:rPr lang="ru-RU" dirty="0" smtClean="0"/>
              <a:t> тренер и эксперт программ коммерческой аналитики</a:t>
            </a:r>
            <a:endParaRPr lang="ru-RU" dirty="0"/>
          </a:p>
        </p:txBody>
      </p:sp>
      <p:pic>
        <p:nvPicPr>
          <p:cNvPr id="35" name="Рисунок 34" descr="АНДРЕЙ-ПОРТРЕТ С БАБОЧКОЙ.jpg"/>
          <p:cNvPicPr>
            <a:picLocks noGrp="1" noChangeAspect="1"/>
          </p:cNvPicPr>
          <p:nvPr>
            <p:ph type="pic" sz="quarter" idx="26"/>
          </p:nvPr>
        </p:nvPicPr>
        <p:blipFill>
          <a:blip r:embed="rId6"/>
          <a:srcRect t="14121" b="14121"/>
          <a:stretch>
            <a:fillRect/>
          </a:stretch>
        </p:blipFill>
        <p:spPr/>
      </p:pic>
      <p:sp>
        <p:nvSpPr>
          <p:cNvPr id="33" name="Текст 32">
            <a:extLst>
              <a:ext uri="{FF2B5EF4-FFF2-40B4-BE49-F238E27FC236}">
                <a16:creationId xmlns=""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9364036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Архипелаг_2121_Шаблон_для_проектов" id="{C24EC6AA-96DA-484C-A205-2DB6A7D8341B}" vid="{F7FCBE34-BF1B-C745-8B84-6FF8F3FAFD4D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Архипелаг_2121_Шаблон_для_проектов" id="{C24EC6AA-96DA-484C-A205-2DB6A7D8341B}" vid="{C20FD28D-3459-A647-8E0A-537B416CA76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ОБЛОЖКИ</Template>
  <TotalTime>1756</TotalTime>
  <Words>881</Words>
  <Application>Microsoft Office PowerPoint</Application>
  <PresentationFormat>Произвольный</PresentationFormat>
  <Paragraphs>105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ОБЛОЖКИ</vt:lpstr>
      <vt:lpstr>РАЗДЕЛИТЕЛИ</vt:lpstr>
      <vt:lpstr> Создание Лесокультуры и  Лесоиндустрии Крыма и Севастополя </vt:lpstr>
      <vt:lpstr>Проблема</vt:lpstr>
      <vt:lpstr>Целевая аудитория</vt:lpstr>
      <vt:lpstr>Решение</vt:lpstr>
      <vt:lpstr>Конкуренты</vt:lpstr>
      <vt:lpstr>Рынок</vt:lpstr>
      <vt:lpstr>Монетизация</vt:lpstr>
      <vt:lpstr>Текущие результаты</vt:lpstr>
      <vt:lpstr>Команда</vt:lpstr>
      <vt:lpstr>Планы развития</vt:lpstr>
      <vt:lpstr>Контакты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Анна Мельянцова</dc:creator>
  <cp:lastModifiedBy>vimill</cp:lastModifiedBy>
  <cp:revision>39</cp:revision>
  <dcterms:created xsi:type="dcterms:W3CDTF">2021-07-02T15:32:26Z</dcterms:created>
  <dcterms:modified xsi:type="dcterms:W3CDTF">2021-07-19T16:14:27Z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