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"/>
  </p:notesMasterIdLst>
  <p:sldIdLst>
    <p:sldId id="400" r:id="rId2"/>
    <p:sldId id="401" r:id="rId3"/>
  </p:sldIdLst>
  <p:sldSz cx="12192000" cy="6858000"/>
  <p:notesSz cx="12192000" cy="6858000"/>
  <p:embeddedFontLst>
    <p:embeddedFont>
      <p:font typeface="Raleway SemiBold" charset="-52"/>
      <p:regular r:id="rId5"/>
      <p:bold r:id="rId6"/>
      <p:italic r:id="rId7"/>
      <p:boldItalic r:id="rId8"/>
    </p:embeddedFont>
    <p:embeddedFont>
      <p:font typeface="Gilroy" charset="-52"/>
      <p:regular r:id="rId9"/>
      <p:bold r:id="rId10"/>
      <p:italic r:id="rId11"/>
      <p:boldItalic r:id="rId12"/>
    </p:embeddedFont>
    <p:embeddedFont>
      <p:font typeface="Raleway" charset="-52"/>
      <p:regular r:id="rId13"/>
      <p:bold r:id="rId14"/>
      <p:italic r:id="rId15"/>
      <p:boldItalic r:id="rId16"/>
    </p:embeddedFont>
    <p:embeddedFont>
      <p:font typeface="Nirmala UI Semilight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 autoAdjust="0"/>
    <p:restoredTop sz="93143" autoAdjust="0"/>
  </p:normalViewPr>
  <p:slideViewPr>
    <p:cSldViewPr>
      <p:cViewPr>
        <p:scale>
          <a:sx n="78" d="100"/>
          <a:sy n="78" d="100"/>
        </p:scale>
        <p:origin x="-156" y="372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88" r:id="rId4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Оценка рынка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2073252"/>
              </p:ext>
            </p:extLst>
          </p:nvPr>
        </p:nvGraphicFramePr>
        <p:xfrm>
          <a:off x="263352" y="1484784"/>
          <a:ext cx="11017224" cy="396240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55391693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756056823"/>
                    </a:ext>
                  </a:extLst>
                </a:gridCol>
              </a:tblGrid>
              <a:tr h="942060">
                <a:tc>
                  <a:txBody>
                    <a:bodyPr/>
                    <a:lstStyle/>
                    <a:p>
                      <a:pPr marL="0" marR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РЫНОК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ЧИСЛОВОЕ ЗНАЧЕНИЕ (НАТУРАЛЬНОЕ</a:t>
                      </a: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ДЕНЕЖНОЕ)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22040"/>
                  </a:ext>
                </a:extLst>
              </a:tr>
              <a:tr h="79436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объем целевого рынка (</a:t>
                      </a: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</a:t>
                      </a: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 включает всех потенциальных клиентов —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 том числе тех, кто уже покупает у конкурентов или даже не покупает товары-аналоги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</a:t>
                      </a: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тысяч рублей / 3 млрд рублей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08207"/>
                  </a:ext>
                </a:extLst>
              </a:tr>
              <a:tr h="71357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Доступный объем рынка (</a:t>
                      </a: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</a:t>
                      </a:r>
                      <a:r>
                        <a:rPr lang="ru-RU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который показывает,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 потребителей уже покупают продуктовые решения, похожие на решение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стартап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 *</a:t>
                      </a:r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тысяч рублей / 1 млрд рублей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442548"/>
                  </a:ext>
                </a:extLst>
              </a:tr>
              <a:tr h="382057">
                <a:tc>
                  <a:txBody>
                    <a:bodyPr/>
                    <a:lstStyle/>
                    <a:p>
                      <a:pPr marL="0" algn="l" defTabSz="914358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Реально достижимый объем рынка (</a:t>
                      </a: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</a:t>
                      </a: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0" algn="l" defTabSz="914358" rtl="0" eaLnBrk="1" latinLnBrk="0" hangingPunct="1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Raleway"/>
                        </a:rPr>
                        <a:t>который компания намерена и способна занять, учитывая ее стратегию развития и действия конкурентов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единиц продукта в год / 120 млн рублей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52" y="5506238"/>
            <a:ext cx="9721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На сегодняшний день в России на стадии планирования и строительства находится более 20 стадионов общей вместимостью более чем 650 тысяч мест, основное строительство сконцентрировано в Москве, Санкт-Петербурге и Сочи. Прирост рынка составит 0.33% Считаю этот рынок стабильным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Анализ конкурентов 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3195706"/>
              </p:ext>
            </p:extLst>
          </p:nvPr>
        </p:nvGraphicFramePr>
        <p:xfrm>
          <a:off x="1055440" y="1340769"/>
          <a:ext cx="9361040" cy="4794366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xmlns="" val="2867677582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xmlns="" val="63542071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xmlns="" val="1788490012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xmlns="" val="2740372523"/>
                    </a:ext>
                  </a:extLst>
                </a:gridCol>
              </a:tblGrid>
              <a:tr h="612870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sym typeface="Raleway SemiBold"/>
                        </a:rPr>
                        <a:t>ПАРАМЕТР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Raleway SemiBold"/>
                        </a:rPr>
                        <a:t>СТАРТАП-ПРОЕКТ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sym typeface="Raleway SemiBold"/>
                        </a:rPr>
                        <a:t>Turf </a:t>
                      </a:r>
                      <a:r>
                        <a:rPr lang="en-US" sz="1800" b="1" dirty="0" err="1">
                          <a:solidFill>
                            <a:schemeClr val="dk1"/>
                          </a:solidFill>
                          <a:sym typeface="Raleway SemiBold"/>
                        </a:rPr>
                        <a:t>Tunk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sym typeface="Raleway SemiBold"/>
                        </a:rPr>
                        <a:t>Tiny Line Marker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234442"/>
                  </a:ext>
                </a:extLst>
              </a:tr>
              <a:tr h="296023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Точность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aleway SemiBold"/>
                        </a:rPr>
                        <a:t>1-2 см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1 см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1-2 см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589454"/>
                  </a:ext>
                </a:extLst>
              </a:tr>
              <a:tr h="592047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Скорость нанесения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aleway SemiBold"/>
                        </a:rPr>
                        <a:t>20 минут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24 минуты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969249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Время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aleway SemiBold"/>
                        </a:rPr>
                        <a:t>8 часов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4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 SemiBold"/>
                          <a:cs typeface="Arial" panose="020B0604020202020204" pitchFamily="34" charset="0"/>
                          <a:sym typeface="Raleway SemiBold"/>
                        </a:rPr>
                        <a:t>5 часов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0154291"/>
                  </a:ext>
                </a:extLst>
              </a:tr>
              <a:tr h="679566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Габаритные размеры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110x50x60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110,2х57,5х84,1 см</a:t>
                      </a:r>
                      <a:endParaRPr lang="en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2832716"/>
                  </a:ext>
                </a:extLst>
              </a:tr>
              <a:tr h="864569"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Nirmala UI Semilight" panose="020B0402040204020203" pitchFamily="34" charset="0"/>
                          <a:cs typeface="Arial" panose="020B0604020202020204" pitchFamily="34" charset="0"/>
                          <a:sym typeface="Raleway"/>
                        </a:rPr>
                        <a:t>Скорость в развёрнутом состоянии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1,8 м/с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1 м/с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1 м/с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35922"/>
                  </a:ext>
                </a:extLst>
              </a:tr>
              <a:tr h="61287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&lt;60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56 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Raleway"/>
                          <a:cs typeface="Arial" panose="020B0604020202020204" pitchFamily="34" charset="0"/>
                          <a:sym typeface="Raleway"/>
                        </a:rPr>
                        <a:t>35 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34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6808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175</Words>
  <Application>Microsoft Office PowerPoint</Application>
  <DocSecurity>0</DocSecurity>
  <PresentationFormat>Произвольный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Arial</vt:lpstr>
      <vt:lpstr>Raleway SemiBold</vt:lpstr>
      <vt:lpstr>Gilroy-ExtraBold</vt:lpstr>
      <vt:lpstr>Helvetica Neue</vt:lpstr>
      <vt:lpstr>Gilroy</vt:lpstr>
      <vt:lpstr>Raleway</vt:lpstr>
      <vt:lpstr>Nirmala UI Semilight</vt:lpstr>
      <vt:lpstr>Calibri</vt:lpstr>
      <vt:lpstr>Gilroy-Black</vt:lpstr>
      <vt:lpstr>Тема Office</vt:lpstr>
      <vt:lpstr>Слайд 1</vt:lpstr>
      <vt:lpstr>Слайд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270</cp:revision>
  <dcterms:created xsi:type="dcterms:W3CDTF">2022-11-28T09:29:04Z</dcterms:created>
  <dcterms:modified xsi:type="dcterms:W3CDTF">2024-06-09T14:50:43Z</dcterms:modified>
  <dc:identifier/>
  <dc:language/>
  <cp:version/>
</cp:coreProperties>
</file>