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6"/>
  </p:notesMasterIdLst>
  <p:sldIdLst>
    <p:sldId id="414" r:id="rId2"/>
    <p:sldId id="415" r:id="rId3"/>
    <p:sldId id="416" r:id="rId4"/>
    <p:sldId id="408" r:id="rId5"/>
  </p:sldIdLst>
  <p:sldSz cx="12192000" cy="6858000"/>
  <p:notesSz cx="12192000" cy="6858000"/>
  <p:embeddedFontLst>
    <p:embeddedFont>
      <p:font typeface="Raleway SemiBold" charset="-52"/>
      <p:bold r:id="rId7"/>
      <p:boldItalic r:id="rId8"/>
    </p:embeddedFont>
    <p:embeddedFont>
      <p:font typeface="Gilroy" charset="-52"/>
      <p:regular r:id="rId9"/>
      <p:bold r:id="rId10"/>
      <p:italic r:id="rId11"/>
      <p:boldItalic r:id="rId12"/>
    </p:embeddedFont>
    <p:embeddedFont>
      <p:font typeface="Raleway" charset="-52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A918"/>
    <a:srgbClr val="8E01FF"/>
    <a:srgbClr val="FBB3C1"/>
    <a:srgbClr val="F44C39"/>
    <a:srgbClr val="727190"/>
    <a:srgbClr val="B8DBE2"/>
    <a:srgbClr val="B5D8E1"/>
    <a:srgbClr val="CC3300"/>
    <a:srgbClr val="FF5440"/>
    <a:srgbClr val="FF82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3179" autoAdjust="0"/>
  </p:normalViewPr>
  <p:slideViewPr>
    <p:cSldViewPr>
      <p:cViewPr varScale="1">
        <p:scale>
          <a:sx n="61" d="100"/>
          <a:sy n="61" d="100"/>
        </p:scale>
        <p:origin x="-796" y="-56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69452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a16="http://schemas.microsoft.com/office/drawing/2014/main" xmlns="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88" r:id="rId5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РЫНОК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C1BAA90-7DA5-E1D8-2D35-A4199079F190}"/>
              </a:ext>
            </a:extLst>
          </p:cNvPr>
          <p:cNvGraphicFramePr>
            <a:graphicFrameLocks noGrp="1"/>
          </p:cNvGraphicFramePr>
          <p:nvPr/>
        </p:nvGraphicFramePr>
        <p:xfrm>
          <a:off x="488055" y="1630080"/>
          <a:ext cx="9680902" cy="2651760"/>
        </p:xfrm>
        <a:graphic>
          <a:graphicData uri="http://schemas.openxmlformats.org/drawingml/2006/table">
            <a:tbl>
              <a:tblPr firstRow="1" bandRow="1">
                <a:tableStyleId>{8367FCD3-8E2A-CBA8-48F4-D0D884036E8F}</a:tableStyleId>
              </a:tblPr>
              <a:tblGrid>
                <a:gridCol w="2727625">
                  <a:extLst>
                    <a:ext uri="{9D8B030D-6E8A-4147-A177-3AD203B41FA5}">
                      <a16:colId xmlns:a16="http://schemas.microsoft.com/office/drawing/2014/main" xmlns="" val="55391693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75605682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665240914"/>
                    </a:ext>
                  </a:extLst>
                </a:gridCol>
                <a:gridCol w="2272757">
                  <a:extLst>
                    <a:ext uri="{9D8B030D-6E8A-4147-A177-3AD203B41FA5}">
                      <a16:colId xmlns:a16="http://schemas.microsoft.com/office/drawing/2014/main" xmlns="" val="828717188"/>
                    </a:ext>
                  </a:extLst>
                </a:gridCol>
              </a:tblGrid>
              <a:tr h="36448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РЫНОК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ЧИСЛОВОЕ ЗНАЧЕНИЕ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7122040"/>
                  </a:ext>
                </a:extLst>
              </a:tr>
              <a:tr h="364480"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2018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2019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2020 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428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Общий объем целевого рынка (</a:t>
                      </a:r>
                      <a:r>
                        <a:rPr lang="en-US" dirty="0"/>
                        <a:t>TAM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420 млн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480 млн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600 млн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90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Доступный объем рынка (</a:t>
                      </a:r>
                      <a:r>
                        <a:rPr lang="en-US" dirty="0"/>
                        <a:t>SAM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43,75 млн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50 млн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62,5 млн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144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Реально достижимый объем рынка (</a:t>
                      </a:r>
                      <a:r>
                        <a:rPr lang="en-US" dirty="0"/>
                        <a:t>SOM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4,34 млн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4,96 млн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6,2 млн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291094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9341EF9-6C0D-6029-8E35-E58C55C62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43113"/>
            <a:ext cx="622414" cy="622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E916B3-EBF6-4A90-B9AE-C8F1515E1CBC}"/>
              </a:ext>
            </a:extLst>
          </p:cNvPr>
          <p:cNvSpPr txBox="1"/>
          <p:nvPr/>
        </p:nvSpPr>
        <p:spPr>
          <a:xfrm>
            <a:off x="516908" y="4601968"/>
            <a:ext cx="10187603" cy="636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К сожалению, с каждым годом наблюдается увеличение количества людей, которым необходимо операционное вмешательство в области шеи(на щитовидной железе).</a:t>
            </a:r>
          </a:p>
        </p:txBody>
      </p:sp>
    </p:spTree>
    <p:extLst>
      <p:ext uri="{BB962C8B-B14F-4D97-AF65-F5344CB8AC3E}">
        <p14:creationId xmlns:p14="http://schemas.microsoft.com/office/powerpoint/2010/main" xmlns="" val="11584261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КОНКУРЕНТЫ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:a16="http://schemas.microsoft.com/office/drawing/2014/main" xmlns="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0104" y="1340768"/>
            <a:ext cx="9276336" cy="377945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kumimoji="0" lang="ru-RU" sz="1600" b="1" i="0" u="none" strike="noStrike" kern="1200" cap="none" spc="0" normalizeH="0" baseline="0" noProof="0" dirty="0">
                <a:ln>
                  <a:solidFill>
                    <a:schemeClr val="accent2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Прямой конкурент:</a:t>
            </a:r>
            <a:endParaRPr lang="ru-RU" sz="1600" b="1" dirty="0">
              <a:ln>
                <a:solidFill>
                  <a:schemeClr val="accent2"/>
                </a:solidFill>
              </a:ln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indent="-28575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Многофункциональная система диагностики голоса и речи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Heine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LingWAVES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(Германия) с возможностью создания индивидуальной конфигурации: специальный микрофон-шумомер для записи голоса, распечатка, запись, сравнительный анализ нескольких исследований, удобная база данных пациентов</a:t>
            </a:r>
          </a:p>
          <a:p>
            <a:pPr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600" b="1" dirty="0">
                <a:ln>
                  <a:solidFill>
                    <a:schemeClr val="accent2"/>
                  </a:solidFill>
                </a:ln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Косвенные</a:t>
            </a:r>
            <a:r>
              <a:rPr kumimoji="0" lang="ru-RU" sz="1600" b="1" i="0" u="none" strike="noStrike" kern="1200" cap="none" spc="0" normalizeH="0" baseline="0" noProof="0" dirty="0">
                <a:ln>
                  <a:solidFill>
                    <a:schemeClr val="accent2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конкуренты:</a:t>
            </a:r>
            <a:endParaRPr lang="ru-RU" sz="1600" b="1" dirty="0">
              <a:ln>
                <a:solidFill>
                  <a:schemeClr val="accent2"/>
                </a:solidFill>
              </a:ln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indent="-28575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В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идеоэндоскопия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</a:t>
            </a:r>
            <a:endParaRPr lang="ru-RU" sz="1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indent="-28575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МРТ</a:t>
            </a:r>
          </a:p>
          <a:p>
            <a:pPr marL="285750" indent="-285750"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Электроглоттография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B12CD7-F499-6801-4F53-E16FF68B7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9533" y="356678"/>
            <a:ext cx="657682" cy="6576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B3C2E1-6C61-46E1-81E7-B6CB455A2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2852936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8965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БИЗНЕС-МОДЕЛЬ</a:t>
            </a:r>
          </a:p>
        </p:txBody>
      </p:sp>
      <p:sp>
        <p:nvSpPr>
          <p:cNvPr id="3" name="Google Shape;130;p26">
            <a:extLst>
              <a:ext uri="{FF2B5EF4-FFF2-40B4-BE49-F238E27FC236}">
                <a16:creationId xmlns:a16="http://schemas.microsoft.com/office/drawing/2014/main" xmlns="" id="{98BA911B-0831-86B0-AC93-EDA540CF65BB}"/>
              </a:ext>
            </a:extLst>
          </p:cNvPr>
          <p:cNvSpPr txBox="1"/>
          <p:nvPr/>
        </p:nvSpPr>
        <p:spPr>
          <a:xfrm>
            <a:off x="781660" y="1496178"/>
            <a:ext cx="9306065" cy="499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ru" sz="1600" b="1" dirty="0">
                <a:solidFill>
                  <a:srgbClr val="C00000"/>
                </a:solidFill>
                <a:latin typeface="Gilroy-Light"/>
                <a:cs typeface="Gilroy-Light"/>
                <a:sym typeface="Raleway"/>
              </a:rPr>
              <a:t>Будущее нашего проекта:</a:t>
            </a:r>
          </a:p>
          <a:p>
            <a:pPr marL="285750" indent="-28575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Первая модель - полная продажа продукта: найти на рынке компанию, которую заинтересует наш проект, и</a:t>
            </a:r>
            <a:r>
              <a:rPr lang="ru-RU" sz="1600" kern="1200" dirty="0">
                <a:latin typeface="Raleway"/>
                <a:cs typeface="Gilroy-Light"/>
                <a:sym typeface="Raleway"/>
              </a:rPr>
              <a:t> продать его</a:t>
            </a:r>
          </a:p>
          <a:p>
            <a:pPr marL="285750" indent="-28575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kern="1200" dirty="0">
                <a:latin typeface="Raleway"/>
                <a:ea typeface="Raleway"/>
                <a:cs typeface="Raleway"/>
                <a:sym typeface="Raleway"/>
              </a:rPr>
              <a:t>Вторая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модель - с</a:t>
            </a:r>
            <a:r>
              <a:rPr lang="ru-RU" sz="1600" kern="1200" dirty="0" err="1">
                <a:latin typeface="Raleway"/>
                <a:cs typeface="Gilroy-Light"/>
                <a:sym typeface="Raleway"/>
              </a:rPr>
              <a:t>овместное</a:t>
            </a:r>
            <a:r>
              <a:rPr lang="ru-RU" sz="1600" kern="1200" dirty="0">
                <a:latin typeface="Raleway"/>
                <a:cs typeface="Gilroy-Light"/>
                <a:sym typeface="Raleway"/>
              </a:rPr>
              <a:t> создание новой компании: заниматься продвижением продукта совместно с другой компанией, где прибыль и убытки делятся пополам</a:t>
            </a:r>
          </a:p>
          <a:p>
            <a:pPr marL="285750" indent="-28575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kern="1200" dirty="0">
                <a:latin typeface="Raleway"/>
                <a:ea typeface="Raleway"/>
                <a:cs typeface="Raleway"/>
                <a:sym typeface="Raleway"/>
              </a:rPr>
              <a:t>Третья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модель - </a:t>
            </a:r>
            <a:r>
              <a:rPr lang="ru-RU" sz="1600" kern="1200" dirty="0">
                <a:latin typeface="Raleway"/>
                <a:ea typeface="Raleway"/>
                <a:cs typeface="Raleway"/>
                <a:sym typeface="Raleway"/>
              </a:rPr>
              <a:t>о</a:t>
            </a:r>
            <a:r>
              <a:rPr lang="ru-RU" sz="1600" kern="1200" dirty="0">
                <a:latin typeface="Raleway"/>
                <a:cs typeface="Gilroy-Light"/>
                <a:sym typeface="Raleway"/>
              </a:rPr>
              <a:t>тчуждение права от продукта и получение заработок за него</a:t>
            </a:r>
          </a:p>
          <a:p>
            <a:pPr rtl="0">
              <a:lnSpc>
                <a:spcPct val="115000"/>
              </a:lnSpc>
            </a:pPr>
            <a:endParaRPr lang="ru-RU" sz="1600" kern="1200" dirty="0">
              <a:latin typeface="Raleway"/>
              <a:cs typeface="Gilroy-Light"/>
              <a:sym typeface="Raleway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ru" sz="1600" b="1" dirty="0">
                <a:solidFill>
                  <a:srgbClr val="C00000"/>
                </a:solidFill>
                <a:latin typeface="Gilroy-Light"/>
                <a:cs typeface="Gilroy-Light"/>
                <a:sym typeface="Raleway"/>
              </a:rPr>
              <a:t>Способы распространения информации о нашем продукте:</a:t>
            </a:r>
          </a:p>
          <a:p>
            <a:pPr marL="285750" indent="-28575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kern="1200" dirty="0">
                <a:latin typeface="Raleway"/>
                <a:cs typeface="Gilroy-Light"/>
                <a:sym typeface="Raleway"/>
              </a:rPr>
              <a:t>Посещение специализированных выставок, семинаров, форумов </a:t>
            </a:r>
          </a:p>
          <a:p>
            <a:pPr marL="285750" indent="-28575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kern="1200" dirty="0">
                <a:latin typeface="Raleway"/>
                <a:cs typeface="Gilroy-Light"/>
                <a:sym typeface="Raleway"/>
              </a:rPr>
              <a:t>Разработка собственного сайта</a:t>
            </a:r>
          </a:p>
          <a:p>
            <a:pPr marL="285750" indent="-285750" rtl="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1600" kern="1200" dirty="0">
              <a:latin typeface="Raleway"/>
              <a:cs typeface="Gilroy-Light"/>
              <a:sym typeface="Raleway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ru" sz="1600" b="1" dirty="0">
                <a:solidFill>
                  <a:srgbClr val="C00000"/>
                </a:solidFill>
                <a:latin typeface="Gilroy-Light"/>
                <a:cs typeface="Gilroy-Light"/>
                <a:sym typeface="Raleway"/>
              </a:rPr>
              <a:t>Стоимость предоставления подписки на продукт:</a:t>
            </a:r>
          </a:p>
          <a:p>
            <a:pPr marL="285750" indent="-28575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kern="1200" dirty="0">
                <a:latin typeface="Raleway"/>
                <a:cs typeface="Gilroy-Light"/>
                <a:sym typeface="Raleway"/>
              </a:rPr>
              <a:t>Подписка на год (безлимитное использование продукта) – 25000 рублей</a:t>
            </a:r>
          </a:p>
          <a:p>
            <a:pPr marL="285750" indent="-28575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kern="1200" dirty="0">
                <a:latin typeface="Raleway"/>
                <a:cs typeface="Gilroy-Light"/>
                <a:sym typeface="Raleway"/>
              </a:rPr>
              <a:t>Подписка на месяц (ограниченное использование продукта) – 999 рублей</a:t>
            </a:r>
          </a:p>
          <a:p>
            <a:pPr rtl="0">
              <a:lnSpc>
                <a:spcPct val="115000"/>
              </a:lnSpc>
            </a:pPr>
            <a:r>
              <a:rPr lang="ru-RU" sz="1600" kern="1200" dirty="0">
                <a:latin typeface="Raleway"/>
                <a:cs typeface="Gilroy-Light"/>
                <a:sym typeface="Raleway"/>
              </a:rPr>
              <a:t> </a:t>
            </a:r>
          </a:p>
          <a:p>
            <a:pPr marL="285750" indent="-285750" rtl="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1600" kern="1200" dirty="0">
              <a:latin typeface="Raleway"/>
              <a:cs typeface="Gilroy-Light"/>
              <a:sym typeface="Raleway"/>
            </a:endParaRPr>
          </a:p>
          <a:p>
            <a:pPr rtl="0">
              <a:lnSpc>
                <a:spcPct val="115000"/>
              </a:lnSpc>
            </a:pPr>
            <a:endParaRPr lang="ru-RU" sz="1600" kern="1200" dirty="0">
              <a:latin typeface="Raleway"/>
              <a:cs typeface="Gilroy-Light"/>
              <a:sym typeface="Raleway"/>
            </a:endParaRP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C04E8E-C276-187E-96A4-F591DDCAA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1373" y="311882"/>
            <a:ext cx="687900" cy="687900"/>
          </a:xfrm>
          <a:prstGeom prst="rect">
            <a:avLst/>
          </a:prstGeom>
        </p:spPr>
      </p:pic>
      <p:pic>
        <p:nvPicPr>
          <p:cNvPr id="6" name="Рисунок 5" descr="Монеты со сплошной заливкой">
            <a:extLst>
              <a:ext uri="{FF2B5EF4-FFF2-40B4-BE49-F238E27FC236}">
                <a16:creationId xmlns:a16="http://schemas.microsoft.com/office/drawing/2014/main" xmlns="" id="{CA37F550-B93B-4BD2-ADDF-E4BC132D5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64352" y="4221088"/>
            <a:ext cx="1305938" cy="13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2997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ЮНИТ-ЭКОНОМИКА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43661" y="283946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038445-2736-4F2D-73CF-B05E867C9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404" y="298557"/>
            <a:ext cx="664730" cy="664730"/>
          </a:xfrm>
          <a:prstGeom prst="rect">
            <a:avLst/>
          </a:prstGeo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2534CA7B-5667-4EC1-A62C-7101E1E52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911016"/>
              </p:ext>
            </p:extLst>
          </p:nvPr>
        </p:nvGraphicFramePr>
        <p:xfrm>
          <a:off x="1055440" y="1157799"/>
          <a:ext cx="9416679" cy="5166983"/>
        </p:xfrm>
        <a:graphic>
          <a:graphicData uri="http://schemas.openxmlformats.org/drawingml/2006/table">
            <a:tbl>
              <a:tblPr firstRow="1" bandRow="1">
                <a:tableStyleId>{96BFA136-60C2-0513-DDB3-F814A4FAC428}</a:tableStyleId>
              </a:tblPr>
              <a:tblGrid>
                <a:gridCol w="3138894">
                  <a:extLst>
                    <a:ext uri="{9D8B030D-6E8A-4147-A177-3AD203B41FA5}">
                      <a16:colId xmlns:a16="http://schemas.microsoft.com/office/drawing/2014/main" xmlns="" val="4268139938"/>
                    </a:ext>
                  </a:extLst>
                </a:gridCol>
                <a:gridCol w="3775452">
                  <a:extLst>
                    <a:ext uri="{9D8B030D-6E8A-4147-A177-3AD203B41FA5}">
                      <a16:colId xmlns:a16="http://schemas.microsoft.com/office/drawing/2014/main" xmlns="" val="147192403"/>
                    </a:ext>
                  </a:extLst>
                </a:gridCol>
                <a:gridCol w="2502333">
                  <a:extLst>
                    <a:ext uri="{9D8B030D-6E8A-4147-A177-3AD203B41FA5}">
                      <a16:colId xmlns:a16="http://schemas.microsoft.com/office/drawing/2014/main" xmlns="" val="1075450765"/>
                    </a:ext>
                  </a:extLst>
                </a:gridCol>
              </a:tblGrid>
              <a:tr h="319819">
                <a:tc>
                  <a:txBody>
                    <a:bodyPr/>
                    <a:lstStyle/>
                    <a:p>
                      <a:r>
                        <a:rPr lang="ru-RU" sz="1600" dirty="0"/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Значения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585331"/>
                  </a:ext>
                </a:extLst>
              </a:tr>
              <a:tr h="552415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 Acquisition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(UA)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привлечённых пользователей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52782556"/>
                  </a:ext>
                </a:extLst>
              </a:tr>
              <a:tr h="319819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Conversion Rate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C)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Конверсия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3019795"/>
                  </a:ext>
                </a:extLst>
              </a:tr>
              <a:tr h="319819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Buyers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покупателей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46399161"/>
                  </a:ext>
                </a:extLst>
              </a:tr>
              <a:tr h="3198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 Price</a:t>
                      </a:r>
                      <a:r>
                        <a:rPr lang="ru-RU" sz="1400" dirty="0"/>
                        <a:t> (</a:t>
                      </a:r>
                      <a:r>
                        <a:rPr lang="en-US" sz="1400" dirty="0"/>
                        <a:t>AP)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 чек заказа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25 000 р.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03630052"/>
                  </a:ext>
                </a:extLst>
              </a:tr>
              <a:tr h="470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Cost of Goods Sold (COGS)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Себестоимость проданных товаров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10 000 р.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03171558"/>
                  </a:ext>
                </a:extLst>
              </a:tr>
              <a:tr h="5524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 Revenue per User (ARPU)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 доход на одного пользователя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2 100 р.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50390179"/>
                  </a:ext>
                </a:extLst>
              </a:tr>
              <a:tr h="5524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 Revenue per Customer</a:t>
                      </a:r>
                    </a:p>
                    <a:p>
                      <a:pPr algn="ctr"/>
                      <a:r>
                        <a:rPr lang="en-US" sz="1400" dirty="0"/>
                        <a:t>(ARPC)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 доход на одного клиента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30 000 р.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01577568"/>
                  </a:ext>
                </a:extLst>
              </a:tr>
              <a:tr h="3198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Acquisition Cost (AC)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Затраты на привлечение пользователей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85 000 р.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26773073"/>
                  </a:ext>
                </a:extLst>
              </a:tr>
              <a:tr h="5524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Customer Acquisition Cost (CAC)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Стоимость привлечения одного клиента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9 714,29 р.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69136663"/>
                  </a:ext>
                </a:extLst>
              </a:tr>
              <a:tr h="5524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Cost per Acquisition (CPA)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Стоимость привлечения одного пользователя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680 р.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40774179"/>
                  </a:ext>
                </a:extLst>
              </a:tr>
              <a:tr h="3198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Contribution Margin (CM)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Маржинальная прибыль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177 500 р.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27553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26521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</TotalTime>
  <Words>352</Words>
  <Application>Microsoft Office PowerPoint</Application>
  <DocSecurity>0</DocSecurity>
  <PresentationFormat>Произвольный</PresentationFormat>
  <Paragraphs>77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Arial</vt:lpstr>
      <vt:lpstr>Raleway SemiBold</vt:lpstr>
      <vt:lpstr>Gilroy-ExtraBold</vt:lpstr>
      <vt:lpstr>Helvetica Neue</vt:lpstr>
      <vt:lpstr>Gilroy</vt:lpstr>
      <vt:lpstr>Raleway</vt:lpstr>
      <vt:lpstr>Gilroy-Light</vt:lpstr>
      <vt:lpstr>Calibri</vt:lpstr>
      <vt:lpstr>Gilroy-Black</vt:lpstr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НИИ_ФиПИ2</cp:lastModifiedBy>
  <cp:revision>282</cp:revision>
  <dcterms:created xsi:type="dcterms:W3CDTF">2022-11-28T09:29:04Z</dcterms:created>
  <dcterms:modified xsi:type="dcterms:W3CDTF">2024-06-09T14:31:33Z</dcterms:modified>
  <dc:identifier/>
  <dc:language/>
  <cp:version/>
</cp:coreProperties>
</file>