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  <p:sldMasterId id="2147483662" r:id="rId2"/>
  </p:sldMasterIdLst>
  <p:notesMasterIdLst>
    <p:notesMasterId r:id="rId17"/>
  </p:notesMasterIdLst>
  <p:handoutMasterIdLst>
    <p:handoutMasterId r:id="rId18"/>
  </p:handoutMasterIdLst>
  <p:sldIdLst>
    <p:sldId id="260" r:id="rId3"/>
    <p:sldId id="304" r:id="rId4"/>
    <p:sldId id="297" r:id="rId5"/>
    <p:sldId id="305" r:id="rId6"/>
    <p:sldId id="298" r:id="rId7"/>
    <p:sldId id="311" r:id="rId8"/>
    <p:sldId id="299" r:id="rId9"/>
    <p:sldId id="300" r:id="rId10"/>
    <p:sldId id="302" r:id="rId11"/>
    <p:sldId id="310" r:id="rId12"/>
    <p:sldId id="307" r:id="rId13"/>
    <p:sldId id="309" r:id="rId14"/>
    <p:sldId id="301" r:id="rId15"/>
    <p:sldId id="303" r:id="rId16"/>
  </p:sldIdLst>
  <p:sldSz cx="20104100" cy="11315700"/>
  <p:notesSz cx="9947275" cy="68151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ость" initials="" lastIdx="8" clrIdx="0"/>
  <p:cmAuthor id="1" name="Пешкова Василиса Олеговна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0D7C0"/>
    <a:srgbClr val="0640BC"/>
    <a:srgbClr val="FFEAA7"/>
    <a:srgbClr val="FF8200"/>
    <a:srgbClr val="F1FBFF"/>
    <a:srgbClr val="086BFF"/>
  </p:clrMru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23" autoAdjust="0"/>
    <p:restoredTop sz="95604" autoAdjust="0"/>
  </p:normalViewPr>
  <p:slideViewPr>
    <p:cSldViewPr snapToGrid="0">
      <p:cViewPr varScale="1">
        <p:scale>
          <a:sx n="59" d="100"/>
          <a:sy n="59" d="100"/>
        </p:scale>
        <p:origin x="-288" y="-72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2136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3100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5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5634038" y="0"/>
            <a:ext cx="43116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/>
            </a:lvl1pPr>
          </a:lstStyle>
          <a:p>
            <a:pPr>
              <a:defRPr/>
            </a:pPr>
            <a:fld id="{269112E6-BE77-4135-87BB-017DD1F806C8}" type="datetimeFigureOut">
              <a:rPr lang="ru-RU"/>
              <a:pPr>
                <a:defRPr/>
              </a:pPr>
              <a:t>26.07.2021</a:t>
            </a:fld>
            <a:endParaRPr lang="ru-RU"/>
          </a:p>
        </p:txBody>
      </p:sp>
      <p:sp>
        <p:nvSpPr>
          <p:cNvPr id="18436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6473825"/>
            <a:ext cx="43100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7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5634038" y="6473825"/>
            <a:ext cx="43116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1200"/>
            </a:lvl1pPr>
          </a:lstStyle>
          <a:p>
            <a:pPr>
              <a:defRPr/>
            </a:pPr>
            <a:fld id="{1D72C0A5-567B-412B-A419-7494F1343F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43100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750" tIns="24375" rIns="48750" bIns="24375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600">
                <a:latin typeface="Calibri" pitchFamily="34" charset="0"/>
                <a:sym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Google Shape;4;n"/>
          <p:cNvSpPr txBox="1">
            <a:spLocks noGrp="1"/>
          </p:cNvSpPr>
          <p:nvPr/>
        </p:nvSpPr>
        <p:spPr bwMode="auto">
          <a:xfrm>
            <a:off x="5634038" y="0"/>
            <a:ext cx="43116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8750" tIns="24375" rIns="48750" bIns="24375"/>
          <a:lstStyle/>
          <a:p>
            <a:pPr algn="r"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ru-RU" sz="6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7412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2930525" y="852488"/>
            <a:ext cx="4086225" cy="2300287"/>
          </a:xfrm>
          <a:custGeom>
            <a:avLst/>
            <a:gdLst>
              <a:gd name="T0" fmla="*/ 0 w 120000"/>
              <a:gd name="T1" fmla="*/ 0 h 120000"/>
              <a:gd name="T2" fmla="*/ 139143587 w 120000"/>
              <a:gd name="T3" fmla="*/ 0 h 120000"/>
              <a:gd name="T4" fmla="*/ 139143587 w 120000"/>
              <a:gd name="T5" fmla="*/ 44094324 h 120000"/>
              <a:gd name="T6" fmla="*/ 0 w 120000"/>
              <a:gd name="T7" fmla="*/ 44094324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13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993775" y="3279775"/>
            <a:ext cx="79597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750" tIns="24375" rIns="48750" bIns="2437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7414" name="Google Shape;7;n"/>
          <p:cNvSpPr txBox="1">
            <a:spLocks noGrp="1"/>
          </p:cNvSpPr>
          <p:nvPr/>
        </p:nvSpPr>
        <p:spPr bwMode="auto">
          <a:xfrm>
            <a:off x="0" y="6473825"/>
            <a:ext cx="4310063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8750" tIns="24375" rIns="48750" bIns="24375" anchor="b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  <a:defRPr/>
            </a:pPr>
            <a:endParaRPr lang="ru-RU" sz="6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7415" name="Google Shape;8;n"/>
          <p:cNvSpPr txBox="1">
            <a:spLocks noGrp="1"/>
          </p:cNvSpPr>
          <p:nvPr/>
        </p:nvSpPr>
        <p:spPr bwMode="auto">
          <a:xfrm>
            <a:off x="5634038" y="6473825"/>
            <a:ext cx="43116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8750" tIns="24375" rIns="48750" bIns="24375" anchor="b"/>
          <a:lstStyle/>
          <a:p>
            <a:pPr algn="r">
              <a:buClr>
                <a:srgbClr val="000000"/>
              </a:buClr>
              <a:buFont typeface="Arial" charset="0"/>
              <a:buNone/>
              <a:defRPr/>
            </a:pPr>
            <a:fld id="{3D58C3A6-2717-46F6-92A7-0D4A2BFB7147}" type="slidenum">
              <a:rPr lang="ru-RU" sz="600">
                <a:latin typeface="Calibri" pitchFamily="34" charset="0"/>
                <a:sym typeface="Calibri" pitchFamily="34" charset="0"/>
              </a:rPr>
              <a:pPr algn="r">
                <a:buClr>
                  <a:srgbClr val="000000"/>
                </a:buClr>
                <a:buFont typeface="Arial" charset="0"/>
                <a:buNone/>
                <a:defRPr/>
              </a:pPr>
              <a:t>‹#›</a:t>
            </a:fld>
            <a:endParaRPr lang="ru-RU" sz="600">
              <a:latin typeface="Calibri" pitchFamily="34" charset="0"/>
              <a:sym typeface="Calibri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54;g768a42a330_0_21:notes"/>
          <p:cNvSpPr>
            <a:spLocks noGrp="1" noRot="1" noTextEdit="1"/>
          </p:cNvSpPr>
          <p:nvPr>
            <p:ph type="sldImg" idx="2"/>
          </p:nvPr>
        </p:nvSpPr>
        <p:spPr>
          <a:xfrm>
            <a:off x="2703513" y="511175"/>
            <a:ext cx="4540250" cy="2555875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headEnd/>
            <a:tailEnd/>
          </a:ln>
        </p:spPr>
      </p:sp>
      <p:sp>
        <p:nvSpPr>
          <p:cNvPr id="25602" name="Google Shape;155;g768a42a330_0_21:notes"/>
          <p:cNvSpPr txBox="1">
            <a:spLocks noGrp="1"/>
          </p:cNvSpPr>
          <p:nvPr>
            <p:ph type="body" idx="1"/>
          </p:nvPr>
        </p:nvSpPr>
        <p:spPr>
          <a:xfrm>
            <a:off x="995363" y="3236913"/>
            <a:ext cx="7956550" cy="3067050"/>
          </a:xfrm>
        </p:spPr>
        <p:txBody>
          <a:bodyPr lIns="91425" tIns="91425" rIns="91425" bIns="91425"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  <a:p>
            <a:pPr marL="0" indent="0" eaLnBrk="1" hangingPunct="1">
              <a:buSzPts val="1100"/>
            </a:pPr>
            <a:r>
              <a:rPr lang="ru-RU" sz="1100" smtClean="0">
                <a:latin typeface="Arial" charset="0"/>
                <a:cs typeface="Arial" charset="0"/>
              </a:rPr>
              <a:t>Цифры предполагаемые - должен быть первичный обсчет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/>
          <p:cNvPicPr>
            <a:picLocks noChangeAspect="1"/>
          </p:cNvPicPr>
          <p:nvPr userDrawn="1"/>
        </p:nvPicPr>
        <p:blipFill>
          <a:blip r:embed="rId3"/>
          <a:srcRect l="-912" r="6517" b="8319"/>
          <a:stretch>
            <a:fillRect/>
          </a:stretch>
        </p:blipFill>
        <p:spPr bwMode="auto">
          <a:xfrm>
            <a:off x="0" y="0"/>
            <a:ext cx="20227925" cy="1131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71538" y="725488"/>
            <a:ext cx="5432425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3009563" y="458788"/>
            <a:ext cx="640715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 rot="175391">
            <a:off x="5475288" y="-2762250"/>
            <a:ext cx="17591087" cy="168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87413" y="714375"/>
            <a:ext cx="317817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3009563" y="458788"/>
            <a:ext cx="640715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3" name="Заголовок 1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ижний колонтитул 13"/>
          <p:cNvSpPr>
            <a:spLocks noGrp="1"/>
          </p:cNvSpPr>
          <p:nvPr>
            <p:ph type="ftr" idx="10"/>
          </p:nvPr>
        </p:nvSpPr>
        <p:spPr bwMode="auto">
          <a:xfrm>
            <a:off x="887413" y="10760075"/>
            <a:ext cx="6434137" cy="3952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4">
            <a:extLst>
              <a:ext uri="{FF2B5EF4-FFF2-40B4-BE49-F238E27FC236}"/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BCA8-9D8B-4694-B437-AF95D22A2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62913" y="-3760788"/>
            <a:ext cx="15446375" cy="1446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3009563" y="458788"/>
            <a:ext cx="640715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6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906463" y="714375"/>
            <a:ext cx="317817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14">
            <a:extLst>
              <a:ext uri="{FF2B5EF4-FFF2-40B4-BE49-F238E27FC236}"/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E1CC8-DF38-4510-8CCF-09937FD63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13"/>
          <p:cNvSpPr>
            <a:spLocks noGrp="1"/>
          </p:cNvSpPr>
          <p:nvPr>
            <p:ph type="ftr" idx="11"/>
          </p:nvPr>
        </p:nvSpPr>
        <p:spPr bwMode="auto">
          <a:xfrm>
            <a:off x="906463" y="10760075"/>
            <a:ext cx="6432550" cy="3952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297738" y="-1758950"/>
            <a:ext cx="15019337" cy="153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42975" y="755650"/>
            <a:ext cx="3049588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3009563" y="458788"/>
            <a:ext cx="640715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ижний колонтитул 8"/>
          <p:cNvSpPr>
            <a:spLocks noGrp="1"/>
          </p:cNvSpPr>
          <p:nvPr>
            <p:ph type="ftr" idx="10"/>
          </p:nvPr>
        </p:nvSpPr>
        <p:spPr bwMode="auto">
          <a:xfrm>
            <a:off x="941388" y="10760075"/>
            <a:ext cx="6434137" cy="1841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>
                <a:solidFill>
                  <a:srgbClr val="20D7C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mtClean="0">
                <a:solidFill>
                  <a:srgbClr val="20D7C0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1B9E94AA-2AFD-42F0-B6B7-2CCE1B42C1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42975" y="755650"/>
            <a:ext cx="3049588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3009563" y="458788"/>
            <a:ext cx="640715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7"/>
          <p:cNvSpPr>
            <a:spLocks noGrp="1"/>
          </p:cNvSpPr>
          <p:nvPr>
            <p:ph type="sldNum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mtClean="0">
                <a:solidFill>
                  <a:srgbClr val="20D7C0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559CDFEA-5949-4886-940A-E65F87BD5DE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8"/>
          <p:cNvSpPr>
            <a:spLocks noGrp="1"/>
          </p:cNvSpPr>
          <p:nvPr>
            <p:ph type="ftr" idx="11"/>
          </p:nvPr>
        </p:nvSpPr>
        <p:spPr bwMode="auto">
          <a:xfrm>
            <a:off x="941388" y="10760075"/>
            <a:ext cx="6434137" cy="1841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>
                <a:solidFill>
                  <a:srgbClr val="20D7C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 userDrawn="1"/>
        </p:nvPicPr>
        <p:blipFill>
          <a:blip r:embed="rId3"/>
          <a:srcRect l="9099" t="15720" r="12463" b="31480"/>
          <a:stretch>
            <a:fillRect/>
          </a:stretch>
        </p:blipFill>
        <p:spPr bwMode="auto">
          <a:xfrm>
            <a:off x="5164138" y="-2089150"/>
            <a:ext cx="18969037" cy="134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42975" y="755650"/>
            <a:ext cx="3049588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3009563" y="458788"/>
            <a:ext cx="640715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9"/>
          <p:cNvSpPr>
            <a:spLocks noGrp="1"/>
          </p:cNvSpPr>
          <p:nvPr>
            <p:ph type="sldNum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mtClean="0">
                <a:solidFill>
                  <a:srgbClr val="20D7C0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fld id="{A32CA9D3-2757-447C-8A13-9C9D9D7B839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Нижний колонтитул 8"/>
          <p:cNvSpPr>
            <a:spLocks noGrp="1"/>
          </p:cNvSpPr>
          <p:nvPr>
            <p:ph type="ftr" idx="11"/>
          </p:nvPr>
        </p:nvSpPr>
        <p:spPr bwMode="auto">
          <a:xfrm>
            <a:off x="941388" y="10760075"/>
            <a:ext cx="6434137" cy="1841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Arial" charset="0"/>
              <a:buNone/>
              <a:defRPr>
                <a:solidFill>
                  <a:srgbClr val="20D7C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588500" y="566738"/>
            <a:ext cx="10848975" cy="1165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942975" y="739775"/>
            <a:ext cx="543242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3009563" y="725488"/>
            <a:ext cx="64071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15638" y="495300"/>
            <a:ext cx="59769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7405350" y="458788"/>
            <a:ext cx="19145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5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Номер слайда 12">
            <a:extLst>
              <a:ext uri="{FF2B5EF4-FFF2-40B4-BE49-F238E27FC236}"/>
            </a:extLst>
          </p:cNvPr>
          <p:cNvSpPr>
            <a:spLocks noGrp="1"/>
          </p:cNvSpPr>
          <p:nvPr>
            <p:ph type="sldNum" idx="18"/>
          </p:nvPr>
        </p:nvSpPr>
        <p:spPr>
          <a:xfrm>
            <a:off x="14703425" y="10760075"/>
            <a:ext cx="4624388" cy="395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CA9F9-AC68-46B2-AD74-D32F7A5186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15638" y="495300"/>
            <a:ext cx="59769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7405350" y="458788"/>
            <a:ext cx="19145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5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7" name="Номер слайда 12">
            <a:extLst>
              <a:ext uri="{FF2B5EF4-FFF2-40B4-BE49-F238E27FC236}"/>
            </a:extLst>
          </p:cNvPr>
          <p:cNvSpPr>
            <a:spLocks noGrp="1"/>
          </p:cNvSpPr>
          <p:nvPr>
            <p:ph type="sldNum" idx="14"/>
          </p:nvPr>
        </p:nvSpPr>
        <p:spPr>
          <a:xfrm>
            <a:off x="14703425" y="10760075"/>
            <a:ext cx="4624388" cy="395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42310-8F84-4D53-88B8-2768133CB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15638" y="495300"/>
            <a:ext cx="59769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7405350" y="458788"/>
            <a:ext cx="19145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5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Номер слайда 12">
            <a:extLst>
              <a:ext uri="{FF2B5EF4-FFF2-40B4-BE49-F238E27FC236}"/>
            </a:extLst>
          </p:cNvPr>
          <p:cNvSpPr>
            <a:spLocks noGrp="1"/>
          </p:cNvSpPr>
          <p:nvPr>
            <p:ph type="sldNum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525AB-C29C-430D-AFA8-A1B1E8118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50288" y="-2454275"/>
            <a:ext cx="14708187" cy="137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815638" y="495300"/>
            <a:ext cx="59769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7405350" y="458788"/>
            <a:ext cx="19145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idx="14"/>
          </p:nvPr>
        </p:nvSpPr>
        <p:spPr>
          <a:xfrm>
            <a:off x="14703425" y="10760075"/>
            <a:ext cx="4624388" cy="395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1279A-326B-455F-AC36-68120026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2925763" y="4297363"/>
            <a:ext cx="10474326" cy="980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815638" y="495300"/>
            <a:ext cx="59769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9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7405350" y="458788"/>
            <a:ext cx="19145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idx="17"/>
          </p:nvPr>
        </p:nvSpPr>
        <p:spPr>
          <a:xfrm>
            <a:off x="14703425" y="10760075"/>
            <a:ext cx="4624388" cy="395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97803-BD65-4ADB-B6D5-36F8B6A10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15638" y="495300"/>
            <a:ext cx="59769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7405350" y="458788"/>
            <a:ext cx="19145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27900" y="225425"/>
            <a:ext cx="16354425" cy="156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4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DCEDA-7A07-491C-9E35-21A622DF5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815638" y="495300"/>
            <a:ext cx="59769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7405350" y="458788"/>
            <a:ext cx="191452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27900" y="225425"/>
            <a:ext cx="16354425" cy="156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4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31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37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0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1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2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7D09C-9F50-44C6-8BC4-CE841A5025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7863" y="10760075"/>
            <a:ext cx="4624387" cy="395288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kern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E30F42CD-8FC8-4FE6-94D8-4AE2E413A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7863" y="10760075"/>
            <a:ext cx="4624387" cy="395288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kern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fld id="{540C4E5B-882C-440E-85E6-62161FA8CB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pt.2035.university/project/territorialnye-akseleracionnye-skoly-nastavnicestva-new-mentor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&#1080;&#1090;-&#1075;&#1088;&#1072;&#1085;&#1090;&#1099;.&#1088;&#1092;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kivo.hse.ru/konkurs-innovaczij-v-obrazovanii/news/24-proekta-proshli-akselerator-kivo.html" TargetMode="External"/><Relationship Id="rId2" Type="http://schemas.openxmlformats.org/officeDocument/2006/relationships/hyperlink" Target="https://smarteka.com/practices/territorial-nye-akseleracionnye-skoly-nastavnicestva-new-mentor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 bwMode="auto">
          <a:xfrm>
            <a:off x="887413" y="3575050"/>
            <a:ext cx="7400925" cy="3171825"/>
          </a:xfrm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5400" smtClean="0"/>
              <a:t>Региональные акселерационные школы наставничества </a:t>
            </a:r>
            <a:r>
              <a:rPr lang="en-US" sz="5400" smtClean="0"/>
              <a:t>NewMentor</a:t>
            </a:r>
            <a:endParaRPr lang="ru-RU" sz="5400" smtClean="0"/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87413" y="7242175"/>
            <a:ext cx="7400925" cy="248761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Эффективное наставничество молодежи – каждому региону</a:t>
            </a:r>
          </a:p>
        </p:txBody>
      </p:sp>
      <p:sp>
        <p:nvSpPr>
          <p:cNvPr id="19459" name="Текст 3"/>
          <p:cNvSpPr>
            <a:spLocks noGrp="1"/>
          </p:cNvSpPr>
          <p:nvPr>
            <p:ph type="body" sz="quarter" idx="10"/>
          </p:nvPr>
        </p:nvSpPr>
        <p:spPr bwMode="auto">
          <a:xfrm>
            <a:off x="909638" y="10783888"/>
            <a:ext cx="11234737" cy="531812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000" i="1" smtClean="0">
                <a:solidFill>
                  <a:schemeClr val="tx1"/>
                </a:solidFill>
                <a:hlinkClick r:id="rId2"/>
              </a:rPr>
              <a:t>https://pt.2035.university/project/territorialnye-akseleracionnye-skoly-nastavnicestva-new-mentor</a:t>
            </a:r>
            <a:r>
              <a:rPr lang="ru-RU" sz="200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Интеллектуальная собственность</a:t>
            </a:r>
            <a:endParaRPr lang="ru-RU" smtClean="0"/>
          </a:p>
        </p:txBody>
      </p:sp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619375" y="2554288"/>
            <a:ext cx="10679113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/>
            <a:r>
              <a:rPr lang="ru-RU" sz="4000">
                <a:solidFill>
                  <a:schemeClr val="tx1"/>
                </a:solidFill>
              </a:rPr>
              <a:t>Авторские коллективы для методических материалов.</a:t>
            </a:r>
          </a:p>
          <a:p>
            <a:pPr marL="266700" indent="-266700"/>
            <a:endParaRPr lang="ru-RU" sz="4000">
              <a:solidFill>
                <a:schemeClr val="tx1"/>
              </a:solidFill>
            </a:endParaRPr>
          </a:p>
          <a:p>
            <a:pPr marL="266700" indent="-266700"/>
            <a:r>
              <a:rPr lang="ru-RU" sz="4000">
                <a:solidFill>
                  <a:schemeClr val="tx1"/>
                </a:solidFill>
              </a:rPr>
              <a:t>Владелец мобильного приложения –    М.Ю. Чередилина.</a:t>
            </a:r>
          </a:p>
          <a:p>
            <a:pPr marL="266700" indent="-266700"/>
            <a:endParaRPr lang="ru-RU" sz="4000">
              <a:solidFill>
                <a:schemeClr val="tx1"/>
              </a:solidFill>
            </a:endParaRPr>
          </a:p>
          <a:p>
            <a:pPr marL="266700" indent="-266700"/>
            <a:r>
              <a:rPr lang="ru-RU" sz="4000">
                <a:solidFill>
                  <a:schemeClr val="tx1"/>
                </a:solidFill>
              </a:rPr>
              <a:t>В планах – патент на интеллектуальную собственность, выход на зарубежные рынки.</a:t>
            </a:r>
          </a:p>
          <a:p>
            <a:pPr marL="266700" indent="-266700" eaLnBrk="0" hangingPunct="0">
              <a:spcBef>
                <a:spcPct val="50000"/>
              </a:spcBef>
              <a:buClr>
                <a:srgbClr val="000000"/>
              </a:buClr>
              <a:buFont typeface="Arial" charset="0"/>
              <a:buNone/>
            </a:pPr>
            <a:endParaRPr lang="ru-RU" sz="4000">
              <a:solidFill>
                <a:schemeClr val="tx1"/>
              </a:solidFill>
            </a:endParaRP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7975" y="1139825"/>
            <a:ext cx="5087938" cy="101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Запрос на ресурсы</a:t>
            </a:r>
            <a:endParaRPr lang="ru-RU" smtClean="0"/>
          </a:p>
        </p:txBody>
      </p:sp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51988" y="4167188"/>
            <a:ext cx="8863012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995363" y="1803400"/>
            <a:ext cx="7281862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6700" indent="-266700">
              <a:buClr>
                <a:srgbClr val="000000"/>
              </a:buClr>
              <a:buFont typeface="Arial" charset="0"/>
              <a:buNone/>
            </a:pPr>
            <a:r>
              <a:rPr lang="ru-RU" sz="4000"/>
              <a:t>Доработка продукта на основе действующей версии.</a:t>
            </a:r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r>
              <a:rPr lang="ru-RU" sz="4000"/>
              <a:t>Требуются экспертиза проекта ТЗ.</a:t>
            </a:r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r>
              <a:rPr lang="ru-RU" sz="4000"/>
              <a:t>Требуется финансирование </a:t>
            </a:r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r>
              <a:rPr lang="ru-RU" sz="4000"/>
              <a:t>3 000 000 руб.</a:t>
            </a:r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endParaRPr lang="ru-RU" sz="4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Предложение для Партнёра</a:t>
            </a:r>
            <a:endParaRPr lang="ru-RU" smtClean="0"/>
          </a:p>
        </p:txBody>
      </p:sp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1909763" y="2547938"/>
            <a:ext cx="162179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6700" indent="-266700"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 marL="266700" indent="-266700" algn="ctr"/>
            <a:r>
              <a:rPr lang="ru-RU" sz="4000"/>
              <a:t>Информационные, технические партнеры</a:t>
            </a:r>
          </a:p>
          <a:p>
            <a:pPr marL="266700" indent="-266700" algn="ctr"/>
            <a:endParaRPr lang="ru-RU" sz="4000"/>
          </a:p>
          <a:p>
            <a:pPr marL="266700" indent="-266700" algn="ctr"/>
            <a:r>
              <a:rPr lang="ru-RU" sz="4000"/>
              <a:t>Пример: </a:t>
            </a:r>
            <a:r>
              <a:rPr lang="ru-RU" sz="4000">
                <a:hlinkClick r:id="rId2"/>
              </a:rPr>
              <a:t>https://ит-гранты.рф/</a:t>
            </a:r>
            <a:r>
              <a:rPr lang="ru-RU" sz="4000"/>
              <a:t> </a:t>
            </a:r>
          </a:p>
          <a:p>
            <a:pPr marL="266700" indent="-266700" algn="ctr"/>
            <a:endParaRPr lang="ru-RU" sz="4000"/>
          </a:p>
          <a:p>
            <a:pPr marL="266700" indent="-266700" algn="ctr"/>
            <a:r>
              <a:rPr lang="ru-RU" sz="4000"/>
              <a:t>Приглашаем к сотрудничеству фонды, физические лица, корпорации </a:t>
            </a:r>
          </a:p>
          <a:p>
            <a:pPr marL="266700" indent="-266700" algn="ctr"/>
            <a:endParaRPr lang="ru-RU" sz="4000"/>
          </a:p>
          <a:p>
            <a:pPr marL="266700" indent="-266700" algn="ctr"/>
            <a:r>
              <a:rPr lang="ru-RU" sz="4000"/>
              <a:t>От нас: размещение ваших данных как участника финансирования социально-ориентированного </a:t>
            </a:r>
            <a:r>
              <a:rPr lang="en-US" sz="4000"/>
              <a:t>IT-</a:t>
            </a:r>
            <a:r>
              <a:rPr lang="ru-RU" sz="4000"/>
              <a:t>продукта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0"/>
          <p:cNvPicPr>
            <a:picLocks noChangeAspect="1"/>
          </p:cNvPicPr>
          <p:nvPr/>
        </p:nvPicPr>
        <p:blipFill>
          <a:blip r:embed="rId2"/>
          <a:srcRect l="12508" t="15044" r="19244" b="34927"/>
          <a:stretch>
            <a:fillRect/>
          </a:stretch>
        </p:blipFill>
        <p:spPr bwMode="auto">
          <a:xfrm>
            <a:off x="7370763" y="1096963"/>
            <a:ext cx="13331825" cy="1021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Команда</a:t>
            </a:r>
            <a:endParaRPr lang="ru-RU" smtClean="0"/>
          </a:p>
        </p:txBody>
      </p:sp>
      <p:sp>
        <p:nvSpPr>
          <p:cNvPr id="32771" name="Текст 21"/>
          <p:cNvSpPr>
            <a:spLocks noGrp="1"/>
          </p:cNvSpPr>
          <p:nvPr>
            <p:ph type="body" sz="quarter" idx="13"/>
          </p:nvPr>
        </p:nvSpPr>
        <p:spPr bwMode="auto">
          <a:xfrm>
            <a:off x="446088" y="4872038"/>
            <a:ext cx="4086225" cy="264795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Руководитель</a:t>
            </a:r>
          </a:p>
          <a:p>
            <a:pPr eaLnBrk="1" hangingPunct="1"/>
            <a:r>
              <a:rPr lang="ru-RU" smtClean="0"/>
              <a:t>Педагогика, управление</a:t>
            </a:r>
          </a:p>
        </p:txBody>
      </p:sp>
      <p:sp>
        <p:nvSpPr>
          <p:cNvPr id="32772" name="Рисунок 22"/>
          <p:cNvSpPr>
            <a:spLocks noGrp="1"/>
          </p:cNvSpPr>
          <p:nvPr>
            <p:ph type="pic" sz="quarter" idx="17"/>
          </p:nvPr>
        </p:nvSpPr>
        <p:spPr bwMode="auto">
          <a:noFill/>
          <a:ln>
            <a:miter lim="800000"/>
            <a:headEnd/>
            <a:tailEnd/>
          </a:ln>
        </p:spPr>
      </p:sp>
      <p:sp>
        <p:nvSpPr>
          <p:cNvPr id="32773" name="Текст 23"/>
          <p:cNvSpPr>
            <a:spLocks noGrp="1"/>
          </p:cNvSpPr>
          <p:nvPr>
            <p:ph type="body" sz="quarter" idx="18"/>
          </p:nvPr>
        </p:nvSpPr>
        <p:spPr bwMode="auto">
          <a:xfrm>
            <a:off x="349250" y="4422775"/>
            <a:ext cx="4519613" cy="60007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Мария Чередилина</a:t>
            </a:r>
          </a:p>
        </p:txBody>
      </p:sp>
      <p:sp>
        <p:nvSpPr>
          <p:cNvPr id="32774" name="Текст 24"/>
          <p:cNvSpPr>
            <a:spLocks noGrp="1"/>
          </p:cNvSpPr>
          <p:nvPr>
            <p:ph type="body" sz="quarter" idx="19"/>
          </p:nvPr>
        </p:nvSpPr>
        <p:spPr bwMode="auto">
          <a:xfrm>
            <a:off x="5643563" y="7261225"/>
            <a:ext cx="4135437" cy="2103438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Разработчик</a:t>
            </a:r>
          </a:p>
          <a:p>
            <a:pPr eaLnBrk="1" hangingPunct="1"/>
            <a:r>
              <a:rPr lang="en-US" smtClean="0"/>
              <a:t>IT</a:t>
            </a:r>
            <a:r>
              <a:rPr lang="ru-RU" smtClean="0"/>
              <a:t>, управление</a:t>
            </a:r>
          </a:p>
        </p:txBody>
      </p:sp>
      <p:sp>
        <p:nvSpPr>
          <p:cNvPr id="32775" name="Рисунок 25"/>
          <p:cNvSpPr>
            <a:spLocks noGrp="1"/>
          </p:cNvSpPr>
          <p:nvPr>
            <p:ph type="pic" sz="quarter" idx="20"/>
          </p:nvPr>
        </p:nvSpPr>
        <p:spPr bwMode="auto">
          <a:xfrm>
            <a:off x="5645150" y="3949700"/>
            <a:ext cx="2139950" cy="2141538"/>
          </a:xfrm>
          <a:noFill/>
          <a:ln>
            <a:miter lim="800000"/>
            <a:headEnd/>
            <a:tailEnd/>
          </a:ln>
        </p:spPr>
      </p:sp>
      <p:sp>
        <p:nvSpPr>
          <p:cNvPr id="32776" name="Текст 26"/>
          <p:cNvSpPr>
            <a:spLocks noGrp="1"/>
          </p:cNvSpPr>
          <p:nvPr>
            <p:ph type="body" sz="quarter" idx="21"/>
          </p:nvPr>
        </p:nvSpPr>
        <p:spPr bwMode="auto">
          <a:xfrm>
            <a:off x="5643563" y="6621463"/>
            <a:ext cx="4135437" cy="439737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Денис Гордиенко</a:t>
            </a:r>
          </a:p>
        </p:txBody>
      </p:sp>
      <p:sp>
        <p:nvSpPr>
          <p:cNvPr id="32777" name="Текст 27"/>
          <p:cNvSpPr>
            <a:spLocks noGrp="1"/>
          </p:cNvSpPr>
          <p:nvPr>
            <p:ph type="body" sz="quarter" idx="22"/>
          </p:nvPr>
        </p:nvSpPr>
        <p:spPr bwMode="auto">
          <a:xfrm>
            <a:off x="10393363" y="7261225"/>
            <a:ext cx="4135437" cy="2103438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Администратор мобильного приложения</a:t>
            </a:r>
          </a:p>
        </p:txBody>
      </p:sp>
      <p:sp>
        <p:nvSpPr>
          <p:cNvPr id="32778" name="Рисунок 28"/>
          <p:cNvSpPr>
            <a:spLocks noGrp="1"/>
          </p:cNvSpPr>
          <p:nvPr>
            <p:ph type="pic" sz="quarter" idx="23"/>
          </p:nvPr>
        </p:nvSpPr>
        <p:spPr bwMode="auto">
          <a:xfrm>
            <a:off x="10394950" y="3949700"/>
            <a:ext cx="2139950" cy="2141538"/>
          </a:xfrm>
          <a:noFill/>
          <a:ln>
            <a:miter lim="800000"/>
            <a:headEnd/>
            <a:tailEnd/>
          </a:ln>
        </p:spPr>
      </p:sp>
      <p:sp>
        <p:nvSpPr>
          <p:cNvPr id="32779" name="Текст 29"/>
          <p:cNvSpPr>
            <a:spLocks noGrp="1"/>
          </p:cNvSpPr>
          <p:nvPr>
            <p:ph type="body" sz="quarter" idx="24"/>
          </p:nvPr>
        </p:nvSpPr>
        <p:spPr bwMode="auto">
          <a:xfrm>
            <a:off x="10393363" y="6621463"/>
            <a:ext cx="4135437" cy="439737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Валерия Артамонова</a:t>
            </a:r>
          </a:p>
        </p:txBody>
      </p:sp>
      <p:sp>
        <p:nvSpPr>
          <p:cNvPr id="32780" name="Текст 30"/>
          <p:cNvSpPr>
            <a:spLocks noGrp="1"/>
          </p:cNvSpPr>
          <p:nvPr>
            <p:ph type="body" sz="quarter" idx="25"/>
          </p:nvPr>
        </p:nvSpPr>
        <p:spPr bwMode="auto">
          <a:xfrm>
            <a:off x="15143163" y="7261225"/>
            <a:ext cx="4135437" cy="2103438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Тьютор, методист</a:t>
            </a:r>
          </a:p>
        </p:txBody>
      </p:sp>
      <p:sp>
        <p:nvSpPr>
          <p:cNvPr id="32781" name="Рисунок 31"/>
          <p:cNvSpPr>
            <a:spLocks noGrp="1"/>
          </p:cNvSpPr>
          <p:nvPr>
            <p:ph type="pic" sz="quarter" idx="26"/>
          </p:nvPr>
        </p:nvSpPr>
        <p:spPr bwMode="auto">
          <a:xfrm>
            <a:off x="15144750" y="3949700"/>
            <a:ext cx="2139950" cy="2141538"/>
          </a:xfrm>
          <a:noFill/>
          <a:ln>
            <a:miter lim="800000"/>
            <a:headEnd/>
            <a:tailEnd/>
          </a:ln>
        </p:spPr>
      </p:sp>
      <p:sp>
        <p:nvSpPr>
          <p:cNvPr id="32782" name="Текст 32"/>
          <p:cNvSpPr>
            <a:spLocks noGrp="1"/>
          </p:cNvSpPr>
          <p:nvPr>
            <p:ph type="body" sz="quarter" idx="27"/>
          </p:nvPr>
        </p:nvSpPr>
        <p:spPr bwMode="auto">
          <a:xfrm>
            <a:off x="15143163" y="6621463"/>
            <a:ext cx="4135437" cy="439737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Юлия Сандаевская</a:t>
            </a:r>
          </a:p>
        </p:txBody>
      </p:sp>
      <p:pic>
        <p:nvPicPr>
          <p:cNvPr id="32784" name="Picture 17" descr="196444393_1845202748994781_5531629743025370467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3763" y="2895600"/>
            <a:ext cx="3376612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19" descr="201559167_105186988475425_5574402949342071616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23538" y="2924175"/>
            <a:ext cx="339725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20" descr="214676861_4452683974770658_4599792287465374353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16188" y="2859088"/>
            <a:ext cx="3257550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8" name="Picture 16" descr="3281764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3" y="1397000"/>
            <a:ext cx="2879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9590088" y="5505450"/>
            <a:ext cx="923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a3l2ckRI </a:t>
            </a:r>
          </a:p>
        </p:txBody>
      </p:sp>
      <p:sp>
        <p:nvSpPr>
          <p:cNvPr id="32790" name="Текст 23"/>
          <p:cNvSpPr>
            <a:spLocks/>
          </p:cNvSpPr>
          <p:nvPr/>
        </p:nvSpPr>
        <p:spPr bwMode="auto">
          <a:xfrm>
            <a:off x="284163" y="9540875"/>
            <a:ext cx="468153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5875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800" b="1">
                <a:solidFill>
                  <a:schemeClr val="tx1"/>
                </a:solidFill>
              </a:rPr>
              <a:t>Маргарита Гагина</a:t>
            </a: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9590088" y="5505450"/>
            <a:ext cx="923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a3l2ckRI </a:t>
            </a:r>
          </a:p>
        </p:txBody>
      </p:sp>
      <p:sp>
        <p:nvSpPr>
          <p:cNvPr id="32792" name="Текст 21"/>
          <p:cNvSpPr>
            <a:spLocks/>
          </p:cNvSpPr>
          <p:nvPr/>
        </p:nvSpPr>
        <p:spPr bwMode="auto">
          <a:xfrm>
            <a:off x="246063" y="10263188"/>
            <a:ext cx="413385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5875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tx1"/>
                </a:solidFill>
              </a:rPr>
              <a:t>Эксперт, соавтор, партнер</a:t>
            </a:r>
          </a:p>
          <a:p>
            <a:pPr marL="15875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ru-RU" sz="2000">
                <a:solidFill>
                  <a:schemeClr val="tx1"/>
                </a:solidFill>
              </a:rPr>
              <a:t>Управление, педагогика</a:t>
            </a:r>
          </a:p>
        </p:txBody>
      </p:sp>
      <p:pic>
        <p:nvPicPr>
          <p:cNvPr id="32793" name="Picture 25" descr="tdV9Lh4yrS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9238" y="6234113"/>
            <a:ext cx="3195637" cy="3195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Текст 2"/>
          <p:cNvSpPr>
            <a:spLocks noGrp="1"/>
          </p:cNvSpPr>
          <p:nvPr>
            <p:ph type="subTitle" idx="4294967295"/>
          </p:nvPr>
        </p:nvSpPr>
        <p:spPr bwMode="auto">
          <a:xfrm>
            <a:off x="906463" y="7631113"/>
            <a:ext cx="9734550" cy="27320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ts val="4363"/>
              </a:lnSpc>
              <a:buFont typeface="Arial" charset="0"/>
              <a:buNone/>
            </a:pPr>
            <a:r>
              <a:rPr lang="ru-RU" sz="1800" smtClean="0"/>
              <a:t>Сайт </a:t>
            </a:r>
          </a:p>
          <a:p>
            <a:pPr eaLnBrk="1" hangingPunct="1">
              <a:lnSpc>
                <a:spcPts val="4363"/>
              </a:lnSpc>
              <a:buFont typeface="Arial" charset="0"/>
              <a:buNone/>
            </a:pPr>
            <a:r>
              <a:rPr lang="ru-RU" sz="1800" smtClean="0"/>
              <a:t>Телефон</a:t>
            </a:r>
          </a:p>
          <a:p>
            <a:pPr eaLnBrk="1" hangingPunct="1">
              <a:lnSpc>
                <a:spcPts val="4363"/>
              </a:lnSpc>
              <a:buFont typeface="Arial" charset="0"/>
              <a:buNone/>
            </a:pPr>
            <a:r>
              <a:rPr lang="en-US" sz="1800" smtClean="0"/>
              <a:t>email</a:t>
            </a:r>
            <a:endParaRPr lang="ru-RU" sz="1800" smtClean="0"/>
          </a:p>
        </p:txBody>
      </p:sp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xfrm>
            <a:off x="889000" y="4546600"/>
            <a:ext cx="9734550" cy="2187575"/>
          </a:xfrm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Контакты</a:t>
            </a:r>
          </a:p>
        </p:txBody>
      </p:sp>
      <p:sp>
        <p:nvSpPr>
          <p:cNvPr id="33795" name="Текст 2"/>
          <p:cNvSpPr txBox="1">
            <a:spLocks/>
          </p:cNvSpPr>
          <p:nvPr/>
        </p:nvSpPr>
        <p:spPr bwMode="auto">
          <a:xfrm>
            <a:off x="2668588" y="7631113"/>
            <a:ext cx="9734550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4363"/>
              </a:lnSpc>
              <a:spcBef>
                <a:spcPts val="1000"/>
              </a:spcBef>
              <a:buFont typeface="Arial" charset="0"/>
              <a:buNone/>
            </a:pPr>
            <a:r>
              <a:rPr lang="ru-RU" sz="2800">
                <a:solidFill>
                  <a:schemeClr val="tx1"/>
                </a:solidFill>
              </a:rPr>
              <a:t>Моебудущее.рф</a:t>
            </a:r>
          </a:p>
          <a:p>
            <a:pPr>
              <a:lnSpc>
                <a:spcPts val="4363"/>
              </a:lnSpc>
              <a:spcBef>
                <a:spcPts val="1000"/>
              </a:spcBef>
              <a:buFont typeface="Arial" charset="0"/>
              <a:buNone/>
            </a:pPr>
            <a:r>
              <a:rPr lang="en-US" sz="2800">
                <a:solidFill>
                  <a:schemeClr val="tx1"/>
                </a:solidFill>
              </a:rPr>
              <a:t>+7 (</a:t>
            </a:r>
            <a:r>
              <a:rPr lang="ru-RU" sz="2800">
                <a:solidFill>
                  <a:schemeClr val="tx1"/>
                </a:solidFill>
              </a:rPr>
              <a:t>926)1094940 </a:t>
            </a:r>
          </a:p>
          <a:p>
            <a:pPr>
              <a:lnSpc>
                <a:spcPts val="4363"/>
              </a:lnSpc>
              <a:spcBef>
                <a:spcPts val="1000"/>
              </a:spcBef>
              <a:buFont typeface="Arial" charset="0"/>
              <a:buNone/>
            </a:pPr>
            <a:r>
              <a:rPr lang="en-US" sz="2800"/>
              <a:t>contact@моебудущее.рф</a:t>
            </a:r>
            <a:endParaRPr lang="ru-RU" sz="2800"/>
          </a:p>
        </p:txBody>
      </p:sp>
      <p:pic>
        <p:nvPicPr>
          <p:cNvPr id="33796" name="Рисунок 2" descr="https://lh5.googleusercontent.com/dKRSdSrYakOl4Irnn5iqi_qsD-yP0wtSzmBC9b5lGu3ICR-HnTiXB-ypeE12_9irHZ6vF7Db_x_hC4j9HtGM5z6yxq4Ob7Zl9lyQeJWXVc2BGzNFuuX1eZ6wK_jsqMIT3LJqnH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28625" y="1609725"/>
            <a:ext cx="4600575" cy="912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9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Проблема</a:t>
            </a:r>
          </a:p>
        </p:txBody>
      </p:sp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909763" y="3462338"/>
            <a:ext cx="162179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Межпоколенческое наставничество – важный механизм развития культуры и общества. 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Проблема – отсутствие системных решений в этой области. 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Местным командам </a:t>
            </a:r>
            <a:r>
              <a:rPr lang="ru-RU" sz="4000" b="1"/>
              <a:t>не хватает знаний, умений и практического опыта.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Решение</a:t>
            </a:r>
          </a:p>
        </p:txBody>
      </p:sp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755650" y="2763838"/>
            <a:ext cx="12063413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1. Разработана методология и методика региональных школ наставничества как площадок для переговоров и обмена опытом между поколениями. 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2. Разработаны два курса – базовый и проектировочный для передачи методики.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3. Курсы доступны, в том числе удаленно в мобильном приложении </a:t>
            </a:r>
            <a:r>
              <a:rPr lang="en-US" sz="4000"/>
              <a:t>MewMentor</a:t>
            </a:r>
            <a:r>
              <a:rPr lang="ru-RU" sz="4000"/>
              <a:t>.</a:t>
            </a:r>
          </a:p>
        </p:txBody>
      </p:sp>
      <p:pic>
        <p:nvPicPr>
          <p:cNvPr id="21507" name="Рисунок 10" descr="Screenshot_20210603_1150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8875" y="1095375"/>
            <a:ext cx="5740400" cy="996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9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Продукт</a:t>
            </a:r>
          </a:p>
        </p:txBody>
      </p:sp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611188" y="2852738"/>
            <a:ext cx="18591212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/>
              <a:t>Территориальные акселерационные школы наставничества NewMentor представляют собой цикл мероприятий, которые обеспечивают эффективное и быстрое внедрение и развитие разнообразных практик наставничества, создание систем и развитие сообществ наставничества на территориях (регион, город, муниципалитет и т. д.).</a:t>
            </a:r>
          </a:p>
          <a:p>
            <a:pPr algn="ctr"/>
            <a:endParaRPr lang="ru-RU" sz="4000"/>
          </a:p>
          <a:p>
            <a:pPr algn="ctr"/>
            <a:r>
              <a:rPr lang="ru-RU" sz="4000" b="1"/>
              <a:t>NewMentor позволяет «выращивать» новые площадки и методики наставничества</a:t>
            </a:r>
            <a:r>
              <a:rPr lang="ru-RU" sz="4000"/>
              <a:t> (для разных категорий участников) с использованием лучших международных и российских рекомендаций с сочетанием их с местными условиями и инициативами.</a:t>
            </a:r>
            <a:endParaRPr lang="ru-RU" sz="4000" b="1"/>
          </a:p>
          <a:p>
            <a:pPr algn="ctr"/>
            <a:endParaRPr lang="ru-RU" sz="40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Конкуренты</a:t>
            </a:r>
          </a:p>
        </p:txBody>
      </p:sp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909763" y="2547938"/>
            <a:ext cx="162179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1. Проекты молодежного самоуправления. 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2. Образовательные проекты для молодежи.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3. Проекты психолого-педагогической поддержки.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sz="4000"/>
              <a:t>4. Наставничество в школах и на предприятиях.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4000"/>
              <a:t>Наше преимущество: межсекторная открытая технология, доступная в мобильном телефоне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57;p27"/>
          <p:cNvSpPr txBox="1">
            <a:spLocks noGrp="1"/>
          </p:cNvSpPr>
          <p:nvPr>
            <p:ph type="title" idx="4294967295"/>
          </p:nvPr>
        </p:nvSpPr>
        <p:spPr bwMode="auto">
          <a:xfrm>
            <a:off x="331788" y="7788275"/>
            <a:ext cx="18735675" cy="2671763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lIns="201053" tIns="201053" rIns="201053" bIns="201053"/>
          <a:lstStyle/>
          <a:p>
            <a:pPr algn="ctr" eaLnBrk="1" hangingPunct="1">
              <a:buSzPts val="2800"/>
            </a:pPr>
            <a:r>
              <a:rPr lang="ru-RU" sz="4000" smtClean="0">
                <a:sym typeface="Oswald"/>
              </a:rPr>
              <a:t>Подготовка от 40.000  рублей. </a:t>
            </a:r>
            <a:br>
              <a:rPr lang="ru-RU" sz="4000" smtClean="0">
                <a:sym typeface="Oswald"/>
              </a:rPr>
            </a:br>
            <a:r>
              <a:rPr lang="ru-RU" sz="4000" smtClean="0">
                <a:sym typeface="Oswald"/>
              </a:rPr>
              <a:t>Итого 48 680 000 руб.</a:t>
            </a:r>
            <a:br>
              <a:rPr lang="ru-RU" sz="4000" smtClean="0">
                <a:sym typeface="Oswald"/>
              </a:rPr>
            </a:br>
            <a:r>
              <a:rPr lang="ru-RU" sz="4000" smtClean="0">
                <a:sym typeface="Oswald"/>
              </a:rPr>
              <a:t/>
            </a:r>
            <a:br>
              <a:rPr lang="ru-RU" sz="4000" smtClean="0">
                <a:sym typeface="Oswald"/>
              </a:rPr>
            </a:br>
            <a:r>
              <a:rPr lang="ru-RU" sz="4000" smtClean="0">
                <a:solidFill>
                  <a:schemeClr val="accent2"/>
                </a:solidFill>
                <a:sym typeface="Oswald"/>
              </a:rPr>
              <a:t>На сегодня подготовлено 250+ муниципальных координаторов</a:t>
            </a:r>
          </a:p>
        </p:txBody>
      </p:sp>
      <p:sp>
        <p:nvSpPr>
          <p:cNvPr id="24578" name="Google Shape;161;p27"/>
          <p:cNvSpPr>
            <a:spLocks noChangeArrowheads="1"/>
          </p:cNvSpPr>
          <p:nvPr/>
        </p:nvSpPr>
        <p:spPr bwMode="auto">
          <a:xfrm>
            <a:off x="2911475" y="2822575"/>
            <a:ext cx="5360988" cy="5116513"/>
          </a:xfrm>
          <a:prstGeom prst="ellipse">
            <a:avLst/>
          </a:prstGeom>
          <a:solidFill>
            <a:srgbClr val="6D9EEB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201053" tIns="201053" rIns="201053" bIns="201053" anchor="ctr"/>
          <a:lstStyle/>
          <a:p>
            <a:pPr defTabSz="2011363">
              <a:buClr>
                <a:srgbClr val="000000"/>
              </a:buClr>
              <a:buFont typeface="Arial" charset="0"/>
              <a:buNone/>
            </a:pPr>
            <a:endParaRPr lang="ru-RU" sz="3100"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4294967295"/>
          </p:nvPr>
        </p:nvSpPr>
        <p:spPr bwMode="auto">
          <a:xfrm>
            <a:off x="3775075" y="3525838"/>
            <a:ext cx="3532188" cy="36671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miter lim="800000"/>
            <a:headEnd/>
            <a:tailEnd/>
          </a:ln>
          <a:effectLst>
            <a:outerShdw dist="19050" dir="5400000" algn="bl" rotWithShape="0">
              <a:srgbClr val="1155CC">
                <a:alpha val="50000"/>
              </a:srgbClr>
            </a:outerShdw>
          </a:effectLst>
        </p:spPr>
        <p:txBody>
          <a:bodyPr lIns="201053" tIns="201053" rIns="201053" bIns="201053"/>
          <a:lstStyle/>
          <a:p>
            <a:pPr marL="0" indent="0" algn="ctr" eaLnBrk="1" hangingPunct="1">
              <a:lnSpc>
                <a:spcPct val="115000"/>
              </a:lnSpc>
              <a:buClr>
                <a:srgbClr val="595959"/>
              </a:buClr>
              <a:buSzPts val="1800"/>
              <a:buFont typeface="Arial" charset="0"/>
              <a:buNone/>
              <a:defRPr/>
            </a:pPr>
            <a:r>
              <a:rPr lang="ru-RU" sz="2600" b="1" smtClean="0">
                <a:latin typeface="Oswald"/>
                <a:sym typeface="Oswald"/>
              </a:rPr>
              <a:t>100% =</a:t>
            </a:r>
          </a:p>
          <a:p>
            <a:pPr marL="0" indent="0" algn="ctr" eaLnBrk="1" hangingPunct="1">
              <a:lnSpc>
                <a:spcPct val="115000"/>
              </a:lnSpc>
              <a:spcBef>
                <a:spcPts val="1600"/>
              </a:spcBef>
              <a:buClr>
                <a:srgbClr val="595959"/>
              </a:buClr>
              <a:buSzPts val="1800"/>
              <a:buFont typeface="Arial" charset="0"/>
              <a:buNone/>
              <a:defRPr/>
            </a:pPr>
            <a:r>
              <a:rPr lang="ru-RU" sz="2600" b="1" smtClean="0">
                <a:sym typeface="Oswald"/>
              </a:rPr>
              <a:t>2 341 муниципальных образования верхнего уровня</a:t>
            </a:r>
          </a:p>
        </p:txBody>
      </p:sp>
      <p:sp>
        <p:nvSpPr>
          <p:cNvPr id="24580" name="Google Shape;163;p27"/>
          <p:cNvSpPr>
            <a:spLocks noChangeArrowheads="1"/>
          </p:cNvSpPr>
          <p:nvPr/>
        </p:nvSpPr>
        <p:spPr bwMode="auto">
          <a:xfrm>
            <a:off x="10090150" y="3586163"/>
            <a:ext cx="3584575" cy="3262312"/>
          </a:xfrm>
          <a:prstGeom prst="ellipse">
            <a:avLst/>
          </a:prstGeom>
          <a:solidFill>
            <a:srgbClr val="F4CCCC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201053" tIns="201053" rIns="201053" bIns="201053" anchor="ctr"/>
          <a:lstStyle/>
          <a:p>
            <a:pPr defTabSz="2011363">
              <a:buClr>
                <a:srgbClr val="000000"/>
              </a:buClr>
              <a:buFont typeface="Arial" charset="0"/>
              <a:buNone/>
            </a:pPr>
            <a:endParaRPr lang="ru-RU" sz="3100"/>
          </a:p>
        </p:txBody>
      </p:sp>
      <p:sp>
        <p:nvSpPr>
          <p:cNvPr id="24581" name="Google Shape;164;p27"/>
          <p:cNvSpPr txBox="1">
            <a:spLocks noGrp="1"/>
          </p:cNvSpPr>
          <p:nvPr>
            <p:ph type="body" idx="4294967295"/>
          </p:nvPr>
        </p:nvSpPr>
        <p:spPr bwMode="auto">
          <a:xfrm>
            <a:off x="10966450" y="4410075"/>
            <a:ext cx="1995488" cy="18224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lIns="201053" tIns="201053" rIns="201053" bIns="201053"/>
          <a:lstStyle/>
          <a:p>
            <a:pPr marL="0" indent="0" algn="ctr" eaLnBrk="1" hangingPunct="1">
              <a:lnSpc>
                <a:spcPct val="115000"/>
              </a:lnSpc>
              <a:spcAft>
                <a:spcPts val="1600"/>
              </a:spcAft>
              <a:buClr>
                <a:srgbClr val="595959"/>
              </a:buClr>
              <a:buSzPts val="1800"/>
            </a:pPr>
            <a:r>
              <a:rPr lang="ru-RU" sz="3400" b="1" smtClean="0">
                <a:sym typeface="Oswald"/>
              </a:rPr>
              <a:t>65</a:t>
            </a:r>
            <a:r>
              <a:rPr lang="ru-RU" sz="3400" b="1" smtClean="0">
                <a:latin typeface="Oswald"/>
                <a:sym typeface="Oswald"/>
              </a:rPr>
              <a:t>%</a:t>
            </a:r>
            <a:r>
              <a:rPr lang="ru-RU" sz="3400" b="1" smtClean="0">
                <a:sym typeface="Oswald"/>
              </a:rPr>
              <a:t> = 1 522</a:t>
            </a:r>
          </a:p>
        </p:txBody>
      </p:sp>
      <p:sp>
        <p:nvSpPr>
          <p:cNvPr id="24582" name="Google Shape;165;p27"/>
          <p:cNvSpPr>
            <a:spLocks noChangeArrowheads="1"/>
          </p:cNvSpPr>
          <p:nvPr/>
        </p:nvSpPr>
        <p:spPr bwMode="auto">
          <a:xfrm>
            <a:off x="16076613" y="4298950"/>
            <a:ext cx="2065337" cy="1836738"/>
          </a:xfrm>
          <a:prstGeom prst="ellipse">
            <a:avLst/>
          </a:prstGeom>
          <a:solidFill>
            <a:srgbClr val="B6D7A8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201053" tIns="201053" rIns="201053" bIns="201053" anchor="ctr"/>
          <a:lstStyle/>
          <a:p>
            <a:pPr defTabSz="2011363">
              <a:buClr>
                <a:srgbClr val="000000"/>
              </a:buClr>
              <a:buFont typeface="Arial" charset="0"/>
              <a:buNone/>
            </a:pPr>
            <a:endParaRPr lang="ru-RU" sz="3100"/>
          </a:p>
        </p:txBody>
      </p:sp>
      <p:sp>
        <p:nvSpPr>
          <p:cNvPr id="24583" name="Google Shape;166;p27"/>
          <p:cNvSpPr txBox="1">
            <a:spLocks noGrp="1"/>
          </p:cNvSpPr>
          <p:nvPr>
            <p:ph type="body" idx="4294967295"/>
          </p:nvPr>
        </p:nvSpPr>
        <p:spPr bwMode="auto">
          <a:xfrm>
            <a:off x="16149638" y="4365625"/>
            <a:ext cx="1814512" cy="158591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miter lim="800000"/>
            <a:headEnd/>
            <a:tailEnd/>
          </a:ln>
        </p:spPr>
        <p:txBody>
          <a:bodyPr lIns="201053" tIns="201053" rIns="201053" bIns="201053"/>
          <a:lstStyle/>
          <a:p>
            <a:pPr marL="0" indent="0" algn="ctr" eaLnBrk="1" hangingPunct="1">
              <a:lnSpc>
                <a:spcPct val="115000"/>
              </a:lnSpc>
              <a:spcAft>
                <a:spcPts val="1600"/>
              </a:spcAft>
              <a:buClr>
                <a:srgbClr val="595959"/>
              </a:buClr>
              <a:buSzPts val="1800"/>
            </a:pPr>
            <a:r>
              <a:rPr lang="ru-RU" sz="3000" b="1" smtClean="0">
                <a:sym typeface="Oswald"/>
              </a:rPr>
              <a:t>80</a:t>
            </a:r>
            <a:r>
              <a:rPr lang="ru-RU" sz="3000" b="1" smtClean="0">
                <a:latin typeface="Oswald"/>
                <a:sym typeface="Oswald"/>
              </a:rPr>
              <a:t>%</a:t>
            </a:r>
            <a:r>
              <a:rPr lang="ru-RU" sz="3000" b="1" smtClean="0">
                <a:sym typeface="Oswald"/>
              </a:rPr>
              <a:t> = 1 217</a:t>
            </a:r>
          </a:p>
        </p:txBody>
      </p:sp>
      <p:sp>
        <p:nvSpPr>
          <p:cNvPr id="24584" name="Заголовок 1"/>
          <p:cNvSpPr>
            <a:spLocks/>
          </p:cNvSpPr>
          <p:nvPr/>
        </p:nvSpPr>
        <p:spPr bwMode="auto">
          <a:xfrm>
            <a:off x="895350" y="515938"/>
            <a:ext cx="97409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ru-RU" sz="4400" b="1">
                <a:solidFill>
                  <a:schemeClr val="tx1"/>
                </a:solidFill>
              </a:rPr>
              <a:t>Рынок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Бизнес-модель</a:t>
            </a:r>
            <a:endParaRPr lang="ru-RU" smtClean="0"/>
          </a:p>
        </p:txBody>
      </p:sp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2535238" y="1689100"/>
            <a:ext cx="15335250" cy="862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6700" indent="-266700">
              <a:buClr>
                <a:srgbClr val="000000"/>
              </a:buClr>
              <a:buFont typeface="Arial" charset="0"/>
              <a:buAutoNum type="arabicPeriod"/>
            </a:pPr>
            <a:r>
              <a:rPr lang="ru-RU" sz="4000"/>
              <a:t>Целевая аудитория — региональные и муниципальные управленческие команды, ориентированные на развитие человеческого капитала.</a:t>
            </a:r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r>
              <a:rPr lang="ru-RU" sz="4000"/>
              <a:t>Воплощения:</a:t>
            </a:r>
          </a:p>
          <a:p>
            <a:pPr marL="266700" indent="-266700">
              <a:buClr>
                <a:srgbClr val="000000"/>
              </a:buClr>
              <a:buFontTx/>
              <a:buChar char="•"/>
            </a:pPr>
            <a:r>
              <a:rPr lang="ru-RU" sz="4000"/>
              <a:t>Подразделения власти</a:t>
            </a:r>
          </a:p>
          <a:p>
            <a:pPr marL="266700" indent="-266700">
              <a:buClr>
                <a:srgbClr val="000000"/>
              </a:buClr>
              <a:buFontTx/>
              <a:buChar char="•"/>
            </a:pPr>
            <a:r>
              <a:rPr lang="ru-RU" sz="4000"/>
              <a:t>Региональный центр наставничества в образовании;</a:t>
            </a:r>
          </a:p>
          <a:p>
            <a:pPr marL="266700" indent="-266700">
              <a:buClr>
                <a:srgbClr val="000000"/>
              </a:buClr>
              <a:buFontTx/>
              <a:buChar char="•"/>
            </a:pPr>
            <a:r>
              <a:rPr lang="ru-RU" sz="4000"/>
              <a:t>НКО;</a:t>
            </a:r>
          </a:p>
          <a:p>
            <a:pPr marL="266700" indent="-266700">
              <a:buClr>
                <a:srgbClr val="000000"/>
              </a:buClr>
              <a:buFontTx/>
              <a:buChar char="•"/>
            </a:pPr>
            <a:r>
              <a:rPr lang="ru-RU" sz="4000"/>
              <a:t>Предприятие с бюджетом КСО</a:t>
            </a:r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endParaRPr lang="ru-RU" sz="4000"/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r>
              <a:rPr lang="ru-RU" sz="4000"/>
              <a:t>2. Стоимость курса базовый 399 руб., проектирование 1299 руб., тьютор 799 руб. Премиум 15 000 руб. Суммарно от 40000 руб. на команду 10-15 человек.</a:t>
            </a:r>
          </a:p>
          <a:p>
            <a:pPr marL="266700" indent="-266700">
              <a:buClr>
                <a:srgbClr val="000000"/>
              </a:buClr>
              <a:buFont typeface="Arial" charset="0"/>
              <a:buNone/>
            </a:pPr>
            <a:endParaRPr lang="ru-RU" sz="4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Текущие результаты</a:t>
            </a:r>
            <a:endParaRPr lang="ru-RU" smtClean="0"/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611188" y="1112838"/>
            <a:ext cx="18896012" cy="905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6700" indent="-266700"/>
            <a:r>
              <a:rPr lang="ru-RU" sz="2800" b="1"/>
              <a:t>Реализованы три гранта Фонда  президентских грантов на сумму более 25 000 000 руб.:</a:t>
            </a:r>
          </a:p>
          <a:p>
            <a:pPr marL="266700" indent="-266700">
              <a:buFontTx/>
              <a:buAutoNum type="arabicPeriod"/>
            </a:pPr>
            <a:r>
              <a:rPr lang="ru-RU" sz="2800"/>
              <a:t>Оформлены методические материалы более 20 методик наставничества;</a:t>
            </a:r>
          </a:p>
          <a:p>
            <a:pPr marL="266700" indent="-266700">
              <a:buFontTx/>
              <a:buAutoNum type="arabicPeriod"/>
            </a:pPr>
            <a:r>
              <a:rPr lang="ru-RU" sz="2800"/>
              <a:t>В сети представлены 27 территориальных групп из 17 субъектов РФ: Р.Северная Осетия – Алания, Р.Татарстан, Удмуртская Республика, Республика Хакасия, Пермский край, Амурская, Иркутская, Калининградская, Калужская, Липецкая, Московская, Новгородская, Омская, Свердловская, Тюменская, Ярославская  области, г.Москва. </a:t>
            </a:r>
          </a:p>
          <a:p>
            <a:pPr marL="266700" indent="-266700">
              <a:buFontTx/>
              <a:buAutoNum type="arabicPeriod"/>
            </a:pPr>
            <a:r>
              <a:rPr lang="ru-RU" sz="2800"/>
              <a:t>Более 1000 подростков в ТЖС были включены в индивидуальное и групповое наставничество, завершают программы не менее 75%;</a:t>
            </a:r>
          </a:p>
          <a:p>
            <a:pPr marL="266700" indent="-266700">
              <a:buFontTx/>
              <a:buAutoNum type="arabicPeriod"/>
            </a:pPr>
            <a:r>
              <a:rPr lang="ru-RU" sz="2800"/>
              <a:t>Библиотека методических материалов практики и родственных практик доступна в мобильном приложении </a:t>
            </a:r>
            <a:r>
              <a:rPr lang="en-US" sz="2800"/>
              <a:t>NewMentor</a:t>
            </a:r>
            <a:r>
              <a:rPr lang="ru-RU" sz="2800"/>
              <a:t>.</a:t>
            </a:r>
          </a:p>
          <a:p>
            <a:pPr marL="266700" indent="-266700">
              <a:buFontTx/>
              <a:buAutoNum type="arabicPeriod"/>
            </a:pPr>
            <a:endParaRPr lang="ru-RU" sz="2800"/>
          </a:p>
          <a:p>
            <a:pPr marL="266700" indent="-266700"/>
            <a:r>
              <a:rPr lang="ru-RU" sz="2800" b="1"/>
              <a:t>На платформе практик устойчивого развития «Смартека» 15 апреля 2021 года опубликована практика «Территориальные акселерационные школы наставничества New Mentor»:</a:t>
            </a:r>
            <a:r>
              <a:rPr lang="ru-RU" sz="2800">
                <a:hlinkClick r:id="rId2"/>
              </a:rPr>
              <a:t> </a:t>
            </a:r>
            <a:r>
              <a:rPr lang="ru-RU" sz="2800" u="sng">
                <a:hlinkClick r:id="rId2"/>
              </a:rPr>
              <a:t>https://smarteka.com/practices/territorial-nye-akseleracionnye-skoly-nastavnicestva-new-mentor</a:t>
            </a:r>
            <a:r>
              <a:rPr lang="ru-RU" sz="2800"/>
              <a:t/>
            </a:r>
            <a:br>
              <a:rPr lang="ru-RU" sz="2800"/>
            </a:br>
            <a:endParaRPr lang="ru-RU" sz="2800" b="1"/>
          </a:p>
          <a:p>
            <a:pPr marL="266700" indent="-266700"/>
            <a:r>
              <a:rPr lang="ru-RU" sz="2800" b="1"/>
              <a:t>Проект  «NewMentor (Москва) - приложение для тьюторов, наставников и их продюсеров» стал полуфиналистом Конкурса инноваций в образовании-2021:</a:t>
            </a:r>
            <a:r>
              <a:rPr lang="ru-RU" sz="2800" b="1">
                <a:hlinkClick r:id="rId3"/>
              </a:rPr>
              <a:t> </a:t>
            </a:r>
            <a:r>
              <a:rPr lang="ru-RU" sz="2800" u="sng">
                <a:hlinkClick r:id="rId3"/>
              </a:rPr>
              <a:t>http://kivo.hse.ru/konkurs-innovaczij-v-obrazovanii/news/24-proekta-proshli-akselerator-kivo.html</a:t>
            </a:r>
            <a:endParaRPr lang="ru-RU" sz="2800" u="sng"/>
          </a:p>
          <a:p>
            <a:pPr marL="266700" indent="-266700"/>
            <a:endParaRPr lang="ru-RU" sz="2800" u="sng"/>
          </a:p>
          <a:p>
            <a:pPr marL="266700" indent="-266700"/>
            <a:r>
              <a:rPr lang="ru-RU" sz="2800" b="1"/>
              <a:t>Путь «лето-2021»:</a:t>
            </a:r>
            <a:r>
              <a:rPr lang="ru-RU" sz="2800"/>
              <a:t> тестирование гипотез, </a:t>
            </a:r>
            <a:r>
              <a:rPr lang="en-US" sz="2800"/>
              <a:t>CD</a:t>
            </a:r>
            <a:r>
              <a:rPr lang="ru-RU" sz="2800"/>
              <a:t>, переговоры, первые продажи, пересборка сообщества, формирование «пути клиента» по Смартеке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 bwMode="auto">
          <a:xfrm>
            <a:off x="895350" y="515938"/>
            <a:ext cx="9740900" cy="9112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smtClean="0"/>
              <a:t>Планы развития</a:t>
            </a:r>
            <a:endParaRPr lang="ru-RU" smtClean="0"/>
          </a:p>
        </p:txBody>
      </p:sp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341313" y="1317625"/>
            <a:ext cx="19083337" cy="1076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/>
            <a:r>
              <a:rPr lang="ru-RU" sz="4000" b="1">
                <a:solidFill>
                  <a:schemeClr val="tx1"/>
                </a:solidFill>
              </a:rPr>
              <a:t>Продукт:</a:t>
            </a:r>
          </a:p>
          <a:p>
            <a:pPr marL="266700" indent="-266700"/>
            <a:r>
              <a:rPr lang="ru-RU" sz="4000">
                <a:solidFill>
                  <a:schemeClr val="tx1"/>
                </a:solidFill>
              </a:rPr>
              <a:t>Развитие базы данных</a:t>
            </a:r>
          </a:p>
          <a:p>
            <a:pPr marL="266700" indent="-266700"/>
            <a:endParaRPr lang="ru-RU" sz="4000">
              <a:solidFill>
                <a:schemeClr val="tx1"/>
              </a:solidFill>
            </a:endParaRPr>
          </a:p>
          <a:p>
            <a:pPr marL="266700" indent="-266700"/>
            <a:r>
              <a:rPr lang="ru-RU" sz="4000" b="1">
                <a:solidFill>
                  <a:schemeClr val="tx1"/>
                </a:solidFill>
              </a:rPr>
              <a:t>Продажи:</a:t>
            </a:r>
          </a:p>
          <a:p>
            <a:pPr marL="266700" indent="-266700">
              <a:buFontTx/>
              <a:buAutoNum type="arabicPeriod"/>
            </a:pPr>
            <a:r>
              <a:rPr lang="ru-RU" sz="4000">
                <a:solidFill>
                  <a:schemeClr val="tx1"/>
                </a:solidFill>
              </a:rPr>
              <a:t>Гранты</a:t>
            </a:r>
          </a:p>
          <a:p>
            <a:pPr marL="266700" indent="-266700">
              <a:buFontTx/>
              <a:buAutoNum type="arabicPeriod"/>
            </a:pPr>
            <a:r>
              <a:rPr lang="ru-RU" sz="4000">
                <a:solidFill>
                  <a:schemeClr val="tx1"/>
                </a:solidFill>
              </a:rPr>
              <a:t>КСО</a:t>
            </a:r>
          </a:p>
          <a:p>
            <a:pPr marL="266700" indent="-266700">
              <a:buFontTx/>
              <a:buAutoNum type="arabicPeriod"/>
            </a:pPr>
            <a:r>
              <a:rPr lang="ru-RU" sz="4000">
                <a:solidFill>
                  <a:schemeClr val="tx1"/>
                </a:solidFill>
              </a:rPr>
              <a:t>Услуги</a:t>
            </a:r>
          </a:p>
          <a:p>
            <a:pPr marL="266700" indent="-266700"/>
            <a:endParaRPr lang="ru-RU" sz="4000">
              <a:solidFill>
                <a:schemeClr val="tx1"/>
              </a:solidFill>
            </a:endParaRPr>
          </a:p>
          <a:p>
            <a:pPr marL="266700" indent="-266700"/>
            <a:r>
              <a:rPr lang="ru-RU" sz="4000" b="1">
                <a:solidFill>
                  <a:schemeClr val="tx1"/>
                </a:solidFill>
              </a:rPr>
              <a:t>Маркетинг:</a:t>
            </a:r>
          </a:p>
          <a:p>
            <a:pPr marL="266700" indent="-266700">
              <a:buFontTx/>
              <a:buAutoNum type="arabicPeriod"/>
            </a:pPr>
            <a:r>
              <a:rPr lang="ru-RU" sz="4000">
                <a:solidFill>
                  <a:schemeClr val="tx1"/>
                </a:solidFill>
              </a:rPr>
              <a:t>Выступаем на конференциях и форумах.</a:t>
            </a:r>
          </a:p>
          <a:p>
            <a:pPr marL="266700" indent="-266700">
              <a:buFontTx/>
              <a:buAutoNum type="arabicPeriod"/>
            </a:pPr>
            <a:r>
              <a:rPr lang="ru-RU" sz="4000">
                <a:solidFill>
                  <a:schemeClr val="tx1"/>
                </a:solidFill>
              </a:rPr>
              <a:t>Организуем конференции и форумы.</a:t>
            </a:r>
          </a:p>
          <a:p>
            <a:pPr marL="266700" indent="-266700">
              <a:buFontTx/>
              <a:buAutoNum type="arabicPeriod"/>
            </a:pPr>
            <a:r>
              <a:rPr lang="ru-RU" sz="4000">
                <a:solidFill>
                  <a:schemeClr val="tx1"/>
                </a:solidFill>
              </a:rPr>
              <a:t>Представлены на платформе практик устойчивого развития «Смартека».</a:t>
            </a:r>
          </a:p>
          <a:p>
            <a:pPr marL="266700" indent="-266700">
              <a:buFontTx/>
              <a:buAutoNum type="arabicPeriod"/>
            </a:pPr>
            <a:r>
              <a:rPr lang="ru-RU" sz="4000">
                <a:solidFill>
                  <a:schemeClr val="tx1"/>
                </a:solidFill>
              </a:rPr>
              <a:t>Участвуем в конкурсах.</a:t>
            </a:r>
          </a:p>
          <a:p>
            <a:pPr marL="266700" indent="-266700">
              <a:buFontTx/>
              <a:buAutoNum type="arabicPeriod"/>
            </a:pPr>
            <a:r>
              <a:rPr lang="ru-RU" sz="4000">
                <a:solidFill>
                  <a:schemeClr val="tx1"/>
                </a:solidFill>
              </a:rPr>
              <a:t>Сотрудничаем со СМИ.</a:t>
            </a:r>
          </a:p>
          <a:p>
            <a:pPr marL="266700" indent="-266700">
              <a:buFontTx/>
              <a:buAutoNum type="arabicPeriod"/>
            </a:pPr>
            <a:r>
              <a:rPr lang="ru-RU" sz="4000">
                <a:solidFill>
                  <a:schemeClr val="tx1"/>
                </a:solidFill>
              </a:rPr>
              <a:t>Регулярно информируем РОИВ.</a:t>
            </a:r>
          </a:p>
          <a:p>
            <a:pPr marL="266700" indent="-266700"/>
            <a:r>
              <a:rPr lang="ru-RU" sz="4000">
                <a:solidFill>
                  <a:schemeClr val="tx1"/>
                </a:solidFill>
              </a:rPr>
              <a:t>7. Ведем рассылку и активны в социальных сетях.</a:t>
            </a:r>
          </a:p>
          <a:p>
            <a:pPr marL="266700" indent="-266700" eaLnBrk="0" hangingPunct="0">
              <a:spcBef>
                <a:spcPct val="50000"/>
              </a:spcBef>
              <a:buClr>
                <a:srgbClr val="000000"/>
              </a:buClr>
              <a:buFont typeface="Arial" charset="0"/>
              <a:buNone/>
            </a:pPr>
            <a:endParaRPr lang="ru-RU" sz="4000">
              <a:solidFill>
                <a:schemeClr val="tx1"/>
              </a:solidFill>
            </a:endParaRPr>
          </a:p>
        </p:txBody>
      </p:sp>
      <p:pic>
        <p:nvPicPr>
          <p:cNvPr id="28675" name="Picture 4" descr="20200526-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4813" y="1106488"/>
            <a:ext cx="10507662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Архипелаг_2121_Шаблон_для_проектов" id="{C24EC6AA-96DA-484C-A205-2DB6A7D8341B}" vid="{F7FCBE34-BF1B-C745-8B84-6FF8F3FAFD4D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Архипелаг_2121_Шаблон_для_проектов" id="{C24EC6AA-96DA-484C-A205-2DB6A7D8341B}" vid="{C20FD28D-3459-A647-8E0A-537B416CA76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ОБЛОЖКИ</Template>
  <TotalTime>722</TotalTime>
  <Words>539</Words>
  <Application>Microsoft Office PowerPoint</Application>
  <PresentationFormat>Произвольный</PresentationFormat>
  <Paragraphs>120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16</vt:i4>
      </vt:variant>
      <vt:variant>
        <vt:lpstr>Заголовки слайдов</vt:lpstr>
      </vt:variant>
      <vt:variant>
        <vt:i4>14</vt:i4>
      </vt:variant>
    </vt:vector>
  </HeadingPairs>
  <TitlesOfParts>
    <vt:vector size="33" baseType="lpstr">
      <vt:lpstr>Arial</vt:lpstr>
      <vt:lpstr>Calibri</vt:lpstr>
      <vt:lpstr>Oswald</vt:lpstr>
      <vt:lpstr>ОБЛОЖКИ</vt:lpstr>
      <vt:lpstr>РАЗДЕЛИТЕЛИ</vt:lpstr>
      <vt:lpstr>ОБЛОЖКИ</vt:lpstr>
      <vt:lpstr>ОБЛОЖКИ</vt:lpstr>
      <vt:lpstr>ОБЛОЖКИ</vt:lpstr>
      <vt:lpstr>ОБЛОЖКИ</vt:lpstr>
      <vt:lpstr>ОБЛОЖКИ</vt:lpstr>
      <vt:lpstr>ОБЛОЖКИ</vt:lpstr>
      <vt:lpstr>ОБЛОЖКИ</vt:lpstr>
      <vt:lpstr>ОБЛОЖКИ</vt:lpstr>
      <vt:lpstr>ОБЛОЖКИ</vt:lpstr>
      <vt:lpstr>РАЗДЕЛИТЕЛИ</vt:lpstr>
      <vt:lpstr>РАЗДЕЛИТЕЛИ</vt:lpstr>
      <vt:lpstr>РАЗДЕЛИТЕЛИ</vt:lpstr>
      <vt:lpstr>РАЗДЕЛИТЕЛИ</vt:lpstr>
      <vt:lpstr>РАЗДЕЛИТЕЛИ</vt:lpstr>
      <vt:lpstr>Региональные акселерационные школы наставничества NewMentor</vt:lpstr>
      <vt:lpstr>Проблема</vt:lpstr>
      <vt:lpstr>Решение</vt:lpstr>
      <vt:lpstr>Продукт</vt:lpstr>
      <vt:lpstr>Конкуренты</vt:lpstr>
      <vt:lpstr>Подготовка от 40.000  рублей.  Итого 48 680 000 руб.  На сегодня подготовлено 250+ муниципальных координаторов</vt:lpstr>
      <vt:lpstr>Бизнес-модель</vt:lpstr>
      <vt:lpstr>Текущие результаты</vt:lpstr>
      <vt:lpstr>Планы развития</vt:lpstr>
      <vt:lpstr>Интеллектуальная собственность</vt:lpstr>
      <vt:lpstr>Запрос на ресурсы</vt:lpstr>
      <vt:lpstr>Предложение для Партнёра</vt:lpstr>
      <vt:lpstr>Команда</vt:lpstr>
      <vt:lpstr>Контакты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Анна Мельянцова</dc:creator>
  <cp:lastModifiedBy>Maria</cp:lastModifiedBy>
  <cp:revision>31</cp:revision>
  <dcterms:created xsi:type="dcterms:W3CDTF">2021-07-02T15:32:26Z</dcterms:created>
  <dcterms:modified xsi:type="dcterms:W3CDTF">2021-07-26T11:28:21Z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