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4"/>
  </p:notesMasterIdLst>
  <p:sldIdLst>
    <p:sldId id="256" r:id="rId4"/>
    <p:sldId id="259" r:id="rId5"/>
    <p:sldId id="260" r:id="rId6"/>
    <p:sldId id="258" r:id="rId7"/>
    <p:sldId id="266" r:id="rId8"/>
    <p:sldId id="276" r:id="rId9"/>
    <p:sldId id="347" r:id="rId10"/>
    <p:sldId id="272" r:id="rId11"/>
    <p:sldId id="283" r:id="rId12"/>
    <p:sldId id="286" r:id="rId13"/>
    <p:sldId id="264" r:id="rId14"/>
    <p:sldId id="287" r:id="rId15"/>
    <p:sldId id="292" r:id="rId16"/>
    <p:sldId id="291" r:id="rId17"/>
    <p:sldId id="289" r:id="rId18"/>
    <p:sldId id="262" r:id="rId19"/>
    <p:sldId id="290" r:id="rId20"/>
    <p:sldId id="261" r:id="rId21"/>
    <p:sldId id="267" r:id="rId22"/>
    <p:sldId id="263" r:id="rId23"/>
    <p:sldId id="288" r:id="rId24"/>
    <p:sldId id="282" r:id="rId25"/>
    <p:sldId id="281" r:id="rId26"/>
    <p:sldId id="274" r:id="rId27"/>
    <p:sldId id="275" r:id="rId28"/>
    <p:sldId id="278" r:id="rId29"/>
    <p:sldId id="279" r:id="rId30"/>
    <p:sldId id="273" r:id="rId31"/>
    <p:sldId id="269" r:id="rId32"/>
    <p:sldId id="280" r:id="rId33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4" autoAdjust="0"/>
    <p:restoredTop sz="94660"/>
  </p:normalViewPr>
  <p:slideViewPr>
    <p:cSldViewPr>
      <p:cViewPr varScale="1">
        <p:scale>
          <a:sx n="100" d="100"/>
          <a:sy n="100" d="100"/>
        </p:scale>
        <p:origin x="211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lang="ru-RU" sz="1862" b="1" strike="noStrike" spc="-1">
                <a:solidFill>
                  <a:srgbClr val="FFFFFF"/>
                </a:solidFill>
                <a:latin typeface="Arial"/>
                <a:ea typeface="DejaVu Sans"/>
              </a:defRPr>
            </a:pPr>
            <a:r>
              <a:rPr lang="ru-RU" sz="1800" b="1" strike="noStrike" spc="-1" dirty="0">
                <a:solidFill>
                  <a:schemeClr val="tx1"/>
                </a:solidFill>
                <a:latin typeface="Century Gothic" panose="020B0502020202020204" pitchFamily="34" charset="0"/>
                <a:ea typeface="DejaVu Sans"/>
              </a:rPr>
              <a:t>Доля </a:t>
            </a:r>
            <a:r>
              <a:rPr lang="ru-RU" sz="1800" b="1" strike="noStrike" spc="-1" baseline="0" dirty="0">
                <a:solidFill>
                  <a:schemeClr val="tx1"/>
                </a:solidFill>
                <a:latin typeface="Century Gothic" panose="020B0502020202020204" pitchFamily="34" charset="0"/>
                <a:ea typeface="DejaVu Sans"/>
              </a:rPr>
              <a:t>проектных институтов </a:t>
            </a:r>
          </a:p>
          <a:p>
            <a:pPr>
              <a:defRPr lang="ru-RU" sz="1862" b="1" strike="noStrike" spc="-1">
                <a:solidFill>
                  <a:srgbClr val="FFFFFF"/>
                </a:solidFill>
                <a:latin typeface="Arial"/>
                <a:ea typeface="DejaVu Sans"/>
              </a:defRPr>
            </a:pPr>
            <a:r>
              <a:rPr lang="ru-RU" sz="1800" b="1" strike="noStrike" spc="-1" baseline="0" dirty="0">
                <a:solidFill>
                  <a:schemeClr val="tx1"/>
                </a:solidFill>
                <a:latin typeface="Century Gothic" panose="020B0502020202020204" pitchFamily="34" charset="0"/>
                <a:ea typeface="DejaVu Sans"/>
              </a:rPr>
              <a:t>на рынке систем безопасности</a:t>
            </a:r>
            <a:endParaRPr lang="ru-RU" sz="1800" b="1" strike="noStrike" spc="-1" dirty="0">
              <a:solidFill>
                <a:schemeClr val="tx1"/>
              </a:solidFill>
              <a:latin typeface="Century Gothic" panose="020B0502020202020204" pitchFamily="34" charset="0"/>
              <a:ea typeface="DejaVu Sans"/>
            </a:endParaRPr>
          </a:p>
        </c:rich>
      </c:tx>
      <c:overlay val="0"/>
      <c:spPr>
        <a:solidFill>
          <a:schemeClr val="bg1"/>
        </a:solidFill>
        <a:ln w="0">
          <a:noFill/>
        </a:ln>
      </c:spPr>
    </c:title>
    <c:autoTitleDeleted val="0"/>
    <c:view3D>
      <c:rotX val="30"/>
      <c:rotY val="0"/>
      <c:rAngAx val="0"/>
    </c:view3D>
    <c:floor>
      <c:thickness val="0"/>
      <c:spPr>
        <a:solidFill>
          <a:srgbClr val="D9D9D9"/>
        </a:solidFill>
        <a:ln w="0">
          <a:noFill/>
        </a:ln>
      </c:spPr>
    </c:floor>
    <c:sideWall>
      <c:thickness val="0"/>
      <c:spPr>
        <a:solidFill>
          <a:srgbClr val="D9D9D9"/>
        </a:solidFill>
        <a:ln w="0">
          <a:noFill/>
        </a:ln>
      </c:spPr>
    </c:sideWall>
    <c:backWall>
      <c:thickness val="0"/>
      <c:spPr>
        <a:solidFill>
          <a:srgbClr val="D9D9D9"/>
        </a:solidFill>
        <a:ln w="0">
          <a:noFill/>
        </a:ln>
      </c:spPr>
    </c:backWall>
    <c:plotArea>
      <c:layout/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FF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000000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121B-44AC-B22A-EE015BE63C55}"/>
              </c:ext>
            </c:extLst>
          </c:dPt>
          <c:dPt>
            <c:idx val="1"/>
            <c:bubble3D val="0"/>
            <c:spPr>
              <a:solidFill>
                <a:srgbClr val="B7B7B7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121B-44AC-B22A-EE015BE63C5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121B-44AC-B22A-EE015BE63C55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entury Gothic" panose="020B0502020202020204" pitchFamily="34" charset="0"/>
                    <a:ea typeface="DejaVu San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Нейронные сети</c:v>
                </c:pt>
                <c:pt idx="1">
                  <c:v>Дифференциальные уравнения</c:v>
                </c:pt>
                <c:pt idx="2">
                  <c:v>Без системы прогнозирования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50</c:v>
                </c:pt>
                <c:pt idx="1">
                  <c:v>33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1B-44AC-B22A-EE015BE63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879076196164902E-2"/>
          <c:y val="0.19128017307386266"/>
          <c:w val="0.63648805292928212"/>
          <c:h val="0.639170722772544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погибших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Лист1!$A$2:$A$22</c:f>
              <c:numCache>
                <c:formatCode>General</c:formatCode>
                <c:ptCount val="21"/>
                <c:pt idx="0">
                  <c:v>1992</c:v>
                </c:pt>
                <c:pt idx="1">
                  <c:v>1993</c:v>
                </c:pt>
                <c:pt idx="2">
                  <c:v>1995</c:v>
                </c:pt>
                <c:pt idx="3">
                  <c:v>1997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2013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2021</c:v>
                </c:pt>
              </c:numCache>
            </c:num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38</c:v>
                </c:pt>
                <c:pt idx="1">
                  <c:v>28</c:v>
                </c:pt>
                <c:pt idx="2">
                  <c:v>25</c:v>
                </c:pt>
                <c:pt idx="3">
                  <c:v>90</c:v>
                </c:pt>
                <c:pt idx="4">
                  <c:v>27</c:v>
                </c:pt>
                <c:pt idx="5">
                  <c:v>12</c:v>
                </c:pt>
                <c:pt idx="6">
                  <c:v>5</c:v>
                </c:pt>
                <c:pt idx="7">
                  <c:v>20</c:v>
                </c:pt>
                <c:pt idx="8">
                  <c:v>66</c:v>
                </c:pt>
                <c:pt idx="9">
                  <c:v>30</c:v>
                </c:pt>
                <c:pt idx="10">
                  <c:v>25</c:v>
                </c:pt>
                <c:pt idx="11">
                  <c:v>149</c:v>
                </c:pt>
                <c:pt idx="12">
                  <c:v>17</c:v>
                </c:pt>
                <c:pt idx="13">
                  <c:v>9</c:v>
                </c:pt>
                <c:pt idx="14">
                  <c:v>103</c:v>
                </c:pt>
                <c:pt idx="15">
                  <c:v>27</c:v>
                </c:pt>
                <c:pt idx="16">
                  <c:v>36</c:v>
                </c:pt>
                <c:pt idx="17">
                  <c:v>8</c:v>
                </c:pt>
                <c:pt idx="18">
                  <c:v>9</c:v>
                </c:pt>
                <c:pt idx="19">
                  <c:v>6</c:v>
                </c:pt>
                <c:pt idx="20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69-4BEE-8F92-505F863D06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пострадавших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Лист1!$A$2:$A$22</c:f>
              <c:numCache>
                <c:formatCode>General</c:formatCode>
                <c:ptCount val="21"/>
                <c:pt idx="0">
                  <c:v>1992</c:v>
                </c:pt>
                <c:pt idx="1">
                  <c:v>1993</c:v>
                </c:pt>
                <c:pt idx="2">
                  <c:v>1995</c:v>
                </c:pt>
                <c:pt idx="3">
                  <c:v>1997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2013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2021</c:v>
                </c:pt>
              </c:numCache>
            </c:num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7</c:v>
                </c:pt>
                <c:pt idx="3">
                  <c:v>6</c:v>
                </c:pt>
                <c:pt idx="5">
                  <c:v>2</c:v>
                </c:pt>
                <c:pt idx="6">
                  <c:v>12</c:v>
                </c:pt>
                <c:pt idx="7">
                  <c:v>10</c:v>
                </c:pt>
                <c:pt idx="8">
                  <c:v>55</c:v>
                </c:pt>
                <c:pt idx="9">
                  <c:v>9</c:v>
                </c:pt>
                <c:pt idx="10">
                  <c:v>36</c:v>
                </c:pt>
                <c:pt idx="11">
                  <c:v>43</c:v>
                </c:pt>
                <c:pt idx="12">
                  <c:v>6</c:v>
                </c:pt>
                <c:pt idx="14">
                  <c:v>99</c:v>
                </c:pt>
                <c:pt idx="15">
                  <c:v>3</c:v>
                </c:pt>
                <c:pt idx="16">
                  <c:v>9</c:v>
                </c:pt>
                <c:pt idx="19">
                  <c:v>16</c:v>
                </c:pt>
                <c:pt idx="20">
                  <c:v>106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69-4BEE-8F92-505F863D0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494656"/>
        <c:axId val="91496832"/>
      </c:lineChart>
      <c:catAx>
        <c:axId val="9149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1496832"/>
        <c:crosses val="autoZero"/>
        <c:auto val="1"/>
        <c:lblAlgn val="ctr"/>
        <c:lblOffset val="100"/>
        <c:noMultiLvlLbl val="0"/>
      </c:catAx>
      <c:valAx>
        <c:axId val="91496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1494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069555576219013"/>
          <c:y val="0.36859836482149133"/>
          <c:w val="0.26429278952005258"/>
          <c:h val="0.2628032703570173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21405061940969E-2"/>
          <c:y val="0.19187507694340269"/>
          <c:w val="0.67830670874792387"/>
          <c:h val="0.643153013028582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аварий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Лист1!$A$2:$A$22</c:f>
              <c:numCache>
                <c:formatCode>General</c:formatCode>
                <c:ptCount val="21"/>
                <c:pt idx="0">
                  <c:v>1992</c:v>
                </c:pt>
                <c:pt idx="1">
                  <c:v>1993</c:v>
                </c:pt>
                <c:pt idx="2">
                  <c:v>1995</c:v>
                </c:pt>
                <c:pt idx="3">
                  <c:v>1997</c:v>
                </c:pt>
                <c:pt idx="4">
                  <c:v>1998</c:v>
                </c:pt>
                <c:pt idx="5">
                  <c:v>2000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2013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2021</c:v>
                </c:pt>
              </c:numCache>
            </c:num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18-4A16-9C50-8426FB349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503616"/>
        <c:axId val="91558656"/>
      </c:lineChart>
      <c:catAx>
        <c:axId val="9150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1558656"/>
        <c:crosses val="autoZero"/>
        <c:auto val="1"/>
        <c:lblAlgn val="ctr"/>
        <c:lblOffset val="100"/>
        <c:noMultiLvlLbl val="0"/>
      </c:catAx>
      <c:valAx>
        <c:axId val="91558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150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82811380986483"/>
          <c:y val="0.46016672099267425"/>
          <c:w val="0.22717188619013515"/>
          <c:h val="8.6597360053087186E-2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 algn="r">
              <a:buNone/>
            </a:pPr>
            <a:fld id="{E93D4992-A1DF-40C5-848B-5EEE471A1697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581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E93D4992-A1DF-40C5-848B-5EEE471A1697}" type="slidenum">
              <a:rPr lang="ru-RU" sz="1400" b="0" strike="noStrike" spc="-1" smtClean="0">
                <a:latin typeface="Times New Roman"/>
              </a:rPr>
              <a:t>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2593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992-A1DF-40C5-848B-5EEE471A1697}" type="slidenum">
              <a:rPr kumimoji="0" lang="ru-RU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7349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992-A1DF-40C5-848B-5EEE471A1697}" type="slidenum">
              <a:rPr kumimoji="0" lang="ru-RU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5154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680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sldNum" idx="4"/>
          </p:nvPr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8C7C89C-BDDE-469C-B67B-671E34E359B4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6800"/>
          </a:xfrm>
          <a:prstGeom prst="rect">
            <a:avLst/>
          </a:prstGeom>
          <a:ln w="0">
            <a:noFill/>
          </a:ln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sldNum" idx="6"/>
          </p:nvPr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8E49500-8436-418C-AF66-951DEF515024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680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sldNum" idx="4"/>
          </p:nvPr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8C7C89C-BDDE-469C-B67B-671E34E359B4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680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sldNum" idx="4"/>
          </p:nvPr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48C7C89C-BDDE-469C-B67B-671E34E359B4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23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106655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E7FDED-4B6A-4437-B0C9-8EA7A611DC08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234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E7FDED-4B6A-4437-B0C9-8EA7A611DC08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6405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7FDED-4B6A-4437-B0C9-8EA7A611DC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571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7FDED-4B6A-4437-B0C9-8EA7A611DC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95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E93D4992-A1DF-40C5-848B-5EEE471A1697}" type="slidenum">
              <a:rPr lang="ru-RU" sz="1400" b="0" strike="noStrike" spc="-1" smtClean="0">
                <a:latin typeface="Times New Roman"/>
              </a:rPr>
              <a:t>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5812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7FDED-4B6A-4437-B0C9-8EA7A611DC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7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7FDED-4B6A-4437-B0C9-8EA7A611DC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2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E7FDED-4B6A-4437-B0C9-8EA7A611DC08}" type="slidenum">
              <a:rPr lang="ru-RU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640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E93D4992-A1DF-40C5-848B-5EEE471A1697}" type="slidenum">
              <a:rPr lang="ru-RU" sz="1400" b="0" strike="noStrike" spc="-1" smtClean="0">
                <a:latin typeface="Times New Roman"/>
              </a:rPr>
              <a:t>10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923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680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sldNum" idx="5"/>
          </p:nvPr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808243B-D78F-4F0F-B6AE-151C52471AC2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680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sldNum" idx="5"/>
          </p:nvPr>
        </p:nvSpPr>
        <p:spPr>
          <a:xfrm>
            <a:off x="4281480" y="10155240"/>
            <a:ext cx="3276000" cy="535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808243B-D78F-4F0F-B6AE-151C52471AC2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0065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7FDED-4B6A-4437-B0C9-8EA7A611DC08}" type="slidenum">
              <a:rPr kumimoji="0" lang="ru-RU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28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992-A1DF-40C5-848B-5EEE471A1697}" type="slidenum">
              <a:rPr kumimoji="0" lang="ru-RU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815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267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06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022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674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07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593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026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43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180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40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852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98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298A"/>
            </a:gs>
            <a:gs pos="100000">
              <a:srgbClr val="01144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298A"/>
            </a:gs>
            <a:gs pos="100000">
              <a:srgbClr val="01144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/>
          <p:nvPr/>
        </p:nvPicPr>
        <p:blipFill>
          <a:blip r:embed="rId14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9" name="Object 3"/>
          <p:cNvGraphicFramePr/>
          <p:nvPr/>
        </p:nvGraphicFramePr>
        <p:xfrm>
          <a:off x="216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0" imgH="0" progId="">
                  <p:embed/>
                </p:oleObj>
              </mc:Choice>
              <mc:Fallback>
                <p:oleObj r:id="rId15" imgW="0" imgH="0" progId="">
                  <p:embed/>
                  <p:pic>
                    <p:nvPicPr>
                      <p:cNvPr id="40" name="Object 3"/>
                      <p:cNvPicPr/>
                      <p:nvPr/>
                    </p:nvPicPr>
                    <p:blipFill>
                      <a:blip r:embed="rId14"/>
                      <a:stretch/>
                    </p:blipFill>
                    <p:spPr>
                      <a:xfrm>
                        <a:off x="2160" y="1440"/>
                        <a:ext cx="360" cy="36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Рисунок 40"/>
          <p:cNvPicPr/>
          <p:nvPr/>
        </p:nvPicPr>
        <p:blipFill>
          <a:blip r:embed="rId14"/>
          <a:stretch/>
        </p:blipFill>
        <p:spPr>
          <a:xfrm>
            <a:off x="360" y="0"/>
            <a:ext cx="360" cy="36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A298A"/>
            </a:gs>
            <a:gs pos="100000">
              <a:srgbClr val="01144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22373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1.wmf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внобедренный треугольник 2"/>
          <p:cNvSpPr/>
          <p:nvPr/>
        </p:nvSpPr>
        <p:spPr>
          <a:xfrm rot="5400000">
            <a:off x="2962089" y="-1038411"/>
            <a:ext cx="3219822" cy="9144000"/>
          </a:xfrm>
          <a:custGeom>
            <a:avLst/>
            <a:gdLst>
              <a:gd name="textAreaLeft" fmla="*/ 0 w 4984560"/>
              <a:gd name="textAreaRight" fmla="*/ 4985280 w 4984560"/>
              <a:gd name="textAreaTop" fmla="*/ 0 h 5142960"/>
              <a:gd name="textAreaBottom" fmla="*/ 5143680 h 5142960"/>
            </a:gdLst>
            <a:ahLst/>
            <a:cxnLst/>
            <a:rect l="textAreaLeft" t="textAreaTop" r="textAreaRight" b="textAreaBottom"/>
            <a:pathLst>
              <a:path w="4985375" h="5143500">
                <a:moveTo>
                  <a:pt x="0" y="5143500"/>
                </a:moveTo>
                <a:lnTo>
                  <a:pt x="4985375" y="0"/>
                </a:lnTo>
                <a:cubicBezTo>
                  <a:pt x="4984944" y="1714500"/>
                  <a:pt x="4984512" y="3429000"/>
                  <a:pt x="4984081" y="5143500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87" name="Равнобедренный треугольник 2"/>
          <p:cNvSpPr/>
          <p:nvPr/>
        </p:nvSpPr>
        <p:spPr>
          <a:xfrm>
            <a:off x="4644008" y="0"/>
            <a:ext cx="4500352" cy="5143680"/>
          </a:xfrm>
          <a:custGeom>
            <a:avLst/>
            <a:gdLst>
              <a:gd name="textAreaLeft" fmla="*/ 0 w 4984560"/>
              <a:gd name="textAreaRight" fmla="*/ 4985280 w 4984560"/>
              <a:gd name="textAreaTop" fmla="*/ 0 h 5142960"/>
              <a:gd name="textAreaBottom" fmla="*/ 5143680 h 5142960"/>
            </a:gdLst>
            <a:ahLst/>
            <a:cxnLst/>
            <a:rect l="textAreaLeft" t="textAreaTop" r="textAreaRight" b="textAreaBottom"/>
            <a:pathLst>
              <a:path w="4985375" h="5143500">
                <a:moveTo>
                  <a:pt x="0" y="5143500"/>
                </a:moveTo>
                <a:lnTo>
                  <a:pt x="4985375" y="0"/>
                </a:lnTo>
                <a:cubicBezTo>
                  <a:pt x="4984944" y="1714500"/>
                  <a:pt x="4984512" y="3429000"/>
                  <a:pt x="4984081" y="5143500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92075" y="112661"/>
            <a:ext cx="5981091" cy="1445614"/>
          </a:xfrm>
          <a:prstGeom prst="rect">
            <a:avLst/>
          </a:prstGeom>
          <a:noFill/>
          <a:ln w="0">
            <a:noFill/>
          </a:ln>
        </p:spPr>
        <p:txBody>
          <a:bodyPr lIns="67320" tIns="34200" rIns="67320" bIns="342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br>
              <a:rPr lang="ru-RU" sz="4200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</a:br>
            <a:r>
              <a:rPr lang="en-US" sz="4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Machine Modelling</a:t>
            </a:r>
            <a:endParaRPr lang="ru-RU" sz="42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9" name="Google Shape;166;g1067154b13e_0_27"/>
          <p:cNvSpPr/>
          <p:nvPr/>
        </p:nvSpPr>
        <p:spPr>
          <a:xfrm>
            <a:off x="1358700" y="1471163"/>
            <a:ext cx="5847840" cy="6250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60" rIns="0" bIns="0" anchor="t">
            <a:spAutoFit/>
          </a:bodyPr>
          <a:lstStyle/>
          <a:p>
            <a:pPr marL="12600">
              <a:lnSpc>
                <a:spcPct val="100000"/>
              </a:lnSpc>
            </a:pPr>
            <a:r>
              <a:rPr lang="ru-RU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Системы прогнозирования аварий на горных предприятиях</a:t>
            </a:r>
            <a:endParaRPr lang="ru-RU" sz="20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1" name="Арка 4"/>
          <p:cNvSpPr/>
          <p:nvPr/>
        </p:nvSpPr>
        <p:spPr>
          <a:xfrm rot="16200000">
            <a:off x="7345440" y="1544400"/>
            <a:ext cx="3599280" cy="359928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2" name="Рисунок 6"/>
          <p:cNvPicPr/>
          <p:nvPr/>
        </p:nvPicPr>
        <p:blipFill>
          <a:blip r:embed="rId3"/>
          <a:stretch/>
        </p:blipFill>
        <p:spPr>
          <a:xfrm>
            <a:off x="356477" y="483518"/>
            <a:ext cx="863324" cy="839160"/>
          </a:xfrm>
          <a:prstGeom prst="rect">
            <a:avLst/>
          </a:prstGeom>
          <a:ln w="0">
            <a:noFill/>
          </a:ln>
        </p:spPr>
      </p:pic>
      <p:sp>
        <p:nvSpPr>
          <p:cNvPr id="90" name="Google Shape;167;g1067154b13e_0_27"/>
          <p:cNvSpPr/>
          <p:nvPr/>
        </p:nvSpPr>
        <p:spPr>
          <a:xfrm>
            <a:off x="0" y="4496539"/>
            <a:ext cx="4176015" cy="6250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9360" rIns="0" bIns="0" anchor="t">
            <a:spAutoFit/>
          </a:bodyPr>
          <a:lstStyle/>
          <a:p>
            <a:pPr marL="12600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Немцев Александр</a:t>
            </a:r>
          </a:p>
          <a:p>
            <a:pPr marL="12600"/>
            <a:r>
              <a:rPr lang="en-US" sz="20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http://cellautomod.tilda.ws</a:t>
            </a:r>
            <a:r>
              <a:rPr lang="en-US" sz="20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/</a:t>
            </a:r>
            <a:endParaRPr lang="ru-RU" sz="20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4DE854-8024-501E-60EF-2986543BE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761" y="86567"/>
            <a:ext cx="1680427" cy="8276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3D63C-1C8F-1FB2-FA0F-6852DC1B0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9133" y="84669"/>
            <a:ext cx="1481339" cy="5206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B147A3-6677-F462-6A1B-714C3B92CC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2270" y="71737"/>
            <a:ext cx="1607857" cy="5650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4166FB-1AE8-CC2C-A102-32D980729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4417" y="58985"/>
            <a:ext cx="1680427" cy="590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786E4-EAFF-E2C7-A876-CE5B0F0BA7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4008" y="112482"/>
            <a:ext cx="1575222" cy="5536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rot="10800000">
            <a:off x="5874728" y="12607"/>
            <a:ext cx="3264987" cy="169504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ый треугольник 6"/>
          <p:cNvSpPr/>
          <p:nvPr/>
        </p:nvSpPr>
        <p:spPr>
          <a:xfrm rot="5400000">
            <a:off x="1750064" y="-1737455"/>
            <a:ext cx="3639260" cy="713939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0" y="579"/>
            <a:ext cx="6183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prstClr val="white"/>
                </a:solidFill>
                <a:latin typeface="Century Gothic" panose="020B0502020202020204" pitchFamily="34" charset="0"/>
                <a:cs typeface="Arial" pitchFamily="34" charset="0"/>
              </a:rPr>
              <a:t>Дорожная карта		</a:t>
            </a:r>
          </a:p>
        </p:txBody>
      </p:sp>
      <p:graphicFrame>
        <p:nvGraphicFramePr>
          <p:cNvPr id="4" name="Таблица 1"/>
          <p:cNvGraphicFramePr/>
          <p:nvPr>
            <p:extLst>
              <p:ext uri="{D42A27DB-BD31-4B8C-83A1-F6EECF244321}">
                <p14:modId xmlns:p14="http://schemas.microsoft.com/office/powerpoint/2010/main" val="1173207195"/>
              </p:ext>
            </p:extLst>
          </p:nvPr>
        </p:nvGraphicFramePr>
        <p:xfrm>
          <a:off x="134620" y="724711"/>
          <a:ext cx="8874760" cy="429531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0413">
                  <a:extLst>
                    <a:ext uri="{9D8B030D-6E8A-4147-A177-3AD203B41FA5}">
                      <a16:colId xmlns:a16="http://schemas.microsoft.com/office/drawing/2014/main" val="2815697046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763">
                  <a:extLst>
                    <a:ext uri="{9D8B030D-6E8A-4147-A177-3AD203B41FA5}">
                      <a16:colId xmlns:a16="http://schemas.microsoft.com/office/drawing/2014/main" val="3402433908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553678773"/>
                    </a:ext>
                  </a:extLst>
                </a:gridCol>
                <a:gridCol w="966787">
                  <a:extLst>
                    <a:ext uri="{9D8B030D-6E8A-4147-A177-3AD203B41FA5}">
                      <a16:colId xmlns:a16="http://schemas.microsoft.com/office/drawing/2014/main" val="3719356773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3097029911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1343205354"/>
                    </a:ext>
                  </a:extLst>
                </a:gridCol>
                <a:gridCol w="1084898">
                  <a:extLst>
                    <a:ext uri="{9D8B030D-6E8A-4147-A177-3AD203B41FA5}">
                      <a16:colId xmlns:a16="http://schemas.microsoft.com/office/drawing/2014/main" val="832404602"/>
                    </a:ext>
                  </a:extLst>
                </a:gridCol>
              </a:tblGrid>
              <a:tr h="48353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 err="1">
                          <a:solidFill>
                            <a:schemeClr val="bg1"/>
                          </a:solidFill>
                          <a:latin typeface="+mn-lt"/>
                        </a:rPr>
                        <a:t>Таймлайн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10.23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.23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.23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01</a:t>
                      </a: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.24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05.24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.24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.2</a:t>
                      </a: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0</a:t>
                      </a: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.25</a:t>
                      </a:r>
                      <a:endParaRPr lang="ru-RU" sz="900" b="1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r>
                        <a:rPr lang="en-US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.2</a:t>
                      </a:r>
                      <a:r>
                        <a:rPr lang="ru-RU" sz="900" b="1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23580"/>
                  </a:ext>
                </a:extLst>
              </a:tr>
              <a:tr h="7059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Стратегия</a:t>
                      </a: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Выход на точку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безубыточности</a:t>
                      </a:r>
                    </a:p>
                  </a:txBody>
                  <a:tcPr marL="68580" marR="68580" marT="34290" marB="3429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1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9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Продукт</a:t>
                      </a: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Создание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ООО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Валидация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 лит.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данных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Разработка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лаб. Стенда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Валидация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 эксп.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данных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Разработка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аналогичных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систем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Сравнение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систем 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Патент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алгоритма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Уточнение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ТЗ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сертификация</a:t>
                      </a: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71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Продажи,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клиенты</a:t>
                      </a:r>
                      <a:endParaRPr lang="ru-RU" sz="9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Партнёрство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НТИ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Резиденство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Кузбасского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технопарка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Резиденство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Сколково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Договорённость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 пилотировании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Пилотирование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лабораторное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 клиентом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Пилотирование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шахтное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 клиентом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Пилотирование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натурное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 клиентом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внедрение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продажа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064520"/>
                  </a:ext>
                </a:extLst>
              </a:tr>
              <a:tr h="7059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strike="noStrike" spc="-1" dirty="0">
                          <a:latin typeface="Century Gothic" panose="020B0502020202020204" pitchFamily="34" charset="0"/>
                        </a:rPr>
                        <a:t>Финансы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Грант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Росмолодежи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Микрогрант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Сколково</a:t>
                      </a:r>
                    </a:p>
                    <a:p>
                      <a:pPr algn="ctr" fontAlgn="b"/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Грант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СТАРТ-1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Привлечение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инвестиций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Грант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СТАРТ-2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Выход на точку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безубыточности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5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Команда</a:t>
                      </a:r>
                      <a:endParaRPr lang="ru-RU" sz="9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Найм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бухгалтера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Найм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программистов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Найм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инженеров</a:t>
                      </a:r>
                    </a:p>
                  </a:txBody>
                  <a:tcPr marL="0" marR="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Найм</a:t>
                      </a:r>
                    </a:p>
                    <a:p>
                      <a:pPr algn="ctr" fontAlgn="b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менеджера</a:t>
                      </a: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E5DF30-EC81-EE60-6BA9-CC3F66D86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5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рямоугольный треугольник 4"/>
          <p:cNvSpPr/>
          <p:nvPr/>
        </p:nvSpPr>
        <p:spPr>
          <a:xfrm rot="10800000">
            <a:off x="5885788" y="-20538"/>
            <a:ext cx="3258211" cy="165618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Прямоугольный треугольник 5"/>
          <p:cNvSpPr/>
          <p:nvPr/>
        </p:nvSpPr>
        <p:spPr>
          <a:xfrm rot="5400000">
            <a:off x="1732155" y="-1766423"/>
            <a:ext cx="3672407" cy="716417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70" name="Object 3"/>
          <p:cNvGraphicFramePr/>
          <p:nvPr/>
        </p:nvGraphicFramePr>
        <p:xfrm>
          <a:off x="2660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171" name="Object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266040" y="1440"/>
                        <a:ext cx="360" cy="36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Прямоугольник 15"/>
          <p:cNvSpPr/>
          <p:nvPr/>
        </p:nvSpPr>
        <p:spPr>
          <a:xfrm>
            <a:off x="0" y="0"/>
            <a:ext cx="802838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Команда</a:t>
            </a:r>
            <a:r>
              <a:rPr lang="en-US" sz="32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	</a:t>
            </a:r>
            <a:endParaRPr lang="ru-RU" sz="32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254160" y="0"/>
            <a:ext cx="360" cy="360"/>
          </a:xfrm>
          <a:prstGeom prst="rect">
            <a:avLst/>
          </a:prstGeom>
          <a:ln w="0">
            <a:noFill/>
          </a:ln>
        </p:spPr>
      </p:pic>
      <p:sp>
        <p:nvSpPr>
          <p:cNvPr id="10" name="AutoShape 65" descr="https://sibsiu.ru/upload/main/c5a/ivanova-elena-vladimirov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Прямоугольник 4"/>
          <p:cNvSpPr/>
          <p:nvPr/>
        </p:nvSpPr>
        <p:spPr>
          <a:xfrm>
            <a:off x="49707" y="2079897"/>
            <a:ext cx="2489745" cy="75902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1600" tIns="55800" rIns="111600" bIns="558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5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Немцев Александр Юльевич</a:t>
            </a:r>
            <a:endParaRPr lang="ru-RU" sz="1050" b="0" strike="noStrike" spc="-1" dirty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50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аспирант, лидер команды</a:t>
            </a:r>
            <a:r>
              <a:rPr lang="ru-RU" sz="105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, инженер-программист с 10-летним стажем проектных работ</a:t>
            </a:r>
            <a:endParaRPr lang="ru-RU" sz="105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96" y="703777"/>
            <a:ext cx="1205663" cy="1388512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133072" y="2072009"/>
            <a:ext cx="1894634" cy="900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50" b="1" spc="-1" dirty="0">
                <a:solidFill>
                  <a:srgbClr val="000000"/>
                </a:solidFill>
                <a:latin typeface="Century Gothic" panose="020B0502020202020204" pitchFamily="34" charset="0"/>
                <a:ea typeface="Arial"/>
              </a:rPr>
              <a:t>Калугин Константин Павлович</a:t>
            </a:r>
            <a:endParaRPr lang="ru-RU" sz="1050" spc="-1" dirty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5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обучающийся колледжа, разработчик 1-летним стажем проектных работ</a:t>
            </a:r>
            <a:endParaRPr lang="ru-RU" sz="1050" spc="-1" dirty="0">
              <a:latin typeface="Century Gothic" panose="020B0502020202020204" pitchFamily="34" charset="0"/>
            </a:endParaRPr>
          </a:p>
        </p:txBody>
      </p:sp>
      <p:pic>
        <p:nvPicPr>
          <p:cNvPr id="38" name="Picture 3" descr="D:\Новая папка\Крестьянинов 354x472.jpg"/>
          <p:cNvPicPr/>
          <p:nvPr/>
        </p:nvPicPr>
        <p:blipFill>
          <a:blip r:embed="rId6" cstate="print"/>
          <a:stretch/>
        </p:blipFill>
        <p:spPr>
          <a:xfrm>
            <a:off x="3303311" y="700656"/>
            <a:ext cx="1035341" cy="1379241"/>
          </a:xfrm>
          <a:prstGeom prst="rect">
            <a:avLst/>
          </a:prstGeom>
          <a:ln w="0">
            <a:noFill/>
          </a:ln>
        </p:spPr>
      </p:pic>
      <p:sp>
        <p:nvSpPr>
          <p:cNvPr id="39" name="Прямоугольник 38"/>
          <p:cNvSpPr/>
          <p:nvPr/>
        </p:nvSpPr>
        <p:spPr>
          <a:xfrm>
            <a:off x="2523864" y="2079897"/>
            <a:ext cx="2543771" cy="900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050" b="1" spc="-1" dirty="0">
                <a:solidFill>
                  <a:prstClr val="black"/>
                </a:solidFill>
                <a:latin typeface="Century Gothic" pitchFamily="34" charset="0"/>
                <a:ea typeface="Arial"/>
              </a:rPr>
              <a:t>Крестьянинов Александр Владимирович</a:t>
            </a:r>
            <a:endParaRPr lang="ru-RU" sz="1050" spc="-1" dirty="0">
              <a:solidFill>
                <a:prstClr val="black"/>
              </a:solidFill>
              <a:latin typeface="Century Gothic" pitchFamily="34" charset="0"/>
            </a:endParaRPr>
          </a:p>
          <a:p>
            <a:pPr lvl="0" algn="ctr">
              <a:defRPr/>
            </a:pPr>
            <a:r>
              <a:rPr lang="ru-RU" sz="1050" spc="-1" dirty="0">
                <a:solidFill>
                  <a:prstClr val="black"/>
                </a:solidFill>
                <a:latin typeface="Century Gothic" pitchFamily="34" charset="0"/>
                <a:ea typeface="Arial"/>
              </a:rPr>
              <a:t>аспирант, горный инженер технолог</a:t>
            </a:r>
            <a:r>
              <a:rPr lang="en-US" sz="1050" spc="-1" dirty="0">
                <a:solidFill>
                  <a:prstClr val="black"/>
                </a:solidFill>
                <a:latin typeface="Century Gothic" pitchFamily="34" charset="0"/>
                <a:ea typeface="Arial"/>
              </a:rPr>
              <a:t> </a:t>
            </a:r>
            <a:r>
              <a:rPr lang="ru-RU" sz="1050" spc="-1" dirty="0">
                <a:solidFill>
                  <a:prstClr val="black"/>
                </a:solidFill>
                <a:latin typeface="Century Gothic" pitchFamily="34" charset="0"/>
                <a:ea typeface="Arial"/>
              </a:rPr>
              <a:t>с 8-летним стажем проектных работ и работы в шахте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948264" y="2076777"/>
            <a:ext cx="2095665" cy="900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Century Gothic" panose="020B0502020202020204" pitchFamily="34" charset="0"/>
              </a:rPr>
              <a:t>Волков Роман Викторович</a:t>
            </a:r>
          </a:p>
          <a:p>
            <a:pPr algn="ctr"/>
            <a:r>
              <a:rPr lang="ru-RU" sz="1050" dirty="0">
                <a:latin typeface="Century Gothic" panose="020B0502020202020204" pitchFamily="34" charset="0"/>
              </a:rPr>
              <a:t>студент, проектировщик с 7-летним стажем проектных работ и коммерческих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75" y="703777"/>
            <a:ext cx="1103483" cy="137300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" r="1001" b="12022"/>
          <a:stretch/>
        </p:blipFill>
        <p:spPr>
          <a:xfrm>
            <a:off x="722712" y="2925358"/>
            <a:ext cx="1100829" cy="130836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25293" y="4233726"/>
            <a:ext cx="209566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Century Gothic" panose="020B0502020202020204" pitchFamily="34" charset="0"/>
              </a:rPr>
              <a:t>Кравцов </a:t>
            </a:r>
          </a:p>
          <a:p>
            <a:pPr algn="ctr"/>
            <a:r>
              <a:rPr lang="ru-RU" sz="1050" b="1" dirty="0">
                <a:latin typeface="Century Gothic" panose="020B0502020202020204" pitchFamily="34" charset="0"/>
              </a:rPr>
              <a:t>Вадим Артемович</a:t>
            </a:r>
          </a:p>
          <a:p>
            <a:pPr algn="ctr"/>
            <a:r>
              <a:rPr lang="ru-RU" sz="1050" dirty="0">
                <a:latin typeface="Century Gothic" panose="020B0502020202020204" pitchFamily="34" charset="0"/>
              </a:rPr>
              <a:t>обучающийся колледжа, веб-разработчик с 2-летним стажем проектных работ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5996" r="7115"/>
          <a:stretch/>
        </p:blipFill>
        <p:spPr>
          <a:xfrm>
            <a:off x="3236715" y="2925358"/>
            <a:ext cx="1094983" cy="1303456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572809" y="4233726"/>
            <a:ext cx="241465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err="1">
                <a:latin typeface="Century Gothic" panose="020B0502020202020204" pitchFamily="34" charset="0"/>
              </a:rPr>
              <a:t>Токмаков</a:t>
            </a:r>
            <a:r>
              <a:rPr lang="ru-RU" sz="105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1050" b="1" dirty="0">
                <a:latin typeface="Century Gothic" panose="020B0502020202020204" pitchFamily="34" charset="0"/>
              </a:rPr>
              <a:t>Антон Константинович</a:t>
            </a:r>
          </a:p>
          <a:p>
            <a:pPr algn="ctr"/>
            <a:r>
              <a:rPr lang="ru-RU" sz="1050" dirty="0">
                <a:latin typeface="Century Gothic" panose="020B0502020202020204" pitchFamily="34" charset="0"/>
              </a:rPr>
              <a:t>обучающийся колледжа, </a:t>
            </a:r>
            <a:r>
              <a:rPr lang="ru-RU" sz="1050" dirty="0" err="1">
                <a:latin typeface="Century Gothic" panose="020B0502020202020204" pitchFamily="34" charset="0"/>
              </a:rPr>
              <a:t>бэкенд</a:t>
            </a:r>
            <a:r>
              <a:rPr lang="ru-RU" sz="1050" dirty="0">
                <a:latin typeface="Century Gothic" panose="020B0502020202020204" pitchFamily="34" charset="0"/>
              </a:rPr>
              <a:t>-разработчик с 2-летним стажем проектных работ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983786" y="4228814"/>
            <a:ext cx="209566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err="1">
                <a:latin typeface="Century Gothic" panose="020B0502020202020204" pitchFamily="34" charset="0"/>
              </a:rPr>
              <a:t>Марухин</a:t>
            </a:r>
            <a:r>
              <a:rPr lang="ru-RU" sz="105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1050" b="1" dirty="0">
                <a:latin typeface="Century Gothic" panose="020B0502020202020204" pitchFamily="34" charset="0"/>
              </a:rPr>
              <a:t>Денис Андреевич</a:t>
            </a:r>
          </a:p>
          <a:p>
            <a:pPr algn="ctr"/>
            <a:r>
              <a:rPr lang="ru-RU" sz="1050" dirty="0">
                <a:latin typeface="Century Gothic" panose="020B0502020202020204" pitchFamily="34" charset="0"/>
              </a:rPr>
              <a:t>обучающийся колледжа, </a:t>
            </a:r>
            <a:r>
              <a:rPr lang="ru-RU" sz="1050" dirty="0" err="1">
                <a:latin typeface="Century Gothic" panose="020B0502020202020204" pitchFamily="34" charset="0"/>
              </a:rPr>
              <a:t>схемотехник</a:t>
            </a:r>
            <a:r>
              <a:rPr lang="ru-RU" sz="1050" dirty="0">
                <a:latin typeface="Century Gothic" panose="020B0502020202020204" pitchFamily="34" charset="0"/>
              </a:rPr>
              <a:t> с 2-летним стажем проектных работ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133071" y="4228814"/>
            <a:ext cx="189463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Century Gothic" panose="020B0502020202020204" pitchFamily="34" charset="0"/>
              </a:rPr>
              <a:t>Дорохов Леонид Игоревич</a:t>
            </a:r>
          </a:p>
          <a:p>
            <a:pPr algn="ctr"/>
            <a:r>
              <a:rPr lang="ru-RU" sz="1050" dirty="0">
                <a:latin typeface="Century Gothic" panose="020B0502020202020204" pitchFamily="34" charset="0"/>
              </a:rPr>
              <a:t>обучающийся колледжа, </a:t>
            </a:r>
            <a:r>
              <a:rPr lang="ru-RU" sz="1050" dirty="0" err="1">
                <a:latin typeface="Century Gothic" panose="020B0502020202020204" pitchFamily="34" charset="0"/>
              </a:rPr>
              <a:t>схемотехник</a:t>
            </a:r>
            <a:r>
              <a:rPr lang="ru-RU" sz="1050" dirty="0">
                <a:latin typeface="Century Gothic" panose="020B0502020202020204" pitchFamily="34" charset="0"/>
              </a:rPr>
              <a:t> с 2-летним стажем проектных работ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01" y="2924273"/>
            <a:ext cx="1017168" cy="130945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36" y="2925358"/>
            <a:ext cx="1195928" cy="1308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b="6816"/>
          <a:stretch/>
        </p:blipFill>
        <p:spPr>
          <a:xfrm>
            <a:off x="788224" y="700655"/>
            <a:ext cx="1035317" cy="13792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1CB8F5-A85E-598B-B2DA-9D2D252F48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рямоугольный треугольник 4"/>
          <p:cNvSpPr/>
          <p:nvPr/>
        </p:nvSpPr>
        <p:spPr>
          <a:xfrm rot="10800000">
            <a:off x="5885788" y="-20538"/>
            <a:ext cx="3258211" cy="165618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Прямоугольный треугольник 5"/>
          <p:cNvSpPr/>
          <p:nvPr/>
        </p:nvSpPr>
        <p:spPr>
          <a:xfrm rot="5400000">
            <a:off x="1732155" y="-1766423"/>
            <a:ext cx="3672407" cy="716417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70" name="Object 3"/>
          <p:cNvGraphicFramePr/>
          <p:nvPr/>
        </p:nvGraphicFramePr>
        <p:xfrm>
          <a:off x="266040" y="1440"/>
          <a:ext cx="360" cy="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170" name="Object 3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266040" y="1440"/>
                        <a:ext cx="360" cy="36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Прямоугольник 15"/>
          <p:cNvSpPr/>
          <p:nvPr/>
        </p:nvSpPr>
        <p:spPr>
          <a:xfrm>
            <a:off x="0" y="0"/>
            <a:ext cx="802838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Консультанты</a:t>
            </a:r>
            <a:endParaRPr lang="ru-RU" sz="32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254160" y="0"/>
            <a:ext cx="360" cy="360"/>
          </a:xfrm>
          <a:prstGeom prst="rect">
            <a:avLst/>
          </a:prstGeom>
          <a:ln w="0">
            <a:noFill/>
          </a:ln>
        </p:spPr>
      </p:pic>
      <p:sp>
        <p:nvSpPr>
          <p:cNvPr id="10" name="AutoShape 65" descr="https://sibsiu.ru/upload/main/c5a/ivanova-elena-vladimirov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Прямоугольник 1"/>
          <p:cNvSpPr/>
          <p:nvPr/>
        </p:nvSpPr>
        <p:spPr>
          <a:xfrm>
            <a:off x="1523232" y="3071112"/>
            <a:ext cx="2304388" cy="7590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111600" tIns="55800" rIns="111600" bIns="558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Arial"/>
                <a:cs typeface="DejaVu Sans"/>
              </a:rPr>
              <a:t>Калашников Сергей Николаевич</a:t>
            </a:r>
          </a:p>
          <a:p>
            <a:pPr lvl="0" algn="ctr">
              <a:defRPr/>
            </a:pPr>
            <a:r>
              <a:rPr lang="ru-RU" sz="1050" spc="-1" dirty="0">
                <a:solidFill>
                  <a:prstClr val="black"/>
                </a:solidFill>
                <a:latin typeface="Century Gothic" pitchFamily="34" charset="0"/>
                <a:ea typeface="Arial"/>
                <a:cs typeface="DejaVu Sans"/>
              </a:rPr>
              <a:t>математик с 40 летним стажем, д.т.н., консультант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/>
          <a:srcRect b="8597"/>
          <a:stretch/>
        </p:blipFill>
        <p:spPr>
          <a:xfrm>
            <a:off x="3950863" y="1460172"/>
            <a:ext cx="1355563" cy="161094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581595" y="3070037"/>
            <a:ext cx="2094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28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DejaVu Sans"/>
                <a:cs typeface="Arial"/>
                <a:sym typeface="Arial"/>
              </a:rPr>
              <a:t>Фрянов</a:t>
            </a: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DejaVu Sans"/>
                <a:cs typeface="Arial"/>
                <a:sym typeface="Arial"/>
              </a:rPr>
              <a:t> Виктор Николаевич</a:t>
            </a:r>
          </a:p>
          <a:p>
            <a:pPr lvl="0" algn="ctr" defTabSz="428671">
              <a:defRPr/>
            </a:pPr>
            <a:r>
              <a:rPr lang="ru-RU" sz="1050" kern="0" dirty="0">
                <a:solidFill>
                  <a:prstClr val="black"/>
                </a:solidFill>
                <a:latin typeface="Century Gothic" pitchFamily="34" charset="0"/>
                <a:ea typeface="DejaVu Sans"/>
                <a:cs typeface="Arial"/>
                <a:sym typeface="Arial"/>
              </a:rPr>
              <a:t>горный инженер технолог с 50 летнем стажем, д.т.н. консультант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1" b="9616"/>
          <a:stretch/>
        </p:blipFill>
        <p:spPr>
          <a:xfrm>
            <a:off x="5885788" y="1460172"/>
            <a:ext cx="1355563" cy="161094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5702438" y="3070037"/>
            <a:ext cx="172226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28671">
              <a:defRPr/>
            </a:pPr>
            <a:r>
              <a:rPr lang="ru-RU" sz="1050" b="1" kern="0" dirty="0">
                <a:solidFill>
                  <a:prstClr val="black"/>
                </a:solidFill>
                <a:latin typeface="Century Gothic" pitchFamily="34" charset="0"/>
                <a:cs typeface="Arial"/>
                <a:sym typeface="Arial"/>
              </a:rPr>
              <a:t>Иванова Елена Владимировна</a:t>
            </a:r>
          </a:p>
          <a:p>
            <a:pPr lvl="0" algn="ctr" defTabSz="428671">
              <a:defRPr/>
            </a:pPr>
            <a:r>
              <a:rPr lang="ru-RU" sz="1050" kern="0" dirty="0">
                <a:solidFill>
                  <a:prstClr val="black"/>
                </a:solidFill>
                <a:latin typeface="Century Gothic" pitchFamily="34" charset="0"/>
                <a:cs typeface="Arial"/>
                <a:sym typeface="Arial"/>
              </a:rPr>
              <a:t>Экономист с 30 </a:t>
            </a:r>
            <a:r>
              <a:rPr lang="ru-RU" sz="1050" kern="0" dirty="0" err="1">
                <a:solidFill>
                  <a:prstClr val="black"/>
                </a:solidFill>
                <a:latin typeface="Century Gothic" pitchFamily="34" charset="0"/>
                <a:cs typeface="Arial"/>
                <a:sym typeface="Arial"/>
              </a:rPr>
              <a:t>летнм</a:t>
            </a:r>
            <a:r>
              <a:rPr lang="ru-RU" sz="1050" kern="0" dirty="0">
                <a:solidFill>
                  <a:prstClr val="black"/>
                </a:solidFill>
                <a:latin typeface="Century Gothic" pitchFamily="34" charset="0"/>
                <a:cs typeface="Arial"/>
                <a:sym typeface="Arial"/>
              </a:rPr>
              <a:t> стажем, к.э.н., консультант</a:t>
            </a:r>
          </a:p>
        </p:txBody>
      </p:sp>
      <p:pic>
        <p:nvPicPr>
          <p:cNvPr id="36" name="Рисунок 6"/>
          <p:cNvPicPr/>
          <p:nvPr/>
        </p:nvPicPr>
        <p:blipFill>
          <a:blip r:embed="rId7" cstate="print"/>
          <a:srcRect t="12299" b="11724"/>
          <a:stretch/>
        </p:blipFill>
        <p:spPr>
          <a:xfrm>
            <a:off x="1997645" y="1466096"/>
            <a:ext cx="1355563" cy="1605016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12384-D11F-8CCC-E46E-412486027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79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>
            <a:off x="3922288" y="-3"/>
            <a:ext cx="5221705" cy="1172812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1627862" y="-1627863"/>
            <a:ext cx="3894104" cy="714983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8350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Запрос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753" y="792558"/>
            <a:ext cx="5562368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1. Партнёры: </a:t>
            </a: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Проектные институты; Угольные шахты.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Для внедрения, пилотирования и получения натурных данных, которые необходимы натурного подтверждения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TRL5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2. Грантовая поддержка.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Создание лабораторного стенда 1 млн р. для лабораторного подтверждения модели,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TRL4</a:t>
            </a: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3. </a:t>
            </a:r>
            <a:r>
              <a:rPr lang="ru-RU" dirty="0" err="1">
                <a:solidFill>
                  <a:prstClr val="black"/>
                </a:solidFill>
                <a:latin typeface="Century Gothic" panose="020B0502020202020204" pitchFamily="34" charset="0"/>
              </a:rPr>
              <a:t>Резиденство</a:t>
            </a: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 в профильном технопарке, НТИ и Сколково.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GR</a:t>
            </a: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, поиска партнеров, клиентов, финансирования и помощь в разработке, консультирование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37CE1-BA49-6191-27F7-981507E7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B42C2B33-9FAC-3DEE-3F44-F3C6B9AA9F16}"/>
              </a:ext>
            </a:extLst>
          </p:cNvPr>
          <p:cNvPicPr/>
          <p:nvPr/>
        </p:nvPicPr>
        <p:blipFill rotWithShape="1">
          <a:blip r:embed="rId4"/>
          <a:srcRect l="7041" t="9315" r="7633" b="10175"/>
          <a:stretch/>
        </p:blipFill>
        <p:spPr>
          <a:xfrm>
            <a:off x="6677444" y="2437356"/>
            <a:ext cx="1368152" cy="1296144"/>
          </a:xfrm>
          <a:prstGeom prst="rect">
            <a:avLst/>
          </a:prstGeom>
          <a:ln w="0">
            <a:noFill/>
          </a:ln>
        </p:spPr>
      </p:pic>
      <p:sp>
        <p:nvSpPr>
          <p:cNvPr id="9" name="Google Shape;446;g1067154b13e_0_329">
            <a:extLst>
              <a:ext uri="{FF2B5EF4-FFF2-40B4-BE49-F238E27FC236}">
                <a16:creationId xmlns:a16="http://schemas.microsoft.com/office/drawing/2014/main" id="{E29CEBB5-1012-06C9-E785-496234C4BEE5}"/>
              </a:ext>
            </a:extLst>
          </p:cNvPr>
          <p:cNvSpPr/>
          <p:nvPr/>
        </p:nvSpPr>
        <p:spPr>
          <a:xfrm>
            <a:off x="5652122" y="3931418"/>
            <a:ext cx="3491872" cy="1117447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936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Немцев Александр Юльевич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E-MAIL: alexg02r02l@gmail.com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ТЕЛЕФОН: +7-960-923-10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-</a:t>
            </a: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05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http://cellautomod.tilda.ws/</a:t>
            </a:r>
            <a:endParaRPr kumimoji="0" lang="ru-RU" sz="1800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D21E3167-16B6-0E3A-80B9-431FCE7BBF47}"/>
              </a:ext>
            </a:extLst>
          </p:cNvPr>
          <p:cNvSpPr txBox="1">
            <a:spLocks/>
          </p:cNvSpPr>
          <p:nvPr/>
        </p:nvSpPr>
        <p:spPr>
          <a:xfrm>
            <a:off x="5700210" y="792558"/>
            <a:ext cx="3395696" cy="599392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lIns="0" tIns="34200" rIns="67320" bIns="342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latin typeface="Century Gothic" panose="020B0502020202020204" pitchFamily="34" charset="0"/>
                <a:ea typeface="Arial"/>
              </a:rPr>
              <a:t>Machine Modeling</a:t>
            </a:r>
            <a:endParaRPr lang="ru-RU" sz="2800" b="1" spc="-1" dirty="0">
              <a:latin typeface="Century Gothic" panose="020B0502020202020204" pitchFamily="34" charset="0"/>
            </a:endParaRPr>
          </a:p>
        </p:txBody>
      </p:sp>
      <p:sp>
        <p:nvSpPr>
          <p:cNvPr id="12" name="Google Shape;442;g1067154b13e_0_329">
            <a:extLst>
              <a:ext uri="{FF2B5EF4-FFF2-40B4-BE49-F238E27FC236}">
                <a16:creationId xmlns:a16="http://schemas.microsoft.com/office/drawing/2014/main" id="{E7DF8755-3092-735C-3462-CC2740826788}"/>
              </a:ext>
            </a:extLst>
          </p:cNvPr>
          <p:cNvSpPr/>
          <p:nvPr/>
        </p:nvSpPr>
        <p:spPr>
          <a:xfrm>
            <a:off x="5660461" y="1306658"/>
            <a:ext cx="3402118" cy="93278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936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Система прогнозирования аварий на горных предприятиях</a:t>
            </a:r>
          </a:p>
        </p:txBody>
      </p:sp>
    </p:spTree>
    <p:extLst>
      <p:ext uri="{BB962C8B-B14F-4D97-AF65-F5344CB8AC3E}">
        <p14:creationId xmlns:p14="http://schemas.microsoft.com/office/powerpoint/2010/main" val="132190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Прямоугольный треугольник 3"/>
          <p:cNvSpPr/>
          <p:nvPr/>
        </p:nvSpPr>
        <p:spPr>
          <a:xfrm>
            <a:off x="0" y="0"/>
            <a:ext cx="5537160" cy="5147280"/>
          </a:xfrm>
          <a:custGeom>
            <a:avLst/>
            <a:gdLst>
              <a:gd name="textAreaLeft" fmla="*/ 0 w 5537160"/>
              <a:gd name="textAreaRight" fmla="*/ 5537880 w 5537160"/>
              <a:gd name="textAreaTop" fmla="*/ 0 h 5147280"/>
              <a:gd name="textAreaBottom" fmla="*/ 5148000 h 5147280"/>
            </a:gdLst>
            <a:ahLst/>
            <a:cxnLst/>
            <a:rect l="textAreaLeft" t="textAreaTop" r="textAreaRight" b="textAreaBottom"/>
            <a:pathLst>
              <a:path w="5538032" h="5148000">
                <a:moveTo>
                  <a:pt x="0" y="5148000"/>
                </a:moveTo>
                <a:lnTo>
                  <a:pt x="0" y="0"/>
                </a:lnTo>
                <a:lnTo>
                  <a:pt x="5538032" y="5148000"/>
                </a:lnTo>
                <a:lnTo>
                  <a:pt x="0" y="514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2976931" y="-7193"/>
            <a:ext cx="5328592" cy="1534320"/>
          </a:xfrm>
          <a:prstGeom prst="rect">
            <a:avLst/>
          </a:prstGeom>
          <a:noFill/>
          <a:ln w="0">
            <a:noFill/>
          </a:ln>
        </p:spPr>
        <p:txBody>
          <a:bodyPr lIns="0" tIns="34200" rIns="67320" bIns="342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br>
              <a:rPr lang="ru-RU" sz="4400" b="0" strike="noStrike" spc="-1" dirty="0">
                <a:solidFill>
                  <a:srgbClr val="FFFF00"/>
                </a:solidFill>
                <a:latin typeface="Century Gothic" panose="020B0502020202020204" pitchFamily="34" charset="0"/>
                <a:ea typeface="Arial"/>
              </a:rPr>
            </a:br>
            <a:r>
              <a:rPr lang="en-US" sz="4400" b="0" strike="noStrike" spc="-1" dirty="0">
                <a:solidFill>
                  <a:srgbClr val="FFFF00"/>
                </a:solidFill>
                <a:latin typeface="Century Gothic" panose="020B0502020202020204" pitchFamily="34" charset="0"/>
                <a:ea typeface="Arial"/>
              </a:rPr>
              <a:t>Machine Modeling</a:t>
            </a:r>
            <a:endParaRPr lang="ru-RU" sz="44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86" name="Google Shape;442;g1067154b13e_0_329"/>
          <p:cNvSpPr/>
          <p:nvPr/>
        </p:nvSpPr>
        <p:spPr>
          <a:xfrm>
            <a:off x="2962080" y="1347614"/>
            <a:ext cx="5761800" cy="6250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6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Системы прогнозирования аварий на горных предприятиях</a:t>
            </a:r>
          </a:p>
        </p:txBody>
      </p:sp>
      <p:sp>
        <p:nvSpPr>
          <p:cNvPr id="187" name="Google Shape;446;g1067154b13e_0_329"/>
          <p:cNvSpPr/>
          <p:nvPr/>
        </p:nvSpPr>
        <p:spPr>
          <a:xfrm>
            <a:off x="4852242" y="2748512"/>
            <a:ext cx="4138200" cy="11174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6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Немцев Александр Юльевич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E-MAIL: alexg02r02l@gmail.com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ТЕЛЕФОН: +7-960-923-10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-</a:t>
            </a: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05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http://cellautomod.tilda.ws/</a:t>
            </a:r>
            <a:endParaRPr kumimoji="0" lang="ru-RU" sz="18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8" name="Арка 1"/>
          <p:cNvSpPr/>
          <p:nvPr/>
        </p:nvSpPr>
        <p:spPr>
          <a:xfrm rot="5400000">
            <a:off x="-1799640" y="1522608"/>
            <a:ext cx="3599280" cy="359784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Прямоугольный треугольник 4"/>
          <p:cNvSpPr/>
          <p:nvPr/>
        </p:nvSpPr>
        <p:spPr>
          <a:xfrm rot="16200000">
            <a:off x="6596640" y="2598120"/>
            <a:ext cx="1642680" cy="3450240"/>
          </a:xfrm>
          <a:custGeom>
            <a:avLst/>
            <a:gdLst>
              <a:gd name="textAreaLeft" fmla="*/ 0 w 1642680"/>
              <a:gd name="textAreaRight" fmla="*/ 1643400 w 1642680"/>
              <a:gd name="textAreaTop" fmla="*/ 0 h 3450240"/>
              <a:gd name="textAreaBottom" fmla="*/ 3450960 h 3450240"/>
            </a:gdLst>
            <a:ahLst/>
            <a:cxnLst/>
            <a:rect l="textAreaLeft" t="textAreaTop" r="textAreaRight" b="textAreaBottom"/>
            <a:pathLst>
              <a:path w="2251062" h="3451049">
                <a:moveTo>
                  <a:pt x="1157" y="3451049"/>
                </a:moveTo>
                <a:cubicBezTo>
                  <a:pt x="-2854" y="2280645"/>
                  <a:pt x="5169" y="1170404"/>
                  <a:pt x="1158" y="0"/>
                </a:cubicBezTo>
                <a:lnTo>
                  <a:pt x="2251062" y="3451049"/>
                </a:lnTo>
                <a:lnTo>
                  <a:pt x="1157" y="345104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0" name="Рисунок 6"/>
          <p:cNvPicPr/>
          <p:nvPr/>
        </p:nvPicPr>
        <p:blipFill>
          <a:blip r:embed="rId3"/>
          <a:stretch/>
        </p:blipFill>
        <p:spPr>
          <a:xfrm>
            <a:off x="1784340" y="398872"/>
            <a:ext cx="984240" cy="843840"/>
          </a:xfrm>
          <a:prstGeom prst="rect">
            <a:avLst/>
          </a:prstGeom>
          <a:ln w="0">
            <a:noFill/>
          </a:ln>
        </p:spPr>
      </p:pic>
      <p:sp>
        <p:nvSpPr>
          <p:cNvPr id="191" name="Google Shape;442;g1067154b13e_0_329"/>
          <p:cNvSpPr/>
          <p:nvPr/>
        </p:nvSpPr>
        <p:spPr>
          <a:xfrm>
            <a:off x="37469" y="2748512"/>
            <a:ext cx="2796840" cy="8712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6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</a:rPr>
              <a:t>Свяжитесь</a:t>
            </a: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ru-RU" sz="2800" b="1" spc="-1" dirty="0">
                <a:solidFill>
                  <a:srgbClr val="000000"/>
                </a:solidFill>
                <a:latin typeface="Century Gothic"/>
                <a:ea typeface="Arial"/>
              </a:rPr>
              <a:t>с нами</a:t>
            </a: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</a:rPr>
              <a:t>!</a:t>
            </a:r>
            <a:endParaRPr kumimoji="0" lang="ru-RU" sz="28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92" name="Рисунок 2"/>
          <p:cNvPicPr/>
          <p:nvPr/>
        </p:nvPicPr>
        <p:blipFill rotWithShape="1">
          <a:blip r:embed="rId4"/>
          <a:srcRect l="7041" t="9315" r="7633" b="10175"/>
          <a:stretch/>
        </p:blipFill>
        <p:spPr>
          <a:xfrm>
            <a:off x="2150233" y="3718473"/>
            <a:ext cx="1368152" cy="1296144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D4C395-382D-6CE3-9277-7992688E2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0172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6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Прямоугольный треугольник 14"/>
          <p:cNvSpPr/>
          <p:nvPr/>
        </p:nvSpPr>
        <p:spPr>
          <a:xfrm rot="10800000">
            <a:off x="5874730" y="-3"/>
            <a:ext cx="3269270" cy="177966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Прямоугольный треугольник 15"/>
          <p:cNvSpPr/>
          <p:nvPr/>
        </p:nvSpPr>
        <p:spPr>
          <a:xfrm rot="5400000">
            <a:off x="1560138" y="-1567339"/>
            <a:ext cx="4019832" cy="713866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Прямоугольник 11"/>
          <p:cNvSpPr/>
          <p:nvPr/>
        </p:nvSpPr>
        <p:spPr>
          <a:xfrm>
            <a:off x="1800" y="-15120"/>
            <a:ext cx="65063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2600">
              <a:lnSpc>
                <a:spcPct val="100000"/>
              </a:lnSpc>
              <a:tabLst>
                <a:tab pos="0" algn="l"/>
              </a:tabLst>
            </a:pPr>
            <a:r>
              <a:rPr lang="ru-RU" sz="36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Клиенты	</a:t>
            </a:r>
            <a:endParaRPr lang="ru-RU" sz="3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08" name="Прямоугольник 12"/>
          <p:cNvSpPr/>
          <p:nvPr/>
        </p:nvSpPr>
        <p:spPr>
          <a:xfrm>
            <a:off x="251520" y="699542"/>
            <a:ext cx="8712968" cy="36918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ЦА - Горные проектные институты внедряющие системы мониторинга на горных предприятиях</a:t>
            </a:r>
            <a:endParaRPr lang="ru-RU" sz="1800" b="1" strike="noStrike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>
              <a:lnSpc>
                <a:spcPct val="100000"/>
              </a:lnSpc>
            </a:pPr>
            <a:endParaRPr lang="ru-RU" b="1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1 этап. АО ВНИМИ, НЦ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ВостНИИ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–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нет системы прогнозирования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– партнеры.</a:t>
            </a: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2 этап. ЗАО НТЦ Автоматика –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нет системы прогнозирования – партнеры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.</a:t>
            </a: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3 этап. МНТЛ «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Ривас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», «ИНГОРТЕХ», «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Ди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Эй Групп», «НИИЦ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КузНИУИ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»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–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система прогнозирования на </a:t>
            </a:r>
            <a:r>
              <a:rPr lang="ru-RU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дифф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. уравнениях,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наша система точнее.</a:t>
            </a: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4 этап. ИПКОН РАН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–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система прогнозирования на нейронных сетях, </a:t>
            </a:r>
            <a:r>
              <a:rPr lang="ru-RU" sz="18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наша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система точнее.</a:t>
            </a:r>
            <a:endParaRPr lang="ru-RU" sz="1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FBB4D8-0E7D-7EC4-943D-184B63AA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60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Прямоугольный треугольник 4"/>
          <p:cNvSpPr/>
          <p:nvPr/>
        </p:nvSpPr>
        <p:spPr>
          <a:xfrm rot="10800000">
            <a:off x="4115520" y="-2520"/>
            <a:ext cx="5027760" cy="2646278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Прямоугольный треугольник 2"/>
          <p:cNvSpPr/>
          <p:nvPr/>
        </p:nvSpPr>
        <p:spPr>
          <a:xfrm rot="5400000">
            <a:off x="1672290" y="-1671211"/>
            <a:ext cx="3795348" cy="713884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62" name="Таблица 1"/>
          <p:cNvGraphicFramePr/>
          <p:nvPr/>
        </p:nvGraphicFramePr>
        <p:xfrm>
          <a:off x="107504" y="679178"/>
          <a:ext cx="8935920" cy="4438560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5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98148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Партнеры:</a:t>
                      </a:r>
                      <a:endParaRPr lang="ru-RU" sz="15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АО ВНИМИ,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НЦ </a:t>
                      </a:r>
                      <a:r>
                        <a:rPr lang="ru-RU" sz="1300" b="0" strike="noStrike" spc="-1" dirty="0" err="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ВостНИИ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ЗАО НТЦ Автоматика.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Ключевые процессы: </a:t>
                      </a:r>
                      <a:endParaRPr lang="ru-RU" sz="15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Разработка,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оптимизация,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</a:t>
                      </a:r>
                      <a:r>
                        <a:rPr lang="ru-RU" sz="1300" b="0" strike="noStrike" spc="-1" dirty="0" err="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валидация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внедрение,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</a:t>
                      </a:r>
                      <a:r>
                        <a:rPr lang="ru-RU" sz="1300" b="0" strike="noStrike" spc="-1" dirty="0" err="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лидогенерация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</a:t>
                      </a:r>
                      <a:r>
                        <a:rPr lang="ru-RU" sz="1300" b="0" strike="noStrike" spc="-1" baseline="0" dirty="0" err="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н</a:t>
                      </a:r>
                      <a:r>
                        <a:rPr lang="ru-RU" sz="1300" b="0" strike="noStrike" spc="-1" dirty="0" err="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айм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 работников,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бухгалтерия.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Ценностное предложение:</a:t>
                      </a:r>
                      <a:br>
                        <a:rPr sz="1300" dirty="0">
                          <a:latin typeface="Century Gothic" panose="020B0502020202020204" pitchFamily="34" charset="0"/>
                        </a:rPr>
                      </a:b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Arial"/>
                        </a:rPr>
                        <a:t>Обеспечение безопасности и бесперебойности работы горных предприятий, за счет уменьшения количества аварий, путем увеличение точности прогнозирования аварий с помощью клеточных автоматов относительно конкурентов на 33%.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Нерыночное конкурентное преимущество:</a:t>
                      </a:r>
                      <a:endParaRPr lang="ru-RU" sz="15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Предоставление системы прогнозирования  аварий для горных проектных институтов внедряющих системы мониторинга на горных предприятиях, но</a:t>
                      </a:r>
                      <a:r>
                        <a:rPr lang="ru-RU" sz="1300" b="0" strike="noStrike" spc="-1" baseline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 не имеющие свои системы прогнозирования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.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Сегменты клиентов:</a:t>
                      </a:r>
                      <a:endParaRPr lang="ru-RU" sz="15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Горные проектные институты, внедряющие системы мониторинга, на горных предприятиях, но не имеющие систем прогнозирования.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Ключевые ресурсы:</a:t>
                      </a:r>
                      <a:endParaRPr lang="ru-RU" sz="15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 marL="126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Сотрудники,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помещение,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патенты,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компьютеры,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лабораторные</a:t>
                      </a:r>
                      <a:r>
                        <a:rPr lang="ru-RU" sz="1300" b="0" strike="noStrike" spc="-1" baseline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стенды.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Каналы</a:t>
                      </a: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Партнеры специалисты и компании, коммерческое предложение (рассылка, звонок, сайт),</a:t>
                      </a:r>
                      <a:r>
                        <a:rPr lang="ru-RU" sz="1300" b="0" strike="noStrike" spc="-1" baseline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конференции.</a:t>
                      </a:r>
                      <a:endParaRPr lang="ru-RU" sz="13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72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Структура расходов:</a:t>
                      </a:r>
                      <a:endParaRPr lang="ru-RU" sz="15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Зарплата, аренда, представительские расходы в среднем за год</a:t>
                      </a:r>
                      <a:r>
                        <a:rPr lang="ru-RU" sz="1300" b="0" strike="noStrike" spc="-1" baseline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12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млн р.</a:t>
                      </a:r>
                      <a:endParaRPr lang="ru-RU" sz="1300" b="0" strike="noStrike" spc="-1" baseline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5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Потоки выручки:</a:t>
                      </a:r>
                      <a:endParaRPr lang="ru-RU" sz="15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Приобретение, Аренда, Подписки, Расчеты в среднем за год </a:t>
                      </a:r>
                      <a:r>
                        <a:rPr lang="ru-RU" sz="1300" b="0" strike="noStrike" spc="-1" baseline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72</a:t>
                      </a:r>
                      <a:r>
                        <a:rPr lang="ru-RU" sz="1300" b="0" strike="noStrike" spc="-1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 млн р.</a:t>
                      </a:r>
                      <a:endParaRPr lang="ru-RU" sz="1300" b="0" strike="noStrike" spc="-1" baseline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3" name="Прямоугольник 27"/>
          <p:cNvSpPr/>
          <p:nvPr/>
        </p:nvSpPr>
        <p:spPr>
          <a:xfrm>
            <a:off x="540" y="-19980"/>
            <a:ext cx="7379772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3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</a:rPr>
              <a:t>Бизнес-модель</a:t>
            </a: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EB8E0D-2BBA-94F8-4B58-7E02E58EC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7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ый треугольник 4"/>
          <p:cNvSpPr/>
          <p:nvPr/>
        </p:nvSpPr>
        <p:spPr>
          <a:xfrm rot="10800000">
            <a:off x="3661200" y="0"/>
            <a:ext cx="5468040" cy="1059582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Прямоугольный треугольник 2"/>
          <p:cNvSpPr/>
          <p:nvPr/>
        </p:nvSpPr>
        <p:spPr>
          <a:xfrm rot="5400000">
            <a:off x="2176346" y="-2175267"/>
            <a:ext cx="2787236" cy="713884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Прямоугольник 3"/>
          <p:cNvSpPr/>
          <p:nvPr/>
        </p:nvSpPr>
        <p:spPr>
          <a:xfrm>
            <a:off x="0" y="0"/>
            <a:ext cx="5861558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32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Проблема</a:t>
            </a: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" name="Диаграмма 1"/>
          <p:cNvGraphicFramePr/>
          <p:nvPr/>
        </p:nvGraphicFramePr>
        <p:xfrm>
          <a:off x="0" y="2355726"/>
          <a:ext cx="50760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4929112" y="2355726"/>
          <a:ext cx="420012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3" name="Google Shape;227;g1067154b13e_0_83"/>
          <p:cNvSpPr/>
          <p:nvPr/>
        </p:nvSpPr>
        <p:spPr>
          <a:xfrm>
            <a:off x="107504" y="701930"/>
            <a:ext cx="8928992" cy="222762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Малая точностью прогнозирования аварий – 60% 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ведет к большому числу аварий.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аварии на горных предприятиях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, приводят к: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травмам и гибели людей 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(страховые выплаты);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простоям на производстве 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(день простоя на шахте ~20 млн. р.);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разрушение дорогостоящего оборудования.</a:t>
            </a: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В 2021 году на шахте «Листвяжная»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погиб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51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,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пострадали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106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чел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.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В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России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расположено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171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горное предприятий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, из которых в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Кузбассе</a:t>
            </a:r>
            <a:r>
              <a:rPr kumimoji="0" lang="ru-RU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ru-RU" sz="18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74.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1715EA-7C73-AB00-429C-B60244F21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3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ый треугольник 13"/>
          <p:cNvSpPr/>
          <p:nvPr/>
        </p:nvSpPr>
        <p:spPr>
          <a:xfrm rot="10800000">
            <a:off x="3922920" y="-1"/>
            <a:ext cx="5221080" cy="1054517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Прямоугольный треугольник 12"/>
          <p:cNvSpPr/>
          <p:nvPr/>
        </p:nvSpPr>
        <p:spPr>
          <a:xfrm rot="5400000">
            <a:off x="1721561" y="-1721564"/>
            <a:ext cx="3696266" cy="713939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Прямоугольник 10"/>
          <p:cNvSpPr/>
          <p:nvPr/>
        </p:nvSpPr>
        <p:spPr>
          <a:xfrm>
            <a:off x="0" y="0"/>
            <a:ext cx="7139389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Гипотезы		</a:t>
            </a:r>
            <a:r>
              <a:rPr lang="en-US" sz="3200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	</a:t>
            </a:r>
            <a:endParaRPr lang="ru-RU" sz="3200" spc="-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3"/>
          <p:cNvGraphicFramePr/>
          <p:nvPr>
            <p:extLst>
              <p:ext uri="{D42A27DB-BD31-4B8C-83A1-F6EECF244321}">
                <p14:modId xmlns:p14="http://schemas.microsoft.com/office/powerpoint/2010/main" val="435790834"/>
              </p:ext>
            </p:extLst>
          </p:nvPr>
        </p:nvGraphicFramePr>
        <p:xfrm>
          <a:off x="107504" y="609763"/>
          <a:ext cx="8856983" cy="4399815"/>
        </p:xfrm>
        <a:graphic>
          <a:graphicData uri="http://schemas.openxmlformats.org/drawingml/2006/table">
            <a:tbl>
              <a:tblPr/>
              <a:tblGrid>
                <a:gridCol w="626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Гипотеза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Действия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Результат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Существуют горные проектные институты, внедряющие системы мониторинга, но не имеющие систем прогнозирования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latin typeface="Century Gothic" panose="020B0502020202020204" pitchFamily="34" charset="0"/>
                        </a:rPr>
                        <a:t>Кастдев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  <a:p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Существуют горные проектные институты, внедряющие системы мониторинга и прогнозирования, которые обладают меньшей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точностью</a:t>
                      </a:r>
                      <a:endParaRPr lang="ru-RU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latin typeface="Century Gothic" panose="020B0502020202020204" pitchFamily="34" charset="0"/>
                        </a:rPr>
                        <a:t>Кастдев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  <a:p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Нейронные сети точнее на 20 процентных пунктов прогнозирует аварии, чем мат. модель на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дифф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уравнениях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latin typeface="Century Gothic" panose="020B0502020202020204" pitchFamily="34" charset="0"/>
                        </a:rPr>
                        <a:t>Лит.обзор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Нейронные сети изоморфны клеточные автоматы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latin typeface="Century Gothic" panose="020B0502020202020204" pitchFamily="34" charset="0"/>
                        </a:rPr>
                        <a:t>Лит.обзор</a:t>
                      </a:r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5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Серый (Клеточный автомат) ящик точнее черного (нейронная сеть)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Лит.обзор</a:t>
                      </a:r>
                      <a:endParaRPr lang="ru-RU" sz="1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Рисунок 6" descr="Флажок со сплошной заливкой">
            <a:extLst>
              <a:ext uri="{FF2B5EF4-FFF2-40B4-BE49-F238E27FC236}">
                <a16:creationId xmlns:a16="http://schemas.microsoft.com/office/drawing/2014/main" id="{E1F60E9B-E4C5-0257-1EF7-849B14E8A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4197" y="1228386"/>
            <a:ext cx="428670" cy="428670"/>
          </a:xfrm>
          <a:prstGeom prst="rect">
            <a:avLst/>
          </a:prstGeom>
        </p:spPr>
      </p:pic>
      <p:pic>
        <p:nvPicPr>
          <p:cNvPr id="8" name="Рисунок 7" descr="Флажок со сплошной заливкой">
            <a:extLst>
              <a:ext uri="{FF2B5EF4-FFF2-40B4-BE49-F238E27FC236}">
                <a16:creationId xmlns:a16="http://schemas.microsoft.com/office/drawing/2014/main" id="{E1F60E9B-E4C5-0257-1EF7-849B14E8A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4197" y="2323416"/>
            <a:ext cx="428670" cy="428670"/>
          </a:xfrm>
          <a:prstGeom prst="rect">
            <a:avLst/>
          </a:prstGeom>
        </p:spPr>
      </p:pic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id="{E1F60E9B-E4C5-0257-1EF7-849B14E8A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3001" y="3305669"/>
            <a:ext cx="404435" cy="404435"/>
          </a:xfrm>
          <a:prstGeom prst="rect">
            <a:avLst/>
          </a:prstGeom>
        </p:spPr>
      </p:pic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E1F60E9B-E4C5-0257-1EF7-849B14E8A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6314" y="3955405"/>
            <a:ext cx="404435" cy="404435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E1F60E9B-E4C5-0257-1EF7-849B14E8A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8432" y="4482491"/>
            <a:ext cx="404435" cy="40443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485BF9-3113-61AA-087A-32D3A6A71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Прямоугольный треугольник 1"/>
          <p:cNvSpPr/>
          <p:nvPr/>
        </p:nvSpPr>
        <p:spPr>
          <a:xfrm rot="10800000">
            <a:off x="5874726" y="0"/>
            <a:ext cx="3269271" cy="170765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Прямоугольный треугольник 16"/>
          <p:cNvSpPr/>
          <p:nvPr/>
        </p:nvSpPr>
        <p:spPr>
          <a:xfrm rot="5400000">
            <a:off x="1708295" y="-1707215"/>
            <a:ext cx="3723340" cy="713884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05" name="Таблица 4"/>
          <p:cNvGraphicFramePr/>
          <p:nvPr>
            <p:extLst>
              <p:ext uri="{D42A27DB-BD31-4B8C-83A1-F6EECF244321}">
                <p14:modId xmlns:p14="http://schemas.microsoft.com/office/powerpoint/2010/main" val="1699310568"/>
              </p:ext>
            </p:extLst>
          </p:nvPr>
        </p:nvGraphicFramePr>
        <p:xfrm>
          <a:off x="179512" y="771550"/>
          <a:ext cx="8784976" cy="4130804"/>
        </p:xfrm>
        <a:graphic>
          <a:graphicData uri="http://schemas.openxmlformats.org/drawingml/2006/table">
            <a:tbl>
              <a:tblPr/>
              <a:tblGrid>
                <a:gridCol w="542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9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TPRL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Технологическая готовность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TRL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Производственная</a:t>
                      </a: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 </a:t>
                      </a: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готовность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MRL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Рыночная</a:t>
                      </a: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 </a:t>
                      </a: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готовность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CRL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6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80808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Изготовлен полнофункциональный опытный образец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80808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Определен окончательный состав производственной линии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Уточнены спецификации продукта по каждому целевому сегменту, уточнена бизнес-модель</a:t>
                      </a:r>
                      <a:endParaRPr lang="ru-RU" sz="1100" b="1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5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80808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Изготовлен полномасштабный</a:t>
                      </a:r>
                      <a:br>
                        <a:rPr sz="1100">
                          <a:latin typeface="Century Gothic" panose="020B0502020202020204" pitchFamily="34" charset="0"/>
                        </a:rPr>
                      </a:br>
                      <a:r>
                        <a:rPr lang="ru-RU" sz="1100" b="0" strike="noStrike" spc="-1">
                          <a:solidFill>
                            <a:srgbClr val="80808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опытный образец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80808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Продемонстрированы в реальных условиях прототипы материалов, оборудования, контрольных приборов и квалификация персонала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Выбран канал продаж и ценообразование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4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Изготовлен</a:t>
                      </a:r>
                      <a:br>
                        <a:rPr sz="11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100" b="0" strike="noStrike" spc="-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лабораторный образец</a:t>
                      </a:r>
                      <a:endParaRPr lang="ru-RU" sz="1100" b="0" strike="noStrike" spc="-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80808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Предварительно согласован технологический процесс производства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Уточнены конкуренты по секторам, уточнена модель ценообразования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3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3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Изготовлен</a:t>
                      </a:r>
                      <a:br>
                        <a:rPr sz="1100" b="1" dirty="0">
                          <a:latin typeface="Century Gothic" panose="020B0502020202020204" pitchFamily="34" charset="0"/>
                        </a:rPr>
                      </a:b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макетный образец</a:t>
                      </a:r>
                      <a:endParaRPr lang="ru-RU" sz="11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80808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Принято решение производить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Проведены конкурентный анализ, уточнены характеристики продукта, способы монетизации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100" b="1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2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Сформулировано предварительное техническое задание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Требования к производству уточнены на основе конкретных материалов и процессов</a:t>
                      </a:r>
                      <a:endParaRPr lang="ru-RU" sz="1100" b="0" strike="noStrike" spc="-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Подтверждены и оценены целевые потребительские сегменты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1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Сформулировано виденье продукта / фундаментальная концепция</a:t>
                      </a:r>
                      <a:endParaRPr lang="ru-RU" sz="11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Определены базовые требования к производству</a:t>
                      </a:r>
                      <a:endParaRPr lang="ru-RU" sz="1100" b="1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Определен потенциальный заказчик</a:t>
                      </a: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/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Open Sans"/>
                        </a:rPr>
                        <a:t>наличие потребности 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12240">
                      <a:solidFill>
                        <a:srgbClr val="02227F"/>
                      </a:solidFill>
                    </a:lnL>
                    <a:lnR w="12240">
                      <a:solidFill>
                        <a:srgbClr val="02227F"/>
                      </a:solidFill>
                    </a:lnR>
                    <a:lnT w="12240">
                      <a:solidFill>
                        <a:srgbClr val="02227F"/>
                      </a:solidFill>
                    </a:lnT>
                    <a:lnB w="12240">
                      <a:solidFill>
                        <a:srgbClr val="02227F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6" name="Прямоугольник 2"/>
          <p:cNvSpPr/>
          <p:nvPr/>
        </p:nvSpPr>
        <p:spPr>
          <a:xfrm>
            <a:off x="0" y="0"/>
            <a:ext cx="914328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Уровень готовность	</a:t>
            </a:r>
            <a:endParaRPr lang="ru-RU" sz="3200" b="0" strike="noStrike" spc="-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ый треугольник 4"/>
          <p:cNvSpPr/>
          <p:nvPr/>
        </p:nvSpPr>
        <p:spPr>
          <a:xfrm rot="10800000">
            <a:off x="3661200" y="0"/>
            <a:ext cx="5468040" cy="1059582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Прямоугольный треугольник 2"/>
          <p:cNvSpPr/>
          <p:nvPr/>
        </p:nvSpPr>
        <p:spPr>
          <a:xfrm rot="5400000">
            <a:off x="2176346" y="-2175267"/>
            <a:ext cx="2787236" cy="713884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Прямоугольник 3"/>
          <p:cNvSpPr/>
          <p:nvPr/>
        </p:nvSpPr>
        <p:spPr>
          <a:xfrm>
            <a:off x="0" y="0"/>
            <a:ext cx="5861558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spc="-1" dirty="0">
                <a:solidFill>
                  <a:srgbClr val="FFFFFF"/>
                </a:solidFill>
                <a:latin typeface="Century Gothic" panose="020B0502020202020204" pitchFamily="34" charset="0"/>
              </a:rPr>
              <a:t>Проблема</a:t>
            </a:r>
            <a:endParaRPr lang="ru-RU" sz="32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13" name="Google Shape;227;g1067154b13e_0_83"/>
          <p:cNvSpPr/>
          <p:nvPr/>
        </p:nvSpPr>
        <p:spPr>
          <a:xfrm>
            <a:off x="107504" y="701930"/>
            <a:ext cx="9036496" cy="361261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b="1" spc="-1" dirty="0">
                <a:solidFill>
                  <a:srgbClr val="000000"/>
                </a:solidFill>
                <a:latin typeface="Century Gothic"/>
              </a:rPr>
              <a:t>Малая точностью прогнозирования аварий – 60% </a:t>
            </a:r>
            <a:r>
              <a:rPr lang="ru-RU" spc="-1" dirty="0">
                <a:solidFill>
                  <a:srgbClr val="000000"/>
                </a:solidFill>
                <a:latin typeface="Century Gothic"/>
              </a:rPr>
              <a:t>ведет к большому их числу.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pc="-1" dirty="0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Аварии на горных предприятиях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, приводят к:</a:t>
            </a:r>
            <a:endParaRPr lang="ru-RU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травмам и гибели людей </a:t>
            </a:r>
            <a:r>
              <a:rPr lang="ru-RU" spc="-1" dirty="0">
                <a:latin typeface="Arial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(страховые выплаты);</a:t>
            </a:r>
            <a:endParaRPr lang="ru-RU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простоям на производстве </a:t>
            </a:r>
            <a:r>
              <a:rPr lang="ru-RU" spc="-1" dirty="0">
                <a:latin typeface="Arial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(день простоя на шахте ~20 млн. р.);</a:t>
            </a:r>
            <a:endParaRPr lang="ru-RU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разрушение дорогостоящего оборудования.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i="1" spc="-1" dirty="0">
                <a:solidFill>
                  <a:srgbClr val="000000"/>
                </a:solidFill>
                <a:latin typeface="Century Gothic"/>
              </a:rPr>
              <a:t>В 2021 году на шахте «Листвяжная» </a:t>
            </a:r>
            <a:r>
              <a:rPr lang="ru-RU" b="1" i="1" spc="-1" dirty="0">
                <a:solidFill>
                  <a:srgbClr val="000000"/>
                </a:solidFill>
                <a:latin typeface="Century Gothic"/>
              </a:rPr>
              <a:t>погиб</a:t>
            </a:r>
            <a:r>
              <a:rPr lang="en-US" i="1" spc="-1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ru-RU" b="1" i="1" spc="-1" dirty="0">
                <a:solidFill>
                  <a:srgbClr val="000000"/>
                </a:solidFill>
                <a:latin typeface="Century Gothic"/>
              </a:rPr>
              <a:t>51</a:t>
            </a:r>
            <a:r>
              <a:rPr lang="en-US" i="1" spc="-1" dirty="0">
                <a:solidFill>
                  <a:srgbClr val="000000"/>
                </a:solidFill>
                <a:latin typeface="Century Gothic"/>
              </a:rPr>
              <a:t>,</a:t>
            </a:r>
            <a:r>
              <a:rPr lang="ru-RU" spc="-1" dirty="0"/>
              <a:t> </a:t>
            </a:r>
            <a:r>
              <a:rPr lang="ru-RU" b="1" i="1" spc="-1" dirty="0">
                <a:solidFill>
                  <a:srgbClr val="000000"/>
                </a:solidFill>
                <a:latin typeface="Century Gothic"/>
              </a:rPr>
              <a:t>пострадали</a:t>
            </a:r>
            <a:r>
              <a:rPr lang="ru-RU" i="1" spc="-1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ru-RU" b="1" i="1" spc="-1" dirty="0">
                <a:solidFill>
                  <a:srgbClr val="000000"/>
                </a:solidFill>
                <a:latin typeface="Century Gothic"/>
              </a:rPr>
              <a:t>106</a:t>
            </a:r>
            <a:r>
              <a:rPr lang="ru-RU" i="1" spc="-1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ru-RU" b="1" i="1" spc="-1" dirty="0">
                <a:solidFill>
                  <a:srgbClr val="000000"/>
                </a:solidFill>
                <a:latin typeface="Century Gothic"/>
              </a:rPr>
              <a:t>чел</a:t>
            </a:r>
            <a:r>
              <a:rPr lang="en-US" i="1" spc="-1" dirty="0">
                <a:solidFill>
                  <a:srgbClr val="000000"/>
                </a:solidFill>
                <a:latin typeface="Century Gothic"/>
              </a:rPr>
              <a:t>.</a:t>
            </a:r>
            <a:r>
              <a:rPr lang="ru-RU" i="1" spc="-1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>
              <a:tabLst>
                <a:tab pos="0" algn="l"/>
              </a:tabLst>
            </a:pPr>
            <a:r>
              <a:rPr lang="ru-RU" b="1" i="1" spc="-1" dirty="0">
                <a:latin typeface="Century Gothic"/>
              </a:rPr>
              <a:t>В</a:t>
            </a:r>
            <a:r>
              <a:rPr lang="ru-RU" i="1" spc="-1" dirty="0">
                <a:latin typeface="Century Gothic"/>
              </a:rPr>
              <a:t> </a:t>
            </a:r>
            <a:r>
              <a:rPr lang="ru-RU" b="1" i="1" spc="-1" dirty="0">
                <a:latin typeface="Century Gothic"/>
              </a:rPr>
              <a:t>России</a:t>
            </a:r>
            <a:r>
              <a:rPr lang="ru-RU" i="1" spc="-1" dirty="0">
                <a:latin typeface="Century Gothic"/>
              </a:rPr>
              <a:t> расположено </a:t>
            </a:r>
            <a:r>
              <a:rPr lang="ru-RU" b="1" i="1" spc="-1" dirty="0">
                <a:latin typeface="Century Gothic"/>
              </a:rPr>
              <a:t>171</a:t>
            </a:r>
            <a:r>
              <a:rPr lang="ru-RU" i="1" spc="-1" dirty="0">
                <a:latin typeface="Century Gothic"/>
              </a:rPr>
              <a:t> </a:t>
            </a:r>
            <a:r>
              <a:rPr lang="ru-RU" b="1" i="1" spc="-1" dirty="0">
                <a:latin typeface="Century Gothic"/>
              </a:rPr>
              <a:t>горное предприятий</a:t>
            </a:r>
            <a:r>
              <a:rPr lang="ru-RU" i="1" spc="-1" dirty="0">
                <a:latin typeface="Century Gothic"/>
              </a:rPr>
              <a:t>, из которых в </a:t>
            </a:r>
            <a:r>
              <a:rPr lang="ru-RU" b="1" i="1" spc="-1" dirty="0">
                <a:latin typeface="Century Gothic"/>
              </a:rPr>
              <a:t>Кузбассе</a:t>
            </a:r>
            <a:r>
              <a:rPr lang="ru-RU" i="1" spc="-1" dirty="0">
                <a:latin typeface="Century Gothic"/>
              </a:rPr>
              <a:t> </a:t>
            </a:r>
            <a:r>
              <a:rPr lang="ru-RU" b="1" i="1" spc="-1" dirty="0">
                <a:latin typeface="Century Gothic"/>
              </a:rPr>
              <a:t>74.</a:t>
            </a:r>
          </a:p>
          <a:p>
            <a:pPr>
              <a:tabLst>
                <a:tab pos="0" algn="l"/>
              </a:tabLst>
            </a:pPr>
            <a:endParaRPr lang="ru-RU" b="1" i="1" spc="-1" dirty="0">
              <a:latin typeface="Century Gothic"/>
            </a:endParaRPr>
          </a:p>
          <a:p>
            <a:pPr>
              <a:tabLst>
                <a:tab pos="0" algn="l"/>
              </a:tabLst>
            </a:pPr>
            <a:r>
              <a:rPr lang="ru-RU" i="1" spc="-1" dirty="0">
                <a:solidFill>
                  <a:srgbClr val="000000"/>
                </a:solidFill>
                <a:latin typeface="Century Gothic"/>
              </a:rPr>
              <a:t>Среднее число аварий за год – 1,6.</a:t>
            </a:r>
          </a:p>
          <a:p>
            <a:pPr>
              <a:tabLst>
                <a:tab pos="0" algn="l"/>
              </a:tabLst>
            </a:pPr>
            <a:r>
              <a:rPr lang="ru-RU" i="1" spc="-1" dirty="0">
                <a:solidFill>
                  <a:srgbClr val="000000"/>
                </a:solidFill>
                <a:latin typeface="Century Gothic"/>
              </a:rPr>
              <a:t>Среднее число погибших от аварий за год – 34.</a:t>
            </a:r>
          </a:p>
          <a:p>
            <a:pPr>
              <a:tabLst>
                <a:tab pos="0" algn="l"/>
              </a:tabLst>
            </a:pPr>
            <a:r>
              <a:rPr lang="ru-RU" i="1" spc="-1" dirty="0">
                <a:solidFill>
                  <a:srgbClr val="000000"/>
                </a:solidFill>
                <a:latin typeface="Century Gothic"/>
              </a:rPr>
              <a:t>Среднее число пострадавших от аварий за год – 28.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1715EA-7C73-AB00-429C-B60244F21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Прямоугольный треугольник 8"/>
          <p:cNvSpPr/>
          <p:nvPr/>
        </p:nvSpPr>
        <p:spPr>
          <a:xfrm rot="10800000">
            <a:off x="5005800" y="0"/>
            <a:ext cx="4138200" cy="122652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Прямоугольный треугольник 7"/>
          <p:cNvSpPr/>
          <p:nvPr/>
        </p:nvSpPr>
        <p:spPr>
          <a:xfrm rot="5400000">
            <a:off x="1460048" y="-1457528"/>
            <a:ext cx="2878560" cy="579361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Прямоугольник 27"/>
          <p:cNvSpPr/>
          <p:nvPr/>
        </p:nvSpPr>
        <p:spPr>
          <a:xfrm>
            <a:off x="1800" y="-3240"/>
            <a:ext cx="500256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4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/>
              </a:rPr>
              <a:t>Каналы продаж</a:t>
            </a:r>
            <a:endParaRPr lang="ru-RU" sz="4400" b="0" strike="noStrike" spc="-1" dirty="0">
              <a:latin typeface="Century Gothic" panose="020B0502020202020204" pitchFamily="34" charset="0"/>
            </a:endParaRPr>
          </a:p>
        </p:txBody>
      </p:sp>
      <p:graphicFrame>
        <p:nvGraphicFramePr>
          <p:cNvPr id="167" name="Таблица 2"/>
          <p:cNvGraphicFramePr/>
          <p:nvPr>
            <p:extLst>
              <p:ext uri="{D42A27DB-BD31-4B8C-83A1-F6EECF244321}">
                <p14:modId xmlns:p14="http://schemas.microsoft.com/office/powerpoint/2010/main" val="2242828673"/>
              </p:ext>
            </p:extLst>
          </p:nvPr>
        </p:nvGraphicFramePr>
        <p:xfrm>
          <a:off x="107506" y="771550"/>
          <a:ext cx="8928991" cy="4171680"/>
        </p:xfrm>
        <a:graphic>
          <a:graphicData uri="http://schemas.openxmlformats.org/drawingml/2006/table">
            <a:tbl>
              <a:tblPr/>
              <a:tblGrid>
                <a:gridCol w="2016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Каналы продаж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Партнеры компании и специалисты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Конференции</a:t>
                      </a:r>
                      <a:endParaRPr lang="ru-RU" sz="1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</a:rPr>
                        <a:t>Коммерческое предложение (рассылка, звонок, сайт)</a:t>
                      </a:r>
                      <a:endParaRPr lang="ru-RU" sz="1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Общий поток клиентов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8 компаний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Платящие клиенты</a:t>
                      </a:r>
                      <a:endParaRPr lang="ru-RU" sz="1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3 компаний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Доход с одной сделки</a:t>
                      </a:r>
                      <a:endParaRPr lang="ru-RU" sz="1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1,6 </a:t>
                      </a:r>
                      <a:r>
                        <a:rPr lang="ru-RU" sz="1800" b="0" strike="noStrike" spc="-1" dirty="0" err="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млн.р</a:t>
                      </a: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.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Общий доход с клиента</a:t>
                      </a:r>
                      <a:endParaRPr lang="ru-RU" sz="1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24 млн.р.</a:t>
                      </a:r>
                      <a:endParaRPr lang="ru-RU" sz="1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6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Доход с канала продаж</a:t>
                      </a:r>
                      <a:endParaRPr lang="ru-RU" sz="1800" b="0" strike="noStrike" spc="-1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72 </a:t>
                      </a:r>
                      <a:r>
                        <a:rPr lang="ru-RU" sz="1800" b="0" strike="noStrike" spc="-1" dirty="0" err="1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млн.р</a:t>
                      </a: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.</a:t>
                      </a:r>
                      <a:endParaRPr lang="ru-RU" sz="1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rot="10800000">
            <a:off x="5005135" y="-5"/>
            <a:ext cx="4138861" cy="122722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5400000">
            <a:off x="2347057" y="-2345259"/>
            <a:ext cx="1576136" cy="626665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" name="Прямоугольник 27"/>
          <p:cNvSpPr/>
          <p:nvPr/>
        </p:nvSpPr>
        <p:spPr>
          <a:xfrm>
            <a:off x="1798" y="-3204"/>
            <a:ext cx="4149098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Финансы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4442" y="788069"/>
            <a:ext cx="8462606" cy="171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Потоки выручки: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 тарифные пол: «Приобретение»; «Аренда»; «Подписка»; «Расчеты» на количество оказанных услуг клиентам в среднем по отрасли за год: (4*(2+3)/2)*((3+6)/2)*(((6,5+9,04+8,15+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9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)/4)/5)=72 млн 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Структура расходов: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зарплаты, аренда, представительские расходы: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Arial" pitchFamily="34" charset="0"/>
              </a:rPr>
              <a:t>11 + 0,2 + 0,8 = 12 млн. р. за год в среднем.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2" y="2499742"/>
            <a:ext cx="4328535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4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ый треугольник 12"/>
          <p:cNvSpPr/>
          <p:nvPr/>
        </p:nvSpPr>
        <p:spPr>
          <a:xfrm rot="5400000">
            <a:off x="1107720" y="-1107000"/>
            <a:ext cx="2634120" cy="48481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Прямоугольный треугольник 13"/>
          <p:cNvSpPr/>
          <p:nvPr/>
        </p:nvSpPr>
        <p:spPr>
          <a:xfrm rot="10800000">
            <a:off x="3922920" y="0"/>
            <a:ext cx="5221080" cy="76860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Прямоугольник 10"/>
          <p:cNvSpPr/>
          <p:nvPr/>
        </p:nvSpPr>
        <p:spPr>
          <a:xfrm>
            <a:off x="0" y="0"/>
            <a:ext cx="7314480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400" spc="-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Кастдев</a:t>
            </a:r>
            <a:endParaRPr lang="ru-RU" sz="4400" spc="-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400" b="0" strike="noStrike" spc="-1" dirty="0">
              <a:latin typeface="Century Gothic" panose="020B0502020202020204" pitchFamily="34" charset="0"/>
            </a:endParaRPr>
          </a:p>
        </p:txBody>
      </p:sp>
      <p:graphicFrame>
        <p:nvGraphicFramePr>
          <p:cNvPr id="123" name="Таблица 3"/>
          <p:cNvGraphicFramePr/>
          <p:nvPr>
            <p:extLst>
              <p:ext uri="{D42A27DB-BD31-4B8C-83A1-F6EECF244321}">
                <p14:modId xmlns:p14="http://schemas.microsoft.com/office/powerpoint/2010/main" val="2728482172"/>
              </p:ext>
            </p:extLst>
          </p:nvPr>
        </p:nvGraphicFramePr>
        <p:xfrm>
          <a:off x="107504" y="689551"/>
          <a:ext cx="8928990" cy="4363968"/>
        </p:xfrm>
        <a:graphic>
          <a:graphicData uri="http://schemas.openxmlformats.org/drawingml/2006/table">
            <a:tbl>
              <a:tblPr/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Ключевой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DejaVu Sans"/>
                        </a:rPr>
                        <a:t>показатель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АО ВНИМИ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НЦ </a:t>
                      </a:r>
                      <a:r>
                        <a:rPr lang="ru-RU" sz="1100" b="0" strike="noStrike" spc="-1" dirty="0" err="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ВостНИИ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ЗАО НТЦ Автоматика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МНТЛ «</a:t>
                      </a:r>
                      <a:r>
                        <a:rPr lang="ru-RU" sz="1100" b="0" strike="noStrike" spc="-1" dirty="0" err="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Ривас</a:t>
                      </a: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»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ФБГОУ ВО «</a:t>
                      </a:r>
                      <a:r>
                        <a:rPr lang="ru-RU" sz="1100" b="0" strike="noStrike" spc="-1" dirty="0" err="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СибГИУ</a:t>
                      </a:r>
                      <a:r>
                        <a:rPr lang="ru-RU" sz="1100" b="0" strike="noStrike" spc="-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»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Внедряете ли вы системы мониторинга?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Century Gothic" panose="020B0502020202020204" pitchFamily="34" charset="0"/>
                      </a:endParaRPr>
                    </a:p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Century Gothic" panose="020B0502020202020204" pitchFamily="34" charset="0"/>
                      </a:endParaRPr>
                    </a:p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Есть ли у вас система прогнозирования?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Нужна ли система прогнозирования?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1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Какая используется мат. модель при моделировании газодинамических явлений?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Дифф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уравнения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Дифф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уравнения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Дифф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уравнения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Не используется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Century Gothic" panose="020B0502020202020204" pitchFamily="34" charset="0"/>
                        </a:rPr>
                        <a:t>Дифф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. уравнения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Нужна ли вам более перспективная мат. модель?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8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Слышали ли вы о такой мат. модели, как клеточные автоматы?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Рассказать ли вам о преимуществах клеточных автоматов?</a:t>
                      </a:r>
                      <a:endParaRPr lang="ru-RU" sz="11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latin typeface="Century Gothic" panose="020B0502020202020204" pitchFamily="34" charset="0"/>
                        </a:rPr>
                        <a:t>Считаете ли вы клеточные автоматы перспективной мат. моделью?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93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latin typeface="Century Gothic" panose="020B0502020202020204" pitchFamily="34" charset="0"/>
                        </a:rPr>
                        <a:t>Нам разработать для вас системы прогнозирования?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latin typeface="Century Gothic" panose="020B0502020202020204" pitchFamily="34" charset="0"/>
                        </a:rPr>
                        <a:t>Будете ли вы сотрудничать во время разработки системы?</a:t>
                      </a: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marL="68400" marR="6840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02" y="1231895"/>
            <a:ext cx="195248" cy="19957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77" y="1585751"/>
            <a:ext cx="195248" cy="19957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02" y="1851645"/>
            <a:ext cx="195248" cy="19957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13" y="3007244"/>
            <a:ext cx="195248" cy="19957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55" y="2611691"/>
            <a:ext cx="195248" cy="19957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28" y="3890712"/>
            <a:ext cx="195248" cy="1995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13" y="4304579"/>
            <a:ext cx="195248" cy="19957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75" y="4718446"/>
            <a:ext cx="195248" cy="19957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89" y="3010150"/>
            <a:ext cx="195248" cy="19957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72" y="3024697"/>
            <a:ext cx="195248" cy="19957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98" y="3039238"/>
            <a:ext cx="195248" cy="19957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07" y="3020976"/>
            <a:ext cx="195248" cy="19957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77" y="1574400"/>
            <a:ext cx="195248" cy="19957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58" y="1555472"/>
            <a:ext cx="195248" cy="19957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44" y="1575779"/>
            <a:ext cx="195248" cy="199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59" y="4670445"/>
            <a:ext cx="216278" cy="25382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89" y="4684461"/>
            <a:ext cx="216278" cy="25382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05" y="4686437"/>
            <a:ext cx="216278" cy="25382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92" y="4664870"/>
            <a:ext cx="216278" cy="25382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17" y="4256369"/>
            <a:ext cx="216278" cy="25382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61" y="4256370"/>
            <a:ext cx="216278" cy="25382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89" y="4234861"/>
            <a:ext cx="216278" cy="253829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95" y="4256370"/>
            <a:ext cx="216278" cy="253829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86" y="3840410"/>
            <a:ext cx="216278" cy="25382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38" y="3834223"/>
            <a:ext cx="216278" cy="253829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72" y="3832475"/>
            <a:ext cx="216278" cy="25382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65" y="3852198"/>
            <a:ext cx="216278" cy="25382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83" y="3374597"/>
            <a:ext cx="216278" cy="253829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89" y="3398118"/>
            <a:ext cx="216278" cy="25382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61" y="3405158"/>
            <a:ext cx="216278" cy="25382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13" y="3395328"/>
            <a:ext cx="216278" cy="25382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07" y="3398118"/>
            <a:ext cx="216278" cy="2538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83" y="2548396"/>
            <a:ext cx="216278" cy="25382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84" y="2567554"/>
            <a:ext cx="216278" cy="2538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86" y="2572654"/>
            <a:ext cx="216278" cy="253829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83" y="1799716"/>
            <a:ext cx="216278" cy="253829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2" y="1799716"/>
            <a:ext cx="216278" cy="253829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29" y="1799716"/>
            <a:ext cx="216278" cy="253829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854" y="1817769"/>
            <a:ext cx="216278" cy="253829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92" y="2567553"/>
            <a:ext cx="216278" cy="253829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98" y="1545887"/>
            <a:ext cx="216278" cy="253829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21" y="1194407"/>
            <a:ext cx="190189" cy="22321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03" y="1216699"/>
            <a:ext cx="190189" cy="223210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17" y="1209800"/>
            <a:ext cx="190189" cy="22321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63" y="1207472"/>
            <a:ext cx="190189" cy="2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84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угольный треугольник 12"/>
          <p:cNvSpPr/>
          <p:nvPr/>
        </p:nvSpPr>
        <p:spPr>
          <a:xfrm rot="5400000">
            <a:off x="1107720" y="-1107000"/>
            <a:ext cx="2634120" cy="48481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1" name="Прямоугольный треугольник 13"/>
          <p:cNvSpPr/>
          <p:nvPr/>
        </p:nvSpPr>
        <p:spPr>
          <a:xfrm rot="10800000">
            <a:off x="3922920" y="0"/>
            <a:ext cx="5221080" cy="76860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Прямоугольник 10"/>
          <p:cNvSpPr/>
          <p:nvPr/>
        </p:nvSpPr>
        <p:spPr>
          <a:xfrm>
            <a:off x="0" y="0"/>
            <a:ext cx="731448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ru-RU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Кастдев</a:t>
            </a:r>
            <a:endParaRPr kumimoji="0" lang="ru-RU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597" y="757175"/>
            <a:ext cx="9047087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Выводы: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1. Существуют горные проектные институты, внедряющие системы мониторинга, но не имеющие систем прогнозирования.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2. Существуют горные проектные институты, внедряющие системы мониторинга, но не имеющие систем прогнозирования, которые хотят, что бы им разработали системы прогнозирования.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3. Существуют горные проектные институты, внедряющие системы мониторинга, но не имеющие систем прогнозирования, которые готовы сотрудничать при разработке систем прогнозирования.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4. Существуют горные проектные институты, внедряющие системы мониторинга, но не имеющие систем прогнозирования, которые считают клеточными автоматы перспективной мат. моделью для систем прогнозирования.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5. Существуют горные проектные институты, внедряющие системы мониторинга и прогнозирования, которым требуются более весомые аргументы для перехода на более перспективные системы прогнозирования.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2695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56" y="436053"/>
            <a:ext cx="3717344" cy="4530583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>
            <a:off x="3922289" y="-3"/>
            <a:ext cx="5221705" cy="1289788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2016569" y="-2016570"/>
            <a:ext cx="2784762" cy="681790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495" y="769441"/>
            <a:ext cx="5205635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pc="-1" dirty="0">
                <a:solidFill>
                  <a:prstClr val="black"/>
                </a:solidFill>
                <a:ea typeface="Arial"/>
              </a:rPr>
              <a:t>1. Сделан литературный обзор научных источников.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  <a:ea typeface="Arial"/>
              </a:rPr>
              <a:t>2. Опубликовано семь статей, одна из них входит в список ВАК.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  <a:ea typeface="Arial"/>
              </a:rPr>
              <a:t>3. Разработана математическая модель динамических процессов в </a:t>
            </a:r>
            <a:r>
              <a:rPr lang="ru-RU" spc="-1" dirty="0" err="1">
                <a:solidFill>
                  <a:prstClr val="black"/>
                </a:solidFill>
                <a:ea typeface="Arial"/>
              </a:rPr>
              <a:t>газоугольном</a:t>
            </a:r>
            <a:r>
              <a:rPr lang="ru-RU" spc="-1" dirty="0">
                <a:solidFill>
                  <a:prstClr val="black"/>
                </a:solidFill>
                <a:ea typeface="Arial"/>
              </a:rPr>
              <a:t> растворе с помощью клеточных автоматов, которая была реализована в табличном процессоре </a:t>
            </a:r>
            <a:r>
              <a:rPr lang="ru-RU" spc="-1" dirty="0" err="1">
                <a:solidFill>
                  <a:prstClr val="black"/>
                </a:solidFill>
                <a:ea typeface="Arial"/>
              </a:rPr>
              <a:t>Excel</a:t>
            </a:r>
            <a:r>
              <a:rPr lang="ru-RU" spc="-1" dirty="0">
                <a:solidFill>
                  <a:prstClr val="black"/>
                </a:solidFill>
                <a:ea typeface="Arial"/>
              </a:rPr>
              <a:t> языке VBA и в </a:t>
            </a:r>
            <a:r>
              <a:rPr lang="en-US" spc="-1" dirty="0">
                <a:solidFill>
                  <a:prstClr val="black"/>
                </a:solidFill>
                <a:ea typeface="Arial"/>
              </a:rPr>
              <a:t>Visual studio</a:t>
            </a:r>
            <a:r>
              <a:rPr lang="ru-RU" spc="-1" dirty="0">
                <a:solidFill>
                  <a:prstClr val="black"/>
                </a:solidFill>
                <a:ea typeface="Arial"/>
              </a:rPr>
              <a:t> на языке программирования C#.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  <a:ea typeface="Arial"/>
              </a:rPr>
              <a:t>4. Проведен вычислительный эксперимент на компьютере, аналитическое подтверждение - </a:t>
            </a:r>
            <a:r>
              <a:rPr lang="ru-RU" spc="-1" dirty="0">
                <a:solidFill>
                  <a:prstClr val="black"/>
                </a:solidFill>
              </a:rPr>
              <a:t>уровень </a:t>
            </a:r>
            <a:r>
              <a:rPr lang="ru-RU" spc="-1" dirty="0" err="1">
                <a:solidFill>
                  <a:prstClr val="black"/>
                </a:solidFill>
              </a:rPr>
              <a:t>стартапа</a:t>
            </a:r>
            <a:r>
              <a:rPr lang="ru-RU" spc="-1" dirty="0">
                <a:solidFill>
                  <a:prstClr val="black"/>
                </a:solidFill>
              </a:rPr>
              <a:t> </a:t>
            </a:r>
            <a:r>
              <a:rPr lang="en-US" spc="-1" dirty="0">
                <a:solidFill>
                  <a:prstClr val="black"/>
                </a:solidFill>
              </a:rPr>
              <a:t>TRL3</a:t>
            </a:r>
            <a:r>
              <a:rPr lang="ru-RU" spc="-1" dirty="0">
                <a:solidFill>
                  <a:prstClr val="black"/>
                </a:solidFill>
                <a:ea typeface="Arial"/>
              </a:rPr>
              <a:t>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  <a:ea typeface="Arial"/>
              </a:rPr>
              <a:t>5. Подтверждена производственная концепция</a:t>
            </a:r>
            <a:r>
              <a:rPr lang="ru-RU" spc="-1" dirty="0">
                <a:solidFill>
                  <a:prstClr val="black"/>
                </a:solidFill>
              </a:rPr>
              <a:t> - уровень </a:t>
            </a:r>
            <a:r>
              <a:rPr lang="ru-RU" spc="-1" dirty="0" err="1">
                <a:solidFill>
                  <a:prstClr val="black"/>
                </a:solidFill>
              </a:rPr>
              <a:t>стартапа</a:t>
            </a:r>
            <a:r>
              <a:rPr lang="ru-RU" spc="-1" dirty="0">
                <a:solidFill>
                  <a:prstClr val="black"/>
                </a:solidFill>
              </a:rPr>
              <a:t> М</a:t>
            </a:r>
            <a:r>
              <a:rPr lang="en-US" spc="-1" dirty="0">
                <a:solidFill>
                  <a:prstClr val="black"/>
                </a:solidFill>
              </a:rPr>
              <a:t>RL</a:t>
            </a:r>
            <a:r>
              <a:rPr lang="ru-RU" spc="-1" dirty="0">
                <a:solidFill>
                  <a:prstClr val="black"/>
                </a:solidFill>
              </a:rPr>
              <a:t>1.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7182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spc="-1" dirty="0">
                <a:solidFill>
                  <a:prstClr val="white"/>
                </a:solidFill>
                <a:ea typeface="Arial"/>
              </a:rPr>
              <a:t>Текущие результаты</a:t>
            </a:r>
            <a:endParaRPr lang="ru-RU" sz="44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8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56" y="436053"/>
            <a:ext cx="3717344" cy="4530583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>
            <a:off x="3922289" y="-3"/>
            <a:ext cx="5221705" cy="1289788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2016569" y="-2016570"/>
            <a:ext cx="2784762" cy="681790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786" y="769441"/>
            <a:ext cx="5011084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pc="-1" dirty="0">
                <a:solidFill>
                  <a:prstClr val="black"/>
                </a:solidFill>
                <a:ea typeface="Arial"/>
              </a:rPr>
              <a:t>1. Получен грант УМНИК-СБЕР 500000 р. 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  <a:ea typeface="Arial"/>
              </a:rPr>
              <a:t>5. В течении месяца проведено более 20 интервью специалистов НИИ и проектных организаций Кузбасса; Красноярска; Москвы; Санкт-Петербурга, подтвердивших актуальность разработки системы прогнозирования аварий на угольных шахтах на основе клеточных автоматах.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</a:rPr>
              <a:t>5. Пройден акселератор "</a:t>
            </a:r>
            <a:r>
              <a:rPr lang="ru-RU" spc="-1" dirty="0" err="1">
                <a:solidFill>
                  <a:prstClr val="black"/>
                </a:solidFill>
              </a:rPr>
              <a:t>Сколково</a:t>
            </a:r>
            <a:r>
              <a:rPr lang="ru-RU" spc="-1" dirty="0">
                <a:solidFill>
                  <a:prstClr val="black"/>
                </a:solidFill>
              </a:rPr>
              <a:t>"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</a:rPr>
              <a:t>6. Пройден </a:t>
            </a:r>
            <a:r>
              <a:rPr lang="ru-RU" spc="-1" dirty="0" err="1">
                <a:solidFill>
                  <a:prstClr val="black"/>
                </a:solidFill>
              </a:rPr>
              <a:t>преакселератор</a:t>
            </a:r>
            <a:r>
              <a:rPr lang="ru-RU" spc="-1" dirty="0">
                <a:solidFill>
                  <a:prstClr val="black"/>
                </a:solidFill>
              </a:rPr>
              <a:t> </a:t>
            </a:r>
            <a:r>
              <a:rPr lang="ru-RU" spc="-1" dirty="0" err="1">
                <a:solidFill>
                  <a:prstClr val="black"/>
                </a:solidFill>
              </a:rPr>
              <a:t>УрФУ</a:t>
            </a:r>
            <a:endParaRPr lang="ru-RU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</a:rPr>
              <a:t>7. Пройден </a:t>
            </a:r>
            <a:r>
              <a:rPr lang="ru-RU" spc="-1" dirty="0" err="1">
                <a:solidFill>
                  <a:prstClr val="black"/>
                </a:solidFill>
              </a:rPr>
              <a:t>преакселератор</a:t>
            </a:r>
            <a:r>
              <a:rPr lang="ru-RU" spc="-1" dirty="0">
                <a:solidFill>
                  <a:prstClr val="black"/>
                </a:solidFill>
              </a:rPr>
              <a:t> Сбербанка.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</a:rPr>
              <a:t>8. Разработана бизнес-модель.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</a:rPr>
              <a:t>9. Разработана финансовая-модель.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</a:rPr>
              <a:t>10. Разработана дорожная карта.</a:t>
            </a:r>
          </a:p>
          <a:p>
            <a:pPr>
              <a:defRPr/>
            </a:pPr>
            <a:r>
              <a:rPr lang="ru-RU" spc="-1" dirty="0">
                <a:solidFill>
                  <a:prstClr val="black"/>
                </a:solidFill>
              </a:rPr>
              <a:t>11. Уровень </a:t>
            </a:r>
            <a:r>
              <a:rPr lang="ru-RU" spc="-1" dirty="0" err="1">
                <a:solidFill>
                  <a:prstClr val="black"/>
                </a:solidFill>
              </a:rPr>
              <a:t>стартапа</a:t>
            </a:r>
            <a:r>
              <a:rPr lang="ru-RU" spc="-1" dirty="0">
                <a:solidFill>
                  <a:prstClr val="black"/>
                </a:solidFill>
              </a:rPr>
              <a:t> </a:t>
            </a:r>
            <a:r>
              <a:rPr lang="en-US" spc="-1" dirty="0">
                <a:solidFill>
                  <a:prstClr val="black"/>
                </a:solidFill>
              </a:rPr>
              <a:t>CRL5</a:t>
            </a:r>
            <a:r>
              <a:rPr lang="ru-RU" spc="-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7182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spc="-1" dirty="0">
                <a:solidFill>
                  <a:prstClr val="white"/>
                </a:solidFill>
                <a:ea typeface="Arial"/>
              </a:rPr>
              <a:t>Текущие результаты</a:t>
            </a:r>
            <a:endParaRPr lang="ru-RU" sz="44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59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24" y="0"/>
            <a:ext cx="3722571" cy="4963427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>
            <a:off x="3922290" y="-3"/>
            <a:ext cx="5221705" cy="105987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1340427" y="-1340430"/>
            <a:ext cx="2784762" cy="546562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586" y="716110"/>
            <a:ext cx="5238444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1. Для подтверждения провести исследование на физикой модели системы мониторинга системы прогнозирования на дифференциальных уравнениях, клеточных автоматах и нейронных сетях.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Стоимость исследований 500000 р.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2. Модификация программного обеспечения прогнозирования аварий на угольных шахтах на более экономически эффективной математической модели.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3. Регистрация ООО 11.04.23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4. Пилотирование 01.06.24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5. Внедрение 01.09.25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6. Подача заявки на грант СТАРТ-1, 4000000 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7. Уровень </a:t>
            </a:r>
            <a:r>
              <a:rPr kumimoji="0" lang="ru-RU" sz="1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стартапа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TRL4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и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MRL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2.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7182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План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73160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994" y="620430"/>
            <a:ext cx="4963429" cy="3722572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>
            <a:off x="3922290" y="-3"/>
            <a:ext cx="5221705" cy="105987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1660360" y="-1660359"/>
            <a:ext cx="2714322" cy="603504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76" y="769441"/>
            <a:ext cx="5292262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Патентование до конца 2022 года подача заявок на сертификаты на программы для ЭВМ: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1. Клеточно-автоматная модель кинетики </a:t>
            </a:r>
            <a:r>
              <a:rPr kumimoji="0" lang="ru-RU" sz="1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газовыделения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в конечном объеме угля.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2. Клеточно-автоматная модель кинетики </a:t>
            </a:r>
            <a:r>
              <a:rPr kumimoji="0" lang="ru-RU" sz="1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массообмена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в конечном объеме угля.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3. Клеточно-автоматная модель динамических процессов в </a:t>
            </a:r>
            <a:r>
              <a:rPr kumimoji="0" lang="ru-RU" sz="18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газоугольном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растворе.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Первых две программы реализованы на табличном процессоре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Excel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с применением  интегрированного языка приложений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VBA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, а третья на языке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C#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с помощью среды разработки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Visual studio</a:t>
            </a:r>
            <a:r>
              <a:rPr kumimoji="0" lang="ru-RU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91439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Патентование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31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 rot="10800000">
            <a:off x="4100248" y="-7894"/>
            <a:ext cx="5043750" cy="127655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5400000">
            <a:off x="3296572" y="-3308759"/>
            <a:ext cx="1138863" cy="774059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одзаголовок 2"/>
          <p:cNvSpPr txBox="1">
            <a:spLocks/>
          </p:cNvSpPr>
          <p:nvPr/>
        </p:nvSpPr>
        <p:spPr>
          <a:xfrm>
            <a:off x="464080" y="881413"/>
            <a:ext cx="8208000" cy="869459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800" dirty="0">
                <a:solidFill>
                  <a:prstClr val="black"/>
                </a:solidFill>
                <a:cs typeface="Arial" pitchFamily="34" charset="0"/>
              </a:rPr>
              <a:t>На основе данных от проектных организаций, полученных в ходе интервьюирования, были разработаны четыре вида услуг: «Приобретение»; «Аренда»; «Подписка»; «Расчеты»,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676" y="2293018"/>
            <a:ext cx="1761079" cy="43204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Внедрение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86681" y="2043350"/>
            <a:ext cx="1950742" cy="41757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Приобретение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44134" y="3068502"/>
            <a:ext cx="1748644" cy="4152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Расчеты</a:t>
            </a:r>
          </a:p>
        </p:txBody>
      </p:sp>
      <p:sp>
        <p:nvSpPr>
          <p:cNvPr id="11" name="Левая фигурная скобка 10"/>
          <p:cNvSpPr/>
          <p:nvPr/>
        </p:nvSpPr>
        <p:spPr>
          <a:xfrm>
            <a:off x="2505424" y="2247895"/>
            <a:ext cx="151315" cy="52501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2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653728" y="2257897"/>
            <a:ext cx="1080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4774350" y="2037250"/>
            <a:ext cx="1807951" cy="41757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Обучение</a:t>
            </a:r>
          </a:p>
        </p:txBody>
      </p:sp>
      <p:cxnSp>
        <p:nvCxnSpPr>
          <p:cNvPr id="16" name="Прямая со стрелкой 15"/>
          <p:cNvCxnSpPr>
            <a:stCxn id="4" idx="3"/>
          </p:cNvCxnSpPr>
          <p:nvPr/>
        </p:nvCxnSpPr>
        <p:spPr>
          <a:xfrm>
            <a:off x="2261755" y="2509042"/>
            <a:ext cx="149112" cy="21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15;g1067154b13e_0_ 3"/>
          <p:cNvSpPr/>
          <p:nvPr/>
        </p:nvSpPr>
        <p:spPr>
          <a:xfrm>
            <a:off x="596932" y="4233908"/>
            <a:ext cx="3971148" cy="6234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7830" rIns="0" bIns="0" anchor="t">
            <a:spAutoFit/>
          </a:bodyPr>
          <a:lstStyle/>
          <a:p>
            <a:pPr marL="9450" algn="ctr">
              <a:tabLst>
                <a:tab pos="0" algn="l"/>
              </a:tabLst>
              <a:defRPr/>
            </a:pPr>
            <a:r>
              <a:rPr lang="ru-RU" sz="2000" b="1" spc="-1" dirty="0">
                <a:solidFill>
                  <a:prstClr val="black"/>
                </a:solidFill>
                <a:ea typeface="Arial"/>
                <a:cs typeface="Arial" panose="020B0604020202020204" pitchFamily="34" charset="0"/>
              </a:rPr>
              <a:t>Часть работ, выполняемые компанией партнером.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86681" y="2554707"/>
            <a:ext cx="1950742" cy="41757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Аренда 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641696" y="2771114"/>
            <a:ext cx="1080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6944134" y="3584116"/>
            <a:ext cx="1748644" cy="4152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Расчеты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49708" y="3079423"/>
            <a:ext cx="1832593" cy="41757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Подписка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6728110" y="3288093"/>
            <a:ext cx="1080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6944134" y="2549101"/>
            <a:ext cx="1748644" cy="41522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Расчеты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61740" y="2555211"/>
            <a:ext cx="1820561" cy="41757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Подписка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6732985" y="2765044"/>
            <a:ext cx="1080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Левая фигурная скобка 29"/>
          <p:cNvSpPr/>
          <p:nvPr/>
        </p:nvSpPr>
        <p:spPr>
          <a:xfrm rot="16200000">
            <a:off x="6657460" y="2224815"/>
            <a:ext cx="211514" cy="385912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2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1" name="Левая фигурная скобка 30"/>
          <p:cNvSpPr/>
          <p:nvPr/>
        </p:nvSpPr>
        <p:spPr>
          <a:xfrm rot="16200000">
            <a:off x="2477835" y="2074319"/>
            <a:ext cx="182429" cy="413674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2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42008" y="4190117"/>
            <a:ext cx="3839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spc="-1" dirty="0">
                <a:solidFill>
                  <a:prstClr val="black"/>
                </a:solidFill>
                <a:ea typeface="Arial"/>
                <a:cs typeface="Arial" panose="020B0604020202020204" pitchFamily="34" charset="0"/>
              </a:rPr>
              <a:t>Часть работ, выполняемые </a:t>
            </a:r>
            <a:r>
              <a:rPr lang="ru-RU" sz="2000" b="1" dirty="0">
                <a:solidFill>
                  <a:prstClr val="black"/>
                </a:solidFill>
                <a:cs typeface="Arial" panose="020B0604020202020204" pitchFamily="34" charset="0"/>
              </a:rPr>
              <a:t>Нами.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0676" y="3289603"/>
            <a:ext cx="3765827" cy="43204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Без внедрение</a:t>
            </a:r>
          </a:p>
        </p:txBody>
      </p:sp>
      <p:sp>
        <p:nvSpPr>
          <p:cNvPr id="33" name="Левая фигурная скобка 32"/>
          <p:cNvSpPr/>
          <p:nvPr/>
        </p:nvSpPr>
        <p:spPr>
          <a:xfrm>
            <a:off x="4522204" y="3244480"/>
            <a:ext cx="151315" cy="52501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2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34" name="Прямая со стрелкой 33"/>
          <p:cNvCxnSpPr>
            <a:stCxn id="24" idx="3"/>
          </p:cNvCxnSpPr>
          <p:nvPr/>
        </p:nvCxnSpPr>
        <p:spPr>
          <a:xfrm>
            <a:off x="4266503" y="3505627"/>
            <a:ext cx="149112" cy="21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4761740" y="3581769"/>
            <a:ext cx="1817546" cy="41757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Без подписка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6707704" y="3769492"/>
            <a:ext cx="1080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27"/>
          <p:cNvSpPr/>
          <p:nvPr/>
        </p:nvSpPr>
        <p:spPr>
          <a:xfrm>
            <a:off x="1797" y="-3204"/>
            <a:ext cx="8540623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685800">
              <a:defRPr/>
            </a:pPr>
            <a:r>
              <a:rPr lang="ru-RU" sz="4400" dirty="0">
                <a:solidFill>
                  <a:prstClr val="white"/>
                </a:solidFill>
                <a:cs typeface="Arial" pitchFamily="34" charset="0"/>
              </a:rPr>
              <a:t>Виды услуг</a:t>
            </a:r>
          </a:p>
        </p:txBody>
      </p:sp>
    </p:spTree>
    <p:extLst>
      <p:ext uri="{BB962C8B-B14F-4D97-AF65-F5344CB8AC3E}">
        <p14:creationId xmlns:p14="http://schemas.microsoft.com/office/powerpoint/2010/main" val="2535502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rot="10800000">
            <a:off x="5005135" y="-5"/>
            <a:ext cx="4138861" cy="122722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5400000">
            <a:off x="1895011" y="-1893216"/>
            <a:ext cx="2529441" cy="631588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7"/>
          <p:cNvSpPr/>
          <p:nvPr/>
        </p:nvSpPr>
        <p:spPr>
          <a:xfrm>
            <a:off x="1797" y="-3204"/>
            <a:ext cx="5888364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685800">
              <a:defRPr/>
            </a:pPr>
            <a:r>
              <a:rPr lang="ru-RU" sz="4400" dirty="0">
                <a:solidFill>
                  <a:prstClr val="white"/>
                </a:solidFill>
                <a:cs typeface="Arial" pitchFamily="34" charset="0"/>
              </a:rPr>
              <a:t>Работа с рисками</a:t>
            </a:r>
          </a:p>
        </p:txBody>
      </p:sp>
      <p:graphicFrame>
        <p:nvGraphicFramePr>
          <p:cNvPr id="10" name="Таблица 2"/>
          <p:cNvGraphicFramePr/>
          <p:nvPr>
            <p:extLst>
              <p:ext uri="{D42A27DB-BD31-4B8C-83A1-F6EECF244321}">
                <p14:modId xmlns:p14="http://schemas.microsoft.com/office/powerpoint/2010/main" val="3521502038"/>
              </p:ext>
            </p:extLst>
          </p:nvPr>
        </p:nvGraphicFramePr>
        <p:xfrm>
          <a:off x="265824" y="907287"/>
          <a:ext cx="8700045" cy="38176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335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4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6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Основные риски, краткое описание</a:t>
                      </a: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Мероприятия и инструменты по снижению влияния рисков</a:t>
                      </a: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spc="-1" dirty="0"/>
                        <a:t>Партнеры</a:t>
                      </a:r>
                      <a:r>
                        <a:rPr lang="en-US" sz="1400" spc="-1" dirty="0"/>
                        <a:t> </a:t>
                      </a:r>
                      <a:r>
                        <a:rPr lang="ru-RU" sz="1400" spc="-1" dirty="0"/>
                        <a:t>не сообщают об изменениях в системе мониторинга аварий на угольных шахтах, что ведет к ошибкам в нашей системе</a:t>
                      </a:r>
                      <a:endParaRPr lang="ru-RU" sz="1400" spc="-1" dirty="0">
                        <a:solidFill>
                          <a:schemeClr val="bg1"/>
                        </a:solidFill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sz="1400" kern="1200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rPr>
                        <a:t>Отдельный специалист от нашей компании обеспечивающий мониторинг и актуальность передаваемой информации об изменениях</a:t>
                      </a:r>
                      <a:endParaRPr lang="ru-RU" sz="1400" kern="1200" spc="-1" dirty="0">
                        <a:solidFill>
                          <a:schemeClr val="tx1"/>
                        </a:solidFill>
                        <a:latin typeface="Arial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spc="-1" dirty="0"/>
                        <a:t>Научные консультанты из нашей команды не смогут привлечь угольные шахты для пилотирования и внедрения</a:t>
                      </a:r>
                      <a:endParaRPr lang="ru-RU" sz="1400" spc="-1" dirty="0">
                        <a:solidFill>
                          <a:schemeClr val="bg1"/>
                        </a:solidFill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ru-RU" sz="1400" spc="-1" dirty="0"/>
                        <a:t>Привлечение сторонних научных консультантов,</a:t>
                      </a:r>
                      <a:br>
                        <a:rPr lang="ru-RU" sz="1400" spc="-1" dirty="0"/>
                      </a:br>
                      <a:r>
                        <a:rPr lang="ru-RU" sz="1400" spc="-1" dirty="0"/>
                        <a:t>привлечь к данной работе руководителя команды, найти ментора который поможет договориться о пилотировании</a:t>
                      </a:r>
                      <a:endParaRPr lang="ru-RU" sz="1400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6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spc="-1" dirty="0"/>
                        <a:t>Фокусировка на одном типе промышленности создает узкую специализацию опыт который не переноситься на другие виды промышленности</a:t>
                      </a:r>
                      <a:endParaRPr lang="ru-RU" sz="1400" spc="-1" dirty="0">
                        <a:solidFill>
                          <a:schemeClr val="bg1"/>
                        </a:solidFill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spc="-1" dirty="0"/>
                        <a:t>При разработке математической модели производить обобщение на несколько типов промышленности</a:t>
                      </a:r>
                      <a:endParaRPr lang="ru-RU" sz="1400" spc="-1" dirty="0">
                        <a:solidFill>
                          <a:schemeClr val="bg1"/>
                        </a:solidFill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spc="-1" dirty="0">
                          <a:cs typeface="Arial" panose="020B0604020202020204" pitchFamily="34" charset="0"/>
                        </a:rPr>
                        <a:t>При выходе на разные типы промышленности потребует усложнение структуры и увеличение квалифицированного штата, руководитель может не справиться с данной ситуацией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400" spc="-1" dirty="0"/>
                        <a:t>Поиск более квалифицированному менеджеру и делегирование ему полномочий руководителя компании</a:t>
                      </a:r>
                      <a:endParaRPr lang="ru-RU" sz="1400" spc="-1" dirty="0">
                        <a:solidFill>
                          <a:schemeClr val="bg1"/>
                        </a:solidFill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19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507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Прямоугольный треугольник 4"/>
          <p:cNvSpPr/>
          <p:nvPr/>
        </p:nvSpPr>
        <p:spPr>
          <a:xfrm rot="10800000">
            <a:off x="3661200" y="0"/>
            <a:ext cx="5468040" cy="113159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Прямоугольный треугольник 2"/>
          <p:cNvSpPr/>
          <p:nvPr/>
        </p:nvSpPr>
        <p:spPr>
          <a:xfrm rot="5400000">
            <a:off x="837236" y="-837957"/>
            <a:ext cx="5129055" cy="68049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Google Shape;227;g1067154b13e_0_83"/>
          <p:cNvSpPr/>
          <p:nvPr/>
        </p:nvSpPr>
        <p:spPr>
          <a:xfrm>
            <a:off x="107504" y="478520"/>
            <a:ext cx="8928992" cy="167362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Обеспечиваем безопасность и бесперебойность работы горных предприятий (шахт),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за счет уменьшения количества аварий, путем увеличение точности прогнозирования аварий более чем на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33%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, что приводит к снижению количества аварий до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50%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 помощью системы прогнозирования вероятности аварий на горных предприятиях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 высокой точностью более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80%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разработанной на основе клеточных автоматов.</a:t>
            </a: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119" name="Прямоугольник 3"/>
          <p:cNvSpPr/>
          <p:nvPr/>
        </p:nvSpPr>
        <p:spPr>
          <a:xfrm>
            <a:off x="0" y="0"/>
            <a:ext cx="5940152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/>
              </a:rPr>
              <a:t>Решение</a:t>
            </a:r>
            <a:endParaRPr lang="ru-RU" sz="32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2B4F07-296C-2D6A-48A8-F40AA1DE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71C3C-FDED-74BD-E171-2E4CC3DEE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54" y="2152146"/>
            <a:ext cx="4412691" cy="29917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631E25-A987-8874-2538-9F547D22E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68" b="1557"/>
          <a:stretch/>
        </p:blipFill>
        <p:spPr>
          <a:xfrm>
            <a:off x="107504" y="2149687"/>
            <a:ext cx="2142847" cy="14409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D9EFF-0CA0-CA84-F8A4-7ED3783C2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22" y="3745958"/>
            <a:ext cx="1260679" cy="12606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40A798-8583-36CF-B3FA-72ED2684A6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70" t="16120"/>
          <a:stretch/>
        </p:blipFill>
        <p:spPr>
          <a:xfrm>
            <a:off x="7053846" y="2149687"/>
            <a:ext cx="1733051" cy="1148553"/>
          </a:xfrm>
          <a:prstGeom prst="rect">
            <a:avLst/>
          </a:prstGeom>
        </p:spPr>
      </p:pic>
      <p:sp>
        <p:nvSpPr>
          <p:cNvPr id="7" name="Стрелка вправо 1">
            <a:extLst>
              <a:ext uri="{FF2B5EF4-FFF2-40B4-BE49-F238E27FC236}">
                <a16:creationId xmlns:a16="http://schemas.microsoft.com/office/drawing/2014/main" id="{C57C5333-1BE1-FBC1-6F08-BA57F490A6D2}"/>
              </a:ext>
            </a:extLst>
          </p:cNvPr>
          <p:cNvSpPr/>
          <p:nvPr/>
        </p:nvSpPr>
        <p:spPr>
          <a:xfrm rot="5400000">
            <a:off x="7709946" y="3335965"/>
            <a:ext cx="415412" cy="35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50000"/>
            </a:schemeClr>
          </a:solidFill>
          <a:ln>
            <a:solidFill>
              <a:srgbClr val="BCBCB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F68495-0F6F-D83A-13F5-BFEEFD96D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2624" y="2543299"/>
            <a:ext cx="451143" cy="420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0ABF5A-836B-CF8B-3B90-9AB69BAA1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2116055" y="2572969"/>
            <a:ext cx="453040" cy="420660"/>
          </a:xfrm>
          <a:prstGeom prst="rect">
            <a:avLst/>
          </a:prstGeom>
        </p:spPr>
      </p:pic>
      <p:pic>
        <p:nvPicPr>
          <p:cNvPr id="10" name="Picture 4" descr="http://ekb-dpo.ru/wp-content/uploads/2019/03/marksheider-kiev-1024x539.jpg">
            <a:extLst>
              <a:ext uri="{FF2B5EF4-FFF2-40B4-BE49-F238E27FC236}">
                <a16:creationId xmlns:a16="http://schemas.microsoft.com/office/drawing/2014/main" id="{A2EDC48F-834F-7CC8-C4B4-437303C21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1"/>
          <a:stretch/>
        </p:blipFill>
        <p:spPr bwMode="auto">
          <a:xfrm>
            <a:off x="311845" y="3954588"/>
            <a:ext cx="1730763" cy="11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EB954E-FBBD-E538-5364-11BBBAA14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51664" y="3515333"/>
            <a:ext cx="461605" cy="4206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5"/>
          <a:stretch/>
        </p:blipFill>
        <p:spPr>
          <a:xfrm>
            <a:off x="5727032" y="-1"/>
            <a:ext cx="3416963" cy="4819049"/>
          </a:xfrm>
          <a:prstGeom prst="rect">
            <a:avLst/>
          </a:prstGeom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1082838" y="-1106906"/>
            <a:ext cx="2634917" cy="484872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15" y="826422"/>
            <a:ext cx="5645417" cy="263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Ключевые Партнеры:</a:t>
            </a:r>
          </a:p>
          <a:p>
            <a:pPr marL="0" marR="0" lvl="0" indent="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АО ВНИМИ,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директор по науке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Мулев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С.Н.</a:t>
            </a:r>
          </a:p>
          <a:p>
            <a:pPr marL="0" marR="0" lvl="0" indent="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НЦ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ВостНИИ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директор лаборатории Потапов П.В.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ЗАО НТЦ Автоматика,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ген. директор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Ветошкин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В.Н.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Проводится совместная разработка программно-аппаратного комплекса для мониторинга и прогнозирования аварий на угольных шахтах с выше указанными компаниями.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>
            <a:off x="3922290" y="-3"/>
            <a:ext cx="5221705" cy="76944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73152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Партнеры</a:t>
            </a:r>
          </a:p>
        </p:txBody>
      </p:sp>
    </p:spTree>
    <p:extLst>
      <p:ext uri="{BB962C8B-B14F-4D97-AF65-F5344CB8AC3E}">
        <p14:creationId xmlns:p14="http://schemas.microsoft.com/office/powerpoint/2010/main" val="182565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Прямоугольный треугольник 14"/>
          <p:cNvSpPr/>
          <p:nvPr/>
        </p:nvSpPr>
        <p:spPr>
          <a:xfrm rot="10800000">
            <a:off x="5874730" y="-3"/>
            <a:ext cx="3269270" cy="177966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Прямоугольный треугольник 15"/>
          <p:cNvSpPr/>
          <p:nvPr/>
        </p:nvSpPr>
        <p:spPr>
          <a:xfrm rot="5400000">
            <a:off x="1555587" y="-1574538"/>
            <a:ext cx="4019832" cy="713866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Прямоугольник 11"/>
          <p:cNvSpPr/>
          <p:nvPr/>
        </p:nvSpPr>
        <p:spPr>
          <a:xfrm>
            <a:off x="1800" y="-15120"/>
            <a:ext cx="65063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2600">
              <a:lnSpc>
                <a:spcPct val="100000"/>
              </a:lnSpc>
              <a:tabLst>
                <a:tab pos="0" algn="l"/>
              </a:tabLst>
            </a:pPr>
            <a:r>
              <a:rPr lang="ru-RU" sz="36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Клиенты		</a:t>
            </a:r>
            <a:endParaRPr lang="ru-RU" sz="3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08" name="Прямоугольник 12"/>
          <p:cNvSpPr/>
          <p:nvPr/>
        </p:nvSpPr>
        <p:spPr>
          <a:xfrm>
            <a:off x="5695218" y="896109"/>
            <a:ext cx="3269270" cy="36918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	АО ВНИМИ, НЦ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ВостНИИ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–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нет системы прогнозирования.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	МНТЛ «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Ривас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», «ИНГОРТЕХ», «Ди Эй Групп», «НИИЦ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КузНИУИ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»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–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система прогнозирования на </a:t>
            </a:r>
            <a:r>
              <a:rPr lang="ru-RU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дифф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. уравнениях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.</a:t>
            </a: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	ИПКОН РАН 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–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система прогнозирования на нейронных сетях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.</a:t>
            </a:r>
          </a:p>
        </p:txBody>
      </p:sp>
      <p:graphicFrame>
        <p:nvGraphicFramePr>
          <p:cNvPr id="109" name="Диаграмма 2"/>
          <p:cNvGraphicFramePr/>
          <p:nvPr>
            <p:extLst>
              <p:ext uri="{D42A27DB-BD31-4B8C-83A1-F6EECF244321}">
                <p14:modId xmlns:p14="http://schemas.microsoft.com/office/powerpoint/2010/main" val="4188573112"/>
              </p:ext>
            </p:extLst>
          </p:nvPr>
        </p:nvGraphicFramePr>
        <p:xfrm>
          <a:off x="-247532" y="636956"/>
          <a:ext cx="6297812" cy="4515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FA76CE-B390-9BC0-0F84-52F83829F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4ABD07-CD58-AB60-F80C-63E8755FCAB4}"/>
              </a:ext>
            </a:extLst>
          </p:cNvPr>
          <p:cNvSpPr/>
          <p:nvPr/>
        </p:nvSpPr>
        <p:spPr>
          <a:xfrm>
            <a:off x="5855769" y="3608252"/>
            <a:ext cx="274565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BB6188-F68F-A6D9-EC6B-69B7617D1075}"/>
              </a:ext>
            </a:extLst>
          </p:cNvPr>
          <p:cNvSpPr/>
          <p:nvPr/>
        </p:nvSpPr>
        <p:spPr>
          <a:xfrm>
            <a:off x="5825222" y="2007534"/>
            <a:ext cx="274565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1DE8F4-3DBE-29DB-3184-8D7F5DA69070}"/>
              </a:ext>
            </a:extLst>
          </p:cNvPr>
          <p:cNvSpPr/>
          <p:nvPr/>
        </p:nvSpPr>
        <p:spPr>
          <a:xfrm>
            <a:off x="5825222" y="934817"/>
            <a:ext cx="274565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ямоугольный треугольник 9"/>
          <p:cNvSpPr/>
          <p:nvPr/>
        </p:nvSpPr>
        <p:spPr>
          <a:xfrm rot="10800000">
            <a:off x="4359600" y="0"/>
            <a:ext cx="4784400" cy="113159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Прямоугольный треугольник 11"/>
          <p:cNvSpPr/>
          <p:nvPr/>
        </p:nvSpPr>
        <p:spPr>
          <a:xfrm rot="5400000">
            <a:off x="2315503" y="-2330623"/>
            <a:ext cx="2507662" cy="713866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Прямоугольник 5"/>
          <p:cNvSpPr/>
          <p:nvPr/>
        </p:nvSpPr>
        <p:spPr>
          <a:xfrm>
            <a:off x="1799" y="-15120"/>
            <a:ext cx="7137589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2600">
              <a:lnSpc>
                <a:spcPct val="100000"/>
              </a:lnSpc>
            </a:pPr>
            <a:r>
              <a:rPr lang="ru-RU" sz="3600" spc="-1" dirty="0">
                <a:solidFill>
                  <a:srgbClr val="FFFFFF"/>
                </a:solidFill>
                <a:latin typeface="Century Gothic" panose="020B0502020202020204" pitchFamily="34" charset="0"/>
                <a:ea typeface="Arial"/>
              </a:rPr>
              <a:t>Рынок		</a:t>
            </a:r>
            <a:endParaRPr lang="ru-RU" sz="3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96" name="Овал 1"/>
          <p:cNvSpPr/>
          <p:nvPr/>
        </p:nvSpPr>
        <p:spPr>
          <a:xfrm>
            <a:off x="539552" y="858524"/>
            <a:ext cx="4248471" cy="4050228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TAM: 700 </a:t>
            </a:r>
            <a:r>
              <a:rPr lang="ru-RU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млрд. р.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7" name="Овал 2"/>
          <p:cNvSpPr/>
          <p:nvPr/>
        </p:nvSpPr>
        <p:spPr>
          <a:xfrm>
            <a:off x="1115616" y="1779662"/>
            <a:ext cx="3096344" cy="31639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Овал 3"/>
          <p:cNvSpPr/>
          <p:nvPr/>
        </p:nvSpPr>
        <p:spPr>
          <a:xfrm>
            <a:off x="1544896" y="2688035"/>
            <a:ext cx="2286310" cy="2252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Прямоугольник 13"/>
          <p:cNvSpPr/>
          <p:nvPr/>
        </p:nvSpPr>
        <p:spPr>
          <a:xfrm>
            <a:off x="5076056" y="1131591"/>
            <a:ext cx="3781586" cy="341486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TAM</a:t>
            </a:r>
            <a:r>
              <a:rPr lang="en-US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–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объём рынка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внедрения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систем безопасности на угольных шахтах в России.</a:t>
            </a: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SAM</a:t>
            </a:r>
            <a:r>
              <a:rPr lang="en-US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–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объём рынка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внедрения</a:t>
            </a:r>
            <a:r>
              <a:rPr lang="ru-RU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систем прогнозирования на угольных шахтах в России.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SOM</a:t>
            </a:r>
            <a:r>
              <a:rPr lang="en-US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– </a:t>
            </a:r>
            <a:r>
              <a:rPr lang="ru-RU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наша доступная доля с учетом коммерческой модели и конкуренции.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200" name="Прямоугольник 14"/>
          <p:cNvSpPr/>
          <p:nvPr/>
        </p:nvSpPr>
        <p:spPr>
          <a:xfrm>
            <a:off x="1603154" y="1250703"/>
            <a:ext cx="212126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TAM: </a:t>
            </a: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млрд р.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01" name="Прямоугольник 16"/>
          <p:cNvSpPr/>
          <p:nvPr/>
        </p:nvSpPr>
        <p:spPr>
          <a:xfrm>
            <a:off x="1582631" y="2181923"/>
            <a:ext cx="2210839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SAM: </a:t>
            </a:r>
            <a:r>
              <a:rPr lang="ru-RU" sz="2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422 млн р.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02" name="Прямоугольник 17"/>
          <p:cNvSpPr/>
          <p:nvPr/>
        </p:nvSpPr>
        <p:spPr>
          <a:xfrm>
            <a:off x="1623224" y="3615116"/>
            <a:ext cx="208112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1E1E1E"/>
                </a:solidFill>
                <a:latin typeface="Arial"/>
                <a:ea typeface="DejaVu Sans"/>
              </a:rPr>
              <a:t>SOM: 7</a:t>
            </a:r>
            <a:r>
              <a:rPr lang="ru-RU" sz="2000" b="1" strike="noStrike" spc="-1" dirty="0">
                <a:solidFill>
                  <a:srgbClr val="1E1E1E"/>
                </a:solidFill>
                <a:latin typeface="Arial"/>
                <a:ea typeface="DejaVu Sans"/>
              </a:rPr>
              <a:t>2</a:t>
            </a:r>
            <a:r>
              <a:rPr lang="en-US" sz="2000" b="1" strike="noStrike" spc="-1" dirty="0">
                <a:solidFill>
                  <a:srgbClr val="1E1E1E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1E1E1E"/>
                </a:solidFill>
                <a:latin typeface="Arial"/>
                <a:ea typeface="DejaVu Sans"/>
              </a:rPr>
              <a:t>млн р.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03413C-4338-3F51-F445-104D8BAB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>
            <a:off x="3922289" y="-4"/>
            <a:ext cx="5221705" cy="1131593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1635746" y="-1635750"/>
            <a:ext cx="3867892" cy="713939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7315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spc="-1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</a:rPr>
              <a:t>Конкуренты</a:t>
            </a: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Arial"/>
              <a:cs typeface="DejaVu Sans"/>
            </a:endParaRPr>
          </a:p>
        </p:txBody>
      </p:sp>
      <p:graphicFrame>
        <p:nvGraphicFramePr>
          <p:cNvPr id="7" name="Таблица 1"/>
          <p:cNvGraphicFramePr/>
          <p:nvPr>
            <p:extLst>
              <p:ext uri="{D42A27DB-BD31-4B8C-83A1-F6EECF244321}">
                <p14:modId xmlns:p14="http://schemas.microsoft.com/office/powerpoint/2010/main" val="2657872033"/>
              </p:ext>
            </p:extLst>
          </p:nvPr>
        </p:nvGraphicFramePr>
        <p:xfrm>
          <a:off x="107504" y="799004"/>
          <a:ext cx="8928992" cy="42475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57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417">
                  <a:extLst>
                    <a:ext uri="{9D8B030D-6E8A-4147-A177-3AD203B41FA5}">
                      <a16:colId xmlns:a16="http://schemas.microsoft.com/office/drawing/2014/main" val="984353254"/>
                    </a:ext>
                  </a:extLst>
                </a:gridCol>
                <a:gridCol w="1144155">
                  <a:extLst>
                    <a:ext uri="{9D8B030D-6E8A-4147-A177-3AD203B41FA5}">
                      <a16:colId xmlns:a16="http://schemas.microsoft.com/office/drawing/2014/main" val="1377256467"/>
                    </a:ext>
                  </a:extLst>
                </a:gridCol>
                <a:gridCol w="9593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6899">
                  <a:extLst>
                    <a:ext uri="{9D8B030D-6E8A-4147-A177-3AD203B41FA5}">
                      <a16:colId xmlns:a16="http://schemas.microsoft.com/office/drawing/2014/main" val="600315082"/>
                    </a:ext>
                  </a:extLst>
                </a:gridCol>
              </a:tblGrid>
              <a:tr h="599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Ключевой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показатель</a:t>
                      </a: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МНТЛ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«</a:t>
                      </a:r>
                      <a:r>
                        <a:rPr lang="ru-RU" sz="1600" b="0" strike="noStrike" spc="-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Ривас</a:t>
                      </a:r>
                      <a:r>
                        <a:rPr lang="ru-RU" sz="1600" b="0" strike="noStrike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»</a:t>
                      </a: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«ИНГОРТЕХ»</a:t>
                      </a:r>
                      <a:endParaRPr lang="ru-RU" sz="1600" b="0" strike="noStrike" kern="1200" spc="-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«</a:t>
                      </a:r>
                      <a:r>
                        <a:rPr lang="ru-RU" sz="1600" strike="noStrike" kern="1200" spc="-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Ди</a:t>
                      </a: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 Эй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Групп»</a:t>
                      </a:r>
                      <a:endParaRPr lang="ru-RU" sz="1600" b="0" strike="noStrike" kern="1200" spc="-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«НИИЦ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kern="1200" spc="-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КузНИУИ</a:t>
                      </a: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»</a:t>
                      </a:r>
                      <a:endParaRPr lang="ru-RU" sz="1600" b="0" strike="noStrike" kern="1200" spc="-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ИПКОН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kern="1200" spc="-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РАН</a:t>
                      </a:r>
                      <a:endParaRPr lang="ru-RU" sz="1600" b="0" strike="noStrike" kern="1200" spc="-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DejaVu Sans"/>
                        <a:cs typeface="DejaVu Sans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trike="noStrike" spc="-1" dirty="0">
                          <a:solidFill>
                            <a:srgbClr val="FFFF00"/>
                          </a:solidFill>
                          <a:latin typeface="Century Gothic" panose="020B0502020202020204" pitchFamily="34" charset="0"/>
                        </a:rPr>
                        <a:t>Machine</a:t>
                      </a:r>
                      <a:endParaRPr lang="ru-RU" sz="1600" strike="noStrike" spc="-1" dirty="0">
                        <a:solidFill>
                          <a:srgbClr val="FFFF0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trike="noStrike" spc="-1" dirty="0">
                          <a:solidFill>
                            <a:srgbClr val="FFFF00"/>
                          </a:solidFill>
                          <a:latin typeface="Century Gothic" panose="020B0502020202020204" pitchFamily="34" charset="0"/>
                        </a:rPr>
                        <a:t>Modeling</a:t>
                      </a:r>
                      <a:endParaRPr lang="ru-RU" sz="1600" b="0" strike="noStrike" spc="-1" dirty="0">
                        <a:solidFill>
                          <a:srgbClr val="FFFF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Century Gothic" panose="020B0502020202020204" pitchFamily="34" charset="0"/>
                        </a:rPr>
                        <a:t>Отсутствие ошибки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Century Gothic" panose="020B0502020202020204" pitchFamily="34" charset="0"/>
                        </a:rPr>
                        <a:t>дискретизации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064520"/>
                  </a:ext>
                </a:extLst>
              </a:tr>
              <a:tr h="464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Century Gothic" panose="020B0502020202020204" pitchFamily="34" charset="0"/>
                        </a:rPr>
                        <a:t>Точность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entury Gothic" panose="020B0502020202020204" pitchFamily="34" charset="0"/>
                        </a:rPr>
                        <a:t>60%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entury Gothic" panose="020B0502020202020204" pitchFamily="34" charset="0"/>
                        </a:rPr>
                        <a:t>60%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entury Gothic" panose="020B0502020202020204" pitchFamily="34" charset="0"/>
                        </a:rPr>
                        <a:t>60%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entury Gothic" panose="020B0502020202020204" pitchFamily="34" charset="0"/>
                        </a:rPr>
                        <a:t>60%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Century Gothic" panose="020B0502020202020204" pitchFamily="34" charset="0"/>
                        </a:rPr>
                        <a:t>80%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Century Gothic" panose="020B0502020202020204" pitchFamily="34" charset="0"/>
                        </a:rPr>
                        <a:t>Более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Century Gothic" panose="020B0502020202020204" pitchFamily="34" charset="0"/>
                        </a:rPr>
                        <a:t>80%</a:t>
                      </a: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Century Gothic" panose="020B0502020202020204" pitchFamily="34" charset="0"/>
                        </a:rPr>
                        <a:t>Параллельность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Century Gothic" panose="020B0502020202020204" pitchFamily="34" charset="0"/>
                        </a:rPr>
                        <a:t>вычислений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DejaVu Sans"/>
                          <a:cs typeface="DejaVu Sans"/>
                        </a:rPr>
                        <a:t>Модифицируемость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1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b="0" i="0" u="none" strike="noStrike" kern="120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Просто</a:t>
                      </a:r>
                      <a:r>
                        <a:rPr lang="ru-RU" sz="1600" b="0" i="0" u="none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внедрить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7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Расчеты в</a:t>
                      </a:r>
                    </a:p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реальном времени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58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kern="1200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Интерпретируемость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455004"/>
                  </a:ext>
                </a:extLst>
              </a:tr>
            </a:tbl>
          </a:graphicData>
        </a:graphic>
      </p:graphicFrame>
      <p:pic>
        <p:nvPicPr>
          <p:cNvPr id="8" name="Рисунок 7" descr="Закрыть со сплошной заливкой">
            <a:extLst>
              <a:ext uri="{FF2B5EF4-FFF2-40B4-BE49-F238E27FC236}">
                <a16:creationId xmlns:a16="http://schemas.microsoft.com/office/drawing/2014/main" id="{0EFB37AF-6786-04E8-579B-7280CA2B1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0958" y="1475002"/>
            <a:ext cx="428669" cy="428669"/>
          </a:xfrm>
          <a:prstGeom prst="rect">
            <a:avLst/>
          </a:prstGeom>
        </p:spPr>
      </p:pic>
      <p:pic>
        <p:nvPicPr>
          <p:cNvPr id="10" name="Рисунок 9" descr="Закрыть со сплошной заливкой">
            <a:extLst>
              <a:ext uri="{FF2B5EF4-FFF2-40B4-BE49-F238E27FC236}">
                <a16:creationId xmlns:a16="http://schemas.microsoft.com/office/drawing/2014/main" id="{9A1173B3-7DBB-1FE3-25E5-98AD08A0B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5398" y="1475002"/>
            <a:ext cx="428669" cy="428669"/>
          </a:xfrm>
          <a:prstGeom prst="rect">
            <a:avLst/>
          </a:prstGeom>
        </p:spPr>
      </p:pic>
      <p:pic>
        <p:nvPicPr>
          <p:cNvPr id="11" name="Рисунок 10" descr="Закрыть со сплошной заливкой">
            <a:extLst>
              <a:ext uri="{FF2B5EF4-FFF2-40B4-BE49-F238E27FC236}">
                <a16:creationId xmlns:a16="http://schemas.microsoft.com/office/drawing/2014/main" id="{A5BF0BD3-8DB1-51C2-6BAE-92503207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6974" y="1475001"/>
            <a:ext cx="428669" cy="428669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92D2DFC6-654D-8939-C2E2-A34B7843B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921" y="1471172"/>
            <a:ext cx="428670" cy="428670"/>
          </a:xfrm>
          <a:prstGeom prst="rect">
            <a:avLst/>
          </a:prstGeom>
        </p:spPr>
      </p:pic>
      <p:pic>
        <p:nvPicPr>
          <p:cNvPr id="13" name="Рисунок 12" descr="Закрыть со сплошной заливкой">
            <a:extLst>
              <a:ext uri="{FF2B5EF4-FFF2-40B4-BE49-F238E27FC236}">
                <a16:creationId xmlns:a16="http://schemas.microsoft.com/office/drawing/2014/main" id="{BD8A36E1-1B28-72E7-CCF0-866D48CA4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8228" y="1475001"/>
            <a:ext cx="428669" cy="428669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4EE7FA7A-D1A8-81FC-DE62-2005B05B6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0774" y="1471170"/>
            <a:ext cx="428670" cy="428670"/>
          </a:xfrm>
          <a:prstGeom prst="rect">
            <a:avLst/>
          </a:prstGeom>
        </p:spPr>
      </p:pic>
      <p:pic>
        <p:nvPicPr>
          <p:cNvPr id="15" name="Рисунок 14" descr="Закрыть со сплошной заливкой">
            <a:extLst>
              <a:ext uri="{FF2B5EF4-FFF2-40B4-BE49-F238E27FC236}">
                <a16:creationId xmlns:a16="http://schemas.microsoft.com/office/drawing/2014/main" id="{3F3FE373-1F13-CD8B-C3CA-FB39CCC2C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8517" y="2497951"/>
            <a:ext cx="428669" cy="428669"/>
          </a:xfrm>
          <a:prstGeom prst="rect">
            <a:avLst/>
          </a:prstGeom>
        </p:spPr>
      </p:pic>
      <p:pic>
        <p:nvPicPr>
          <p:cNvPr id="16" name="Рисунок 15" descr="Закрыть со сплошной заливкой">
            <a:extLst>
              <a:ext uri="{FF2B5EF4-FFF2-40B4-BE49-F238E27FC236}">
                <a16:creationId xmlns:a16="http://schemas.microsoft.com/office/drawing/2014/main" id="{164FB04D-09C2-BE81-9723-9ED7F53C5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2957" y="2497951"/>
            <a:ext cx="428669" cy="428669"/>
          </a:xfrm>
          <a:prstGeom prst="rect">
            <a:avLst/>
          </a:prstGeom>
        </p:spPr>
      </p:pic>
      <p:pic>
        <p:nvPicPr>
          <p:cNvPr id="17" name="Рисунок 16" descr="Закрыть со сплошной заливкой">
            <a:extLst>
              <a:ext uri="{FF2B5EF4-FFF2-40B4-BE49-F238E27FC236}">
                <a16:creationId xmlns:a16="http://schemas.microsoft.com/office/drawing/2014/main" id="{D9125864-A85C-698C-1A10-A755A66AA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533" y="2497950"/>
            <a:ext cx="428669" cy="428669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id="{075BBED1-2698-3A9F-39D5-499B23E0AF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5480" y="2494121"/>
            <a:ext cx="428670" cy="428670"/>
          </a:xfrm>
          <a:prstGeom prst="rect">
            <a:avLst/>
          </a:prstGeom>
        </p:spPr>
      </p:pic>
      <p:pic>
        <p:nvPicPr>
          <p:cNvPr id="19" name="Рисунок 18" descr="Закрыть со сплошной заливкой">
            <a:extLst>
              <a:ext uri="{FF2B5EF4-FFF2-40B4-BE49-F238E27FC236}">
                <a16:creationId xmlns:a16="http://schemas.microsoft.com/office/drawing/2014/main" id="{5C57592E-5912-A35E-1F46-A9AC4AFB1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5787" y="2497950"/>
            <a:ext cx="428669" cy="428669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id="{5AC448B2-0A49-E375-AAC8-7B30FB512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8333" y="2494119"/>
            <a:ext cx="428670" cy="428670"/>
          </a:xfrm>
          <a:prstGeom prst="rect">
            <a:avLst/>
          </a:prstGeom>
        </p:spPr>
      </p:pic>
      <p:pic>
        <p:nvPicPr>
          <p:cNvPr id="21" name="Рисунок 20" descr="Флажок со сплошной заливкой">
            <a:extLst>
              <a:ext uri="{FF2B5EF4-FFF2-40B4-BE49-F238E27FC236}">
                <a16:creationId xmlns:a16="http://schemas.microsoft.com/office/drawing/2014/main" id="{94AF66EA-B062-9540-59D8-09285C150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0682" y="2991505"/>
            <a:ext cx="428670" cy="428670"/>
          </a:xfrm>
          <a:prstGeom prst="rect">
            <a:avLst/>
          </a:prstGeom>
        </p:spPr>
      </p:pic>
      <p:pic>
        <p:nvPicPr>
          <p:cNvPr id="22" name="Рисунок 21" descr="Закрыть со сплошной заливкой">
            <a:extLst>
              <a:ext uri="{FF2B5EF4-FFF2-40B4-BE49-F238E27FC236}">
                <a16:creationId xmlns:a16="http://schemas.microsoft.com/office/drawing/2014/main" id="{735419C0-7BB8-5F8F-8986-672595533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407" y="2987674"/>
            <a:ext cx="428669" cy="428669"/>
          </a:xfrm>
          <a:prstGeom prst="rect">
            <a:avLst/>
          </a:prstGeom>
        </p:spPr>
      </p:pic>
      <p:pic>
        <p:nvPicPr>
          <p:cNvPr id="23" name="Рисунок 22" descr="Флажок со сплошной заливкой">
            <a:extLst>
              <a:ext uri="{FF2B5EF4-FFF2-40B4-BE49-F238E27FC236}">
                <a16:creationId xmlns:a16="http://schemas.microsoft.com/office/drawing/2014/main" id="{5ADEA862-D196-2888-3E4C-26BD34DE2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0774" y="2983844"/>
            <a:ext cx="428670" cy="428670"/>
          </a:xfrm>
          <a:prstGeom prst="rect">
            <a:avLst/>
          </a:prstGeom>
        </p:spPr>
      </p:pic>
      <p:pic>
        <p:nvPicPr>
          <p:cNvPr id="24" name="Рисунок 23" descr="Закрыть со сплошной заливкой">
            <a:extLst>
              <a:ext uri="{FF2B5EF4-FFF2-40B4-BE49-F238E27FC236}">
                <a16:creationId xmlns:a16="http://schemas.microsoft.com/office/drawing/2014/main" id="{E914629D-E11F-A752-5071-A270DD15E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4532" y="4032613"/>
            <a:ext cx="428669" cy="428669"/>
          </a:xfrm>
          <a:prstGeom prst="rect">
            <a:avLst/>
          </a:prstGeom>
        </p:spPr>
      </p:pic>
      <p:pic>
        <p:nvPicPr>
          <p:cNvPr id="25" name="Рисунок 24" descr="Флажок со сплошной заливкой">
            <a:extLst>
              <a:ext uri="{FF2B5EF4-FFF2-40B4-BE49-F238E27FC236}">
                <a16:creationId xmlns:a16="http://schemas.microsoft.com/office/drawing/2014/main" id="{A2286A96-2DF6-D535-7941-24F7B9214F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921" y="3985670"/>
            <a:ext cx="428670" cy="428670"/>
          </a:xfrm>
          <a:prstGeom prst="rect">
            <a:avLst/>
          </a:prstGeom>
        </p:spPr>
      </p:pic>
      <p:pic>
        <p:nvPicPr>
          <p:cNvPr id="26" name="Рисунок 25" descr="Флажок со сплошной заливкой">
            <a:extLst>
              <a:ext uri="{FF2B5EF4-FFF2-40B4-BE49-F238E27FC236}">
                <a16:creationId xmlns:a16="http://schemas.microsoft.com/office/drawing/2014/main" id="{0F6AD81E-F03B-BA46-4F83-5E1E831C1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0774" y="4029294"/>
            <a:ext cx="428670" cy="428670"/>
          </a:xfrm>
          <a:prstGeom prst="rect">
            <a:avLst/>
          </a:prstGeom>
        </p:spPr>
      </p:pic>
      <p:pic>
        <p:nvPicPr>
          <p:cNvPr id="27" name="Рисунок 26" descr="Флажок со сплошной заливкой">
            <a:extLst>
              <a:ext uri="{FF2B5EF4-FFF2-40B4-BE49-F238E27FC236}">
                <a16:creationId xmlns:a16="http://schemas.microsoft.com/office/drawing/2014/main" id="{E0AF13BB-D96C-AB8B-9A06-DF1019B87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0404" y="2996641"/>
            <a:ext cx="428670" cy="428670"/>
          </a:xfrm>
          <a:prstGeom prst="rect">
            <a:avLst/>
          </a:prstGeom>
        </p:spPr>
      </p:pic>
      <p:pic>
        <p:nvPicPr>
          <p:cNvPr id="28" name="Рисунок 27" descr="Флажок со сплошной заливкой">
            <a:extLst>
              <a:ext uri="{FF2B5EF4-FFF2-40B4-BE49-F238E27FC236}">
                <a16:creationId xmlns:a16="http://schemas.microsoft.com/office/drawing/2014/main" id="{A81C3119-361D-C9A2-4CA2-28D469A58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2302" y="2967396"/>
            <a:ext cx="428670" cy="428670"/>
          </a:xfrm>
          <a:prstGeom prst="rect">
            <a:avLst/>
          </a:prstGeom>
        </p:spPr>
      </p:pic>
      <p:pic>
        <p:nvPicPr>
          <p:cNvPr id="29" name="Рисунок 28" descr="Флажок со сплошной заливкой">
            <a:extLst>
              <a:ext uri="{FF2B5EF4-FFF2-40B4-BE49-F238E27FC236}">
                <a16:creationId xmlns:a16="http://schemas.microsoft.com/office/drawing/2014/main" id="{E1F60E9B-E4C5-0257-1EF7-849B14E8A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8166" y="2991505"/>
            <a:ext cx="428670" cy="428670"/>
          </a:xfrm>
          <a:prstGeom prst="rect">
            <a:avLst/>
          </a:prstGeom>
        </p:spPr>
      </p:pic>
      <p:pic>
        <p:nvPicPr>
          <p:cNvPr id="30" name="Рисунок 29" descr="Флажок со сплошной заливкой">
            <a:extLst>
              <a:ext uri="{FF2B5EF4-FFF2-40B4-BE49-F238E27FC236}">
                <a16:creationId xmlns:a16="http://schemas.microsoft.com/office/drawing/2014/main" id="{CC68A675-41D7-19ED-7A5C-24054CC8C7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0682" y="3496156"/>
            <a:ext cx="428670" cy="428670"/>
          </a:xfrm>
          <a:prstGeom prst="rect">
            <a:avLst/>
          </a:prstGeom>
        </p:spPr>
      </p:pic>
      <p:pic>
        <p:nvPicPr>
          <p:cNvPr id="31" name="Рисунок 30" descr="Закрыть со сплошной заливкой">
            <a:extLst>
              <a:ext uri="{FF2B5EF4-FFF2-40B4-BE49-F238E27FC236}">
                <a16:creationId xmlns:a16="http://schemas.microsoft.com/office/drawing/2014/main" id="{1EC0EA99-03F5-4DF5-CD7D-D6ABE00D5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407" y="3492325"/>
            <a:ext cx="428669" cy="428669"/>
          </a:xfrm>
          <a:prstGeom prst="rect">
            <a:avLst/>
          </a:prstGeom>
        </p:spPr>
      </p:pic>
      <p:pic>
        <p:nvPicPr>
          <p:cNvPr id="32" name="Рисунок 31" descr="Флажок со сплошной заливкой">
            <a:extLst>
              <a:ext uri="{FF2B5EF4-FFF2-40B4-BE49-F238E27FC236}">
                <a16:creationId xmlns:a16="http://schemas.microsoft.com/office/drawing/2014/main" id="{DE76DD65-1D5A-3AA1-A890-1AF2DCC14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0774" y="3488495"/>
            <a:ext cx="428670" cy="428670"/>
          </a:xfrm>
          <a:prstGeom prst="rect">
            <a:avLst/>
          </a:prstGeom>
        </p:spPr>
      </p:pic>
      <p:pic>
        <p:nvPicPr>
          <p:cNvPr id="33" name="Рисунок 32" descr="Флажок со сплошной заливкой">
            <a:extLst>
              <a:ext uri="{FF2B5EF4-FFF2-40B4-BE49-F238E27FC236}">
                <a16:creationId xmlns:a16="http://schemas.microsoft.com/office/drawing/2014/main" id="{32AA339A-89F4-24D4-E1A5-74463136C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0404" y="3501292"/>
            <a:ext cx="428670" cy="428670"/>
          </a:xfrm>
          <a:prstGeom prst="rect">
            <a:avLst/>
          </a:prstGeom>
        </p:spPr>
      </p:pic>
      <p:pic>
        <p:nvPicPr>
          <p:cNvPr id="34" name="Рисунок 33" descr="Флажок со сплошной заливкой">
            <a:extLst>
              <a:ext uri="{FF2B5EF4-FFF2-40B4-BE49-F238E27FC236}">
                <a16:creationId xmlns:a16="http://schemas.microsoft.com/office/drawing/2014/main" id="{22975834-7AA4-A554-2843-812899E5F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2302" y="3472047"/>
            <a:ext cx="428670" cy="428670"/>
          </a:xfrm>
          <a:prstGeom prst="rect">
            <a:avLst/>
          </a:prstGeom>
        </p:spPr>
      </p:pic>
      <p:pic>
        <p:nvPicPr>
          <p:cNvPr id="35" name="Рисунок 34" descr="Флажок со сплошной заливкой">
            <a:extLst>
              <a:ext uri="{FF2B5EF4-FFF2-40B4-BE49-F238E27FC236}">
                <a16:creationId xmlns:a16="http://schemas.microsoft.com/office/drawing/2014/main" id="{3D009EB0-7540-EEAC-3FF0-327DD5044A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8166" y="3496156"/>
            <a:ext cx="428670" cy="428670"/>
          </a:xfrm>
          <a:prstGeom prst="rect">
            <a:avLst/>
          </a:prstGeom>
        </p:spPr>
      </p:pic>
      <p:pic>
        <p:nvPicPr>
          <p:cNvPr id="37" name="Рисунок 36" descr="Флажок со сплошной заливкой">
            <a:extLst>
              <a:ext uri="{FF2B5EF4-FFF2-40B4-BE49-F238E27FC236}">
                <a16:creationId xmlns:a16="http://schemas.microsoft.com/office/drawing/2014/main" id="{3525C984-396F-E1ED-59CE-819784FFE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9736" y="4005943"/>
            <a:ext cx="428670" cy="428670"/>
          </a:xfrm>
          <a:prstGeom prst="rect">
            <a:avLst/>
          </a:prstGeom>
        </p:spPr>
      </p:pic>
      <p:pic>
        <p:nvPicPr>
          <p:cNvPr id="38" name="Рисунок 37" descr="Флажок со сплошной заливкой">
            <a:extLst>
              <a:ext uri="{FF2B5EF4-FFF2-40B4-BE49-F238E27FC236}">
                <a16:creationId xmlns:a16="http://schemas.microsoft.com/office/drawing/2014/main" id="{45E3EC13-5D7C-B77E-F570-E4630130AC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2302" y="4020558"/>
            <a:ext cx="428670" cy="428670"/>
          </a:xfrm>
          <a:prstGeom prst="rect">
            <a:avLst/>
          </a:prstGeom>
        </p:spPr>
      </p:pic>
      <p:pic>
        <p:nvPicPr>
          <p:cNvPr id="39" name="Рисунок 38" descr="Флажок со сплошной заливкой">
            <a:extLst>
              <a:ext uri="{FF2B5EF4-FFF2-40B4-BE49-F238E27FC236}">
                <a16:creationId xmlns:a16="http://schemas.microsoft.com/office/drawing/2014/main" id="{5804E34C-B2DA-71AE-48AA-9537B159D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9702" y="4577755"/>
            <a:ext cx="428670" cy="428670"/>
          </a:xfrm>
          <a:prstGeom prst="rect">
            <a:avLst/>
          </a:prstGeom>
        </p:spPr>
      </p:pic>
      <p:pic>
        <p:nvPicPr>
          <p:cNvPr id="40" name="Рисунок 39" descr="Закрыть со сплошной заливкой">
            <a:extLst>
              <a:ext uri="{FF2B5EF4-FFF2-40B4-BE49-F238E27FC236}">
                <a16:creationId xmlns:a16="http://schemas.microsoft.com/office/drawing/2014/main" id="{0877B63C-5ED0-0D28-F4B5-63EF280B7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9427" y="4573924"/>
            <a:ext cx="428669" cy="428669"/>
          </a:xfrm>
          <a:prstGeom prst="rect">
            <a:avLst/>
          </a:prstGeom>
        </p:spPr>
      </p:pic>
      <p:pic>
        <p:nvPicPr>
          <p:cNvPr id="41" name="Рисунок 40" descr="Флажок со сплошной заливкой">
            <a:extLst>
              <a:ext uri="{FF2B5EF4-FFF2-40B4-BE49-F238E27FC236}">
                <a16:creationId xmlns:a16="http://schemas.microsoft.com/office/drawing/2014/main" id="{4232E642-BB93-BCD4-75B8-76C672B4C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9794" y="4570094"/>
            <a:ext cx="428670" cy="428670"/>
          </a:xfrm>
          <a:prstGeom prst="rect">
            <a:avLst/>
          </a:prstGeom>
        </p:spPr>
      </p:pic>
      <p:pic>
        <p:nvPicPr>
          <p:cNvPr id="42" name="Рисунок 41" descr="Флажок со сплошной заливкой">
            <a:extLst>
              <a:ext uri="{FF2B5EF4-FFF2-40B4-BE49-F238E27FC236}">
                <a16:creationId xmlns:a16="http://schemas.microsoft.com/office/drawing/2014/main" id="{CC948FC3-075E-CF00-A100-5FC7EFF79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9424" y="4582891"/>
            <a:ext cx="428670" cy="428670"/>
          </a:xfrm>
          <a:prstGeom prst="rect">
            <a:avLst/>
          </a:prstGeom>
        </p:spPr>
      </p:pic>
      <p:pic>
        <p:nvPicPr>
          <p:cNvPr id="43" name="Рисунок 42" descr="Флажок со сплошной заливкой">
            <a:extLst>
              <a:ext uri="{FF2B5EF4-FFF2-40B4-BE49-F238E27FC236}">
                <a16:creationId xmlns:a16="http://schemas.microsoft.com/office/drawing/2014/main" id="{00290555-02A2-7D4C-1447-D355C4125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1322" y="4553646"/>
            <a:ext cx="428670" cy="428670"/>
          </a:xfrm>
          <a:prstGeom prst="rect">
            <a:avLst/>
          </a:prstGeom>
        </p:spPr>
      </p:pic>
      <p:pic>
        <p:nvPicPr>
          <p:cNvPr id="44" name="Рисунок 43" descr="Флажок со сплошной заливкой">
            <a:extLst>
              <a:ext uri="{FF2B5EF4-FFF2-40B4-BE49-F238E27FC236}">
                <a16:creationId xmlns:a16="http://schemas.microsoft.com/office/drawing/2014/main" id="{A218B5E3-3B22-3E2A-6B4D-0236AEE7F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7186" y="4577755"/>
            <a:ext cx="428670" cy="428670"/>
          </a:xfrm>
          <a:prstGeom prst="rect">
            <a:avLst/>
          </a:prstGeom>
        </p:spPr>
      </p:pic>
      <p:pic>
        <p:nvPicPr>
          <p:cNvPr id="45" name="Рисунок 44" descr="Закрыть со сплошной заливкой">
            <a:extLst>
              <a:ext uri="{FF2B5EF4-FFF2-40B4-BE49-F238E27FC236}">
                <a16:creationId xmlns:a16="http://schemas.microsoft.com/office/drawing/2014/main" id="{1EC0EA99-03F5-4DF5-CD7D-D6ABE00D5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0682" y="4005944"/>
            <a:ext cx="428669" cy="4286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F52807-4F2D-5392-4BE4-2C3459244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1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0800000">
            <a:off x="4115390" y="21117"/>
            <a:ext cx="5028610" cy="1138848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Прямоугольный треугольник 2"/>
          <p:cNvSpPr/>
          <p:nvPr/>
        </p:nvSpPr>
        <p:spPr>
          <a:xfrm rot="5400000">
            <a:off x="1537213" y="-1537209"/>
            <a:ext cx="2339780" cy="541421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Прямоугольник 27"/>
          <p:cNvSpPr/>
          <p:nvPr/>
        </p:nvSpPr>
        <p:spPr>
          <a:xfrm>
            <a:off x="1798" y="-3204"/>
            <a:ext cx="4425823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Бизнес-модель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DejaVu Sans"/>
            </a:endParaRPr>
          </a:p>
        </p:txBody>
      </p:sp>
      <p:sp>
        <p:nvSpPr>
          <p:cNvPr id="6" name="Google Shape;379;g1067154b13e_0_ 1">
            <a:extLst>
              <a:ext uri="{FF2B5EF4-FFF2-40B4-BE49-F238E27FC236}">
                <a16:creationId xmlns:a16="http://schemas.microsoft.com/office/drawing/2014/main" id="{6E515257-051E-B76B-B6DB-BF05DC0CC6D5}"/>
              </a:ext>
            </a:extLst>
          </p:cNvPr>
          <p:cNvSpPr/>
          <p:nvPr/>
        </p:nvSpPr>
        <p:spPr>
          <a:xfrm>
            <a:off x="1787803" y="854061"/>
            <a:ext cx="1978942" cy="24137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Бизнес модель: </a:t>
            </a:r>
            <a:r>
              <a:rPr kumimoji="0" lang="en-US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B2B</a:t>
            </a:r>
            <a:endParaRPr kumimoji="0" lang="ru-RU" sz="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" name="Google Shape;379;g1067154b13e_0_ 11">
            <a:extLst>
              <a:ext uri="{FF2B5EF4-FFF2-40B4-BE49-F238E27FC236}">
                <a16:creationId xmlns:a16="http://schemas.microsoft.com/office/drawing/2014/main" id="{806FA76D-FF1B-6820-C143-D41D5183D4BA}"/>
              </a:ext>
            </a:extLst>
          </p:cNvPr>
          <p:cNvSpPr/>
          <p:nvPr/>
        </p:nvSpPr>
        <p:spPr>
          <a:xfrm>
            <a:off x="5252633" y="847898"/>
            <a:ext cx="1327708" cy="472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Модель монетизации:</a:t>
            </a:r>
            <a:endParaRPr kumimoji="0" lang="ru-RU" sz="15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Google Shape;379;g1067154b13e_0_ 12">
            <a:extLst>
              <a:ext uri="{FF2B5EF4-FFF2-40B4-BE49-F238E27FC236}">
                <a16:creationId xmlns:a16="http://schemas.microsoft.com/office/drawing/2014/main" id="{0DBD0839-B705-447F-9C02-4E1FB2EBD3AE}"/>
              </a:ext>
            </a:extLst>
          </p:cNvPr>
          <p:cNvSpPr/>
          <p:nvPr/>
        </p:nvSpPr>
        <p:spPr>
          <a:xfrm>
            <a:off x="7756092" y="1324414"/>
            <a:ext cx="1041874" cy="472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Проектные</a:t>
            </a: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институты,</a:t>
            </a:r>
            <a:endParaRPr kumimoji="0" lang="ru-RU" sz="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Google Shape;379;g1067154b13e_0_ 13">
            <a:extLst>
              <a:ext uri="{FF2B5EF4-FFF2-40B4-BE49-F238E27FC236}">
                <a16:creationId xmlns:a16="http://schemas.microsoft.com/office/drawing/2014/main" id="{963C5047-8C2F-84DB-CE20-C7E266426BDC}"/>
              </a:ext>
            </a:extLst>
          </p:cNvPr>
          <p:cNvSpPr/>
          <p:nvPr/>
        </p:nvSpPr>
        <p:spPr>
          <a:xfrm>
            <a:off x="7756091" y="2977457"/>
            <a:ext cx="912142" cy="472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Угольные</a:t>
            </a: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шахты.</a:t>
            </a:r>
            <a:endParaRPr kumimoji="0" lang="ru-RU" sz="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2" name="Picture 8" descr="https://thumbs.dreamstime.com/b/%D0%BC%D0%B0%D1%81%D1%88%D1%82%D0%B0%D0%B1-%D0%BA%D0%BE%D0%BD%D1%81%D1%82%D1%80%D1%83%D0%BA%D1%86%D0%B8%D1%8F-%D0%BA%D0%B0%D1%80%D0%B0%D0%BD%D0%B4%D0%B0%D1%88-%D1%80%D0%B5%D0%BC%D0%BE%D0%BD%D1%82-%D0%BF%D1%80%D0%B0%D0%B2%D0%B8%D1%82%D0%B5%D0%BB%D1%8C-%D0%B7%D0%B0%D0%BA%D1%80%D0%B5%D0%BF%D0%BB%D1%8F%D0%B5%D1%82-%D1%81%D0%BC%D0%B5%D0%BB%D1%83%D1%8E-%D0%B8-149002052.jpg">
            <a:extLst>
              <a:ext uri="{FF2B5EF4-FFF2-40B4-BE49-F238E27FC236}">
                <a16:creationId xmlns:a16="http://schemas.microsoft.com/office/drawing/2014/main" id="{565B5161-F821-371C-C6D7-B5433ACD68AB}"/>
              </a:ext>
            </a:extLst>
          </p:cNvPr>
          <p:cNvPicPr/>
          <p:nvPr/>
        </p:nvPicPr>
        <p:blipFill>
          <a:blip r:embed="rId2"/>
          <a:srcRect l="26576" t="11812" r="26576" b="41341"/>
          <a:stretch/>
        </p:blipFill>
        <p:spPr>
          <a:xfrm>
            <a:off x="6967604" y="1236566"/>
            <a:ext cx="569520" cy="569880"/>
          </a:xfrm>
          <a:prstGeom prst="rect">
            <a:avLst/>
          </a:prstGeom>
          <a:ln w="0">
            <a:noFill/>
          </a:ln>
        </p:spPr>
      </p:pic>
      <p:pic>
        <p:nvPicPr>
          <p:cNvPr id="13" name="Picture 24" descr="https://cdn3.vectorstock.com/i/1000x1000/19/72/mine-icon-simple-style-vector-19141972.jpg">
            <a:extLst>
              <a:ext uri="{FF2B5EF4-FFF2-40B4-BE49-F238E27FC236}">
                <a16:creationId xmlns:a16="http://schemas.microsoft.com/office/drawing/2014/main" id="{DC0A8FB4-9885-4A1F-3229-56EF966690D9}"/>
              </a:ext>
            </a:extLst>
          </p:cNvPr>
          <p:cNvPicPr/>
          <p:nvPr/>
        </p:nvPicPr>
        <p:blipFill>
          <a:blip r:embed="rId3"/>
          <a:srcRect b="8571"/>
          <a:stretch/>
        </p:blipFill>
        <p:spPr>
          <a:xfrm>
            <a:off x="6904109" y="2928621"/>
            <a:ext cx="589957" cy="569880"/>
          </a:xfrm>
          <a:prstGeom prst="rect">
            <a:avLst/>
          </a:prstGeom>
          <a:ln w="0">
            <a:noFill/>
          </a:ln>
        </p:spPr>
      </p:pic>
      <p:pic>
        <p:nvPicPr>
          <p:cNvPr id="15" name="Picture 26" descr="https://www.pngitem.com/pimgs/m/9-98947_icon-transparent-money-png-png-download.png">
            <a:extLst>
              <a:ext uri="{FF2B5EF4-FFF2-40B4-BE49-F238E27FC236}">
                <a16:creationId xmlns:a16="http://schemas.microsoft.com/office/drawing/2014/main" id="{8A14EEB5-C245-561F-FE06-8622B2D56314}"/>
              </a:ext>
            </a:extLst>
          </p:cNvPr>
          <p:cNvPicPr/>
          <p:nvPr/>
        </p:nvPicPr>
        <p:blipFill>
          <a:blip r:embed="rId4"/>
          <a:srcRect l="3076" t="3767" r="3076" b="6278"/>
          <a:stretch/>
        </p:blipFill>
        <p:spPr>
          <a:xfrm>
            <a:off x="3953338" y="851586"/>
            <a:ext cx="1212480" cy="1220400"/>
          </a:xfrm>
          <a:prstGeom prst="rect">
            <a:avLst/>
          </a:prstGeom>
          <a:ln w="0">
            <a:noFill/>
          </a:ln>
        </p:spPr>
      </p:pic>
      <p:sp>
        <p:nvSpPr>
          <p:cNvPr id="16" name="Google Shape;379;g1067154b13e_0_ 15">
            <a:extLst>
              <a:ext uri="{FF2B5EF4-FFF2-40B4-BE49-F238E27FC236}">
                <a16:creationId xmlns:a16="http://schemas.microsoft.com/office/drawing/2014/main" id="{33B96BE3-2411-27C7-1A1E-CFCC382ECE8B}"/>
              </a:ext>
            </a:extLst>
          </p:cNvPr>
          <p:cNvSpPr/>
          <p:nvPr/>
        </p:nvSpPr>
        <p:spPr>
          <a:xfrm>
            <a:off x="5252633" y="1368947"/>
            <a:ext cx="1327708" cy="933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Заказная разработка, лицензионные отчисления</a:t>
            </a:r>
            <a:endParaRPr kumimoji="0" lang="ru-RU" sz="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Google Shape;379;g1067154b13e_0_ 16">
            <a:extLst>
              <a:ext uri="{FF2B5EF4-FFF2-40B4-BE49-F238E27FC236}">
                <a16:creationId xmlns:a16="http://schemas.microsoft.com/office/drawing/2014/main" id="{0D24D992-DB67-FF86-F7EF-1EBEAD89CA80}"/>
              </a:ext>
            </a:extLst>
          </p:cNvPr>
          <p:cNvSpPr/>
          <p:nvPr/>
        </p:nvSpPr>
        <p:spPr>
          <a:xfrm>
            <a:off x="6967604" y="862062"/>
            <a:ext cx="2004206" cy="24137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Клиентский сегмент:</a:t>
            </a:r>
            <a:endParaRPr kumimoji="0" lang="ru-RU" sz="15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8" name="Google Shape;379;g1067154b13e_0_ 17">
            <a:extLst>
              <a:ext uri="{FF2B5EF4-FFF2-40B4-BE49-F238E27FC236}">
                <a16:creationId xmlns:a16="http://schemas.microsoft.com/office/drawing/2014/main" id="{1B17A5CC-AC35-A12B-A027-C17E81042018}"/>
              </a:ext>
            </a:extLst>
          </p:cNvPr>
          <p:cNvSpPr/>
          <p:nvPr/>
        </p:nvSpPr>
        <p:spPr>
          <a:xfrm>
            <a:off x="1787803" y="1285685"/>
            <a:ext cx="1820161" cy="116470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Услуга:</a:t>
            </a:r>
            <a:endParaRPr kumimoji="0" lang="ru-RU" sz="15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Разработка систем прогнозирования</a:t>
            </a: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аварий на угольных шахтах</a:t>
            </a:r>
            <a:endParaRPr kumimoji="0" lang="ru-RU" sz="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9" name="Picture 27" descr="https://www.pngitem.com/pimgs/m/115-1155664_design-build-icon-png-transparent-png.png">
            <a:extLst>
              <a:ext uri="{FF2B5EF4-FFF2-40B4-BE49-F238E27FC236}">
                <a16:creationId xmlns:a16="http://schemas.microsoft.com/office/drawing/2014/main" id="{DFC7901F-B1DA-238A-B5C9-29215D2B7C48}"/>
              </a:ext>
            </a:extLst>
          </p:cNvPr>
          <p:cNvPicPr/>
          <p:nvPr/>
        </p:nvPicPr>
        <p:blipFill>
          <a:blip r:embed="rId5"/>
          <a:srcRect l="3076" t="4355" r="3076" b="6291"/>
          <a:stretch/>
        </p:blipFill>
        <p:spPr>
          <a:xfrm>
            <a:off x="211026" y="856266"/>
            <a:ext cx="1406160" cy="1215720"/>
          </a:xfrm>
          <a:prstGeom prst="rect">
            <a:avLst/>
          </a:prstGeom>
          <a:ln w="0">
            <a:noFill/>
          </a:ln>
        </p:spPr>
      </p:pic>
      <p:sp>
        <p:nvSpPr>
          <p:cNvPr id="20" name="Google Shape;385;g1067154b13e_0_257">
            <a:extLst>
              <a:ext uri="{FF2B5EF4-FFF2-40B4-BE49-F238E27FC236}">
                <a16:creationId xmlns:a16="http://schemas.microsoft.com/office/drawing/2014/main" id="{9DD6AE05-AA06-15BC-B089-8BD69135D7DB}"/>
              </a:ext>
            </a:extLst>
          </p:cNvPr>
          <p:cNvSpPr/>
          <p:nvPr/>
        </p:nvSpPr>
        <p:spPr>
          <a:xfrm>
            <a:off x="211026" y="4055210"/>
            <a:ext cx="8492554" cy="8763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576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К</a:t>
            </a:r>
            <a:r>
              <a:rPr kumimoji="0" lang="en" sz="14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аналы привлечения клиентов:  </a:t>
            </a:r>
            <a:endParaRPr kumimoji="0" lang="ru-RU" sz="1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Специалист с 50 летним стажем работы в проектной деятельности в угольной отрасли,</a:t>
            </a: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Проектные институты внедряющие системы мониторинга состояния угольного пласта,</a:t>
            </a: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Конференции по угольной тематики.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3182" y="2571750"/>
            <a:ext cx="2778902" cy="949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Потоки выручки:</a:t>
            </a: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Заказная разработка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Лицензионные отчисления,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</a:p>
          <a:p>
            <a:pPr marL="1260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 среднем за год: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72 млн. р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504" y="2569136"/>
            <a:ext cx="3178203" cy="118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Расходы:</a:t>
            </a: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Зарплата,</a:t>
            </a: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Аренда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, </a:t>
            </a:r>
          </a:p>
          <a:p>
            <a:pPr marL="298350" marR="0" lvl="0" indent="-28575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Представительские расходы,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12600" marR="0" lvl="0" indent="0" algn="l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в среднем за год: </a:t>
            </a:r>
            <a:r>
              <a:rPr kumimoji="0" lang="ru-RU" sz="14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12 млн. р</a:t>
            </a: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62F994-8208-481A-93DE-40CA6CE1D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  <p:sp>
        <p:nvSpPr>
          <p:cNvPr id="11" name="Google Shape;379;g1067154b13e_0_ 16">
            <a:extLst>
              <a:ext uri="{FF2B5EF4-FFF2-40B4-BE49-F238E27FC236}">
                <a16:creationId xmlns:a16="http://schemas.microsoft.com/office/drawing/2014/main" id="{44130220-DFFA-FAE7-8614-2AA0A8B3B54D}"/>
              </a:ext>
            </a:extLst>
          </p:cNvPr>
          <p:cNvSpPr/>
          <p:nvPr/>
        </p:nvSpPr>
        <p:spPr>
          <a:xfrm>
            <a:off x="6580341" y="2568648"/>
            <a:ext cx="2563659" cy="24137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0440" rIns="0" bIns="0" anchor="t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 Конечный пользователь:</a:t>
            </a:r>
            <a:endParaRPr kumimoji="0" lang="ru-RU" sz="15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96685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rot="10800000">
            <a:off x="5005135" y="-5"/>
            <a:ext cx="4138861" cy="1227225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5400000">
            <a:off x="2347057" y="-2345259"/>
            <a:ext cx="1576136" cy="626665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27"/>
          <p:cNvSpPr/>
          <p:nvPr/>
        </p:nvSpPr>
        <p:spPr>
          <a:xfrm>
            <a:off x="1798" y="-3204"/>
            <a:ext cx="4149098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685800">
              <a:defRPr/>
            </a:pPr>
            <a:r>
              <a:rPr lang="ru-RU" sz="4400" dirty="0">
                <a:solidFill>
                  <a:prstClr val="white"/>
                </a:solidFill>
                <a:cs typeface="Arial" pitchFamily="34" charset="0"/>
              </a:rPr>
              <a:t>Финансы</a:t>
            </a:r>
          </a:p>
        </p:txBody>
      </p:sp>
      <p:graphicFrame>
        <p:nvGraphicFramePr>
          <p:cNvPr id="13" name="Таблица 1"/>
          <p:cNvGraphicFramePr/>
          <p:nvPr>
            <p:extLst>
              <p:ext uri="{D42A27DB-BD31-4B8C-83A1-F6EECF244321}">
                <p14:modId xmlns:p14="http://schemas.microsoft.com/office/powerpoint/2010/main" val="432800816"/>
              </p:ext>
            </p:extLst>
          </p:nvPr>
        </p:nvGraphicFramePr>
        <p:xfrm>
          <a:off x="323528" y="3056953"/>
          <a:ext cx="8422105" cy="194171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34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4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8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48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8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7542">
                  <a:extLst>
                    <a:ext uri="{9D8B030D-6E8A-4147-A177-3AD203B41FA5}">
                      <a16:colId xmlns:a16="http://schemas.microsoft.com/office/drawing/2014/main" val="600315082"/>
                    </a:ext>
                  </a:extLst>
                </a:gridCol>
              </a:tblGrid>
              <a:tr h="216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Потоки (млн. р.)</a:t>
                      </a: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202</a:t>
                      </a:r>
                      <a:r>
                        <a:rPr lang="en-US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202</a:t>
                      </a:r>
                      <a:r>
                        <a:rPr lang="en-US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202</a:t>
                      </a:r>
                      <a:r>
                        <a:rPr lang="en-US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202</a:t>
                      </a:r>
                      <a:r>
                        <a:rPr lang="en-US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2027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Входящие сальдо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0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0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4,6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17,6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+mn-lt"/>
                        </a:rPr>
                        <a:t>44,6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Доходы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0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1,6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18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36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+mn-lt"/>
                        </a:rPr>
                        <a:t>72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Расходы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trike="noStrike" spc="-1">
                          <a:latin typeface="+mn-lt"/>
                        </a:rPr>
                        <a:t>-</a:t>
                      </a:r>
                      <a:r>
                        <a:rPr lang="ru-RU" sz="1600" strike="noStrike" spc="-1">
                          <a:latin typeface="+mn-lt"/>
                        </a:rPr>
                        <a:t>5</a:t>
                      </a:r>
                      <a:endParaRPr lang="en-US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-5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-5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-9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+mn-lt"/>
                        </a:rPr>
                        <a:t>-12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Инвестиции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5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8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0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 0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0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Текущие сальдо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0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4,6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+mn-lt"/>
                        </a:rPr>
                        <a:t>17,6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Arial"/>
                        <a:ea typeface="DejaVu Sans"/>
                        <a:cs typeface="DejaVu San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+mn-lt"/>
                        </a:rPr>
                        <a:t>44,6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Arial"/>
                        <a:ea typeface="DejaVu Sans"/>
                        <a:cs typeface="DejaVu Sans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+mn-lt"/>
                        </a:rPr>
                        <a:t>108,6</a:t>
                      </a:r>
                      <a:endParaRPr lang="ru-RU" sz="16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Таблица 2"/>
          <p:cNvGraphicFramePr/>
          <p:nvPr>
            <p:extLst>
              <p:ext uri="{D42A27DB-BD31-4B8C-83A1-F6EECF244321}">
                <p14:modId xmlns:p14="http://schemas.microsoft.com/office/powerpoint/2010/main" val="1334251986"/>
              </p:ext>
            </p:extLst>
          </p:nvPr>
        </p:nvGraphicFramePr>
        <p:xfrm>
          <a:off x="372542" y="829379"/>
          <a:ext cx="3407609" cy="188638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1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Параметры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solidFill>
                            <a:schemeClr val="bg1"/>
                          </a:solidFill>
                          <a:latin typeface="+mn-lt"/>
                        </a:rPr>
                        <a:t>Значения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Бюджет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trike="noStrike" spc="-1" dirty="0">
                          <a:latin typeface="+mn-lt"/>
                        </a:rPr>
                        <a:t>13</a:t>
                      </a:r>
                      <a:r>
                        <a:rPr lang="ru-RU" sz="1600" strike="noStrike" spc="-1" dirty="0">
                          <a:latin typeface="+mn-lt"/>
                        </a:rPr>
                        <a:t> млн. р.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trike="noStrike" spc="-1" dirty="0">
                          <a:latin typeface="+mn-lt"/>
                        </a:rPr>
                        <a:t>NPV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strike="noStrike" spc="-1" dirty="0">
                          <a:latin typeface="+mn-lt"/>
                        </a:rPr>
                        <a:t>27 млн. р.</a:t>
                      </a:r>
                      <a:endParaRPr lang="ru-RU" sz="1600" b="0" strike="noStrike" spc="-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5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+mn-lt"/>
                        </a:rPr>
                        <a:t>Срок окупаемости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З года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1925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196946" y="762579"/>
            <a:ext cx="4572000" cy="20313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/>
              <a:t>Переменные издержки</a:t>
            </a:r>
            <a:r>
              <a:rPr lang="ru-RU" dirty="0"/>
              <a:t>: расходы на конструирование лабораторных стендов</a:t>
            </a:r>
          </a:p>
          <a:p>
            <a:r>
              <a:rPr lang="ru-RU" b="1" dirty="0"/>
              <a:t>Постоянные издержки</a:t>
            </a:r>
            <a:r>
              <a:rPr lang="ru-RU" dirty="0"/>
              <a:t>: Зарплаты, аренда, представительские расходы</a:t>
            </a:r>
          </a:p>
          <a:p>
            <a:r>
              <a:rPr lang="ru-RU" b="1" dirty="0"/>
              <a:t>Себестоимость</a:t>
            </a:r>
            <a:r>
              <a:rPr lang="ru-RU" dirty="0"/>
              <a:t>: 1 млн. руб.</a:t>
            </a:r>
          </a:p>
          <a:p>
            <a:r>
              <a:rPr lang="ru-RU" b="1" dirty="0"/>
              <a:t>Наценка</a:t>
            </a:r>
            <a:r>
              <a:rPr lang="ru-RU" dirty="0"/>
              <a:t>: 7 млн. руб.</a:t>
            </a:r>
          </a:p>
          <a:p>
            <a:r>
              <a:rPr lang="ru-RU" b="1" dirty="0"/>
              <a:t>Точка безубыточности</a:t>
            </a:r>
            <a:r>
              <a:rPr lang="ru-RU" dirty="0"/>
              <a:t>: 0.12 товара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30B994-1421-0496-54F2-B1F9BB82B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59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>
            <a:off x="3922288" y="-3"/>
            <a:ext cx="5221705" cy="1172812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1627862" y="-1627863"/>
            <a:ext cx="3894104" cy="714983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0"/>
            <a:ext cx="8350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spc="-1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</a:rPr>
              <a:t>Достижения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0" y="737317"/>
            <a:ext cx="8172000" cy="4212000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Освоены гранты</a:t>
            </a:r>
            <a:r>
              <a:rPr lang="ru-RU" dirty="0">
                <a:latin typeface="Century Gothic" panose="020B0502020202020204" pitchFamily="34" charset="0"/>
              </a:rPr>
              <a:t>: </a:t>
            </a:r>
          </a:p>
          <a:p>
            <a:r>
              <a:rPr lang="ru-RU" dirty="0">
                <a:latin typeface="Century Gothic" panose="020B0502020202020204" pitchFamily="34" charset="0"/>
              </a:rPr>
              <a:t>УМНИК - 500 </a:t>
            </a:r>
            <a:r>
              <a:rPr lang="ru-RU" dirty="0" err="1">
                <a:latin typeface="Century Gothic" panose="020B0502020202020204" pitchFamily="34" charset="0"/>
              </a:rPr>
              <a:t>тыс</a:t>
            </a:r>
            <a:r>
              <a:rPr lang="ru-RU" dirty="0">
                <a:latin typeface="Century Gothic" panose="020B0502020202020204" pitchFamily="34" charset="0"/>
              </a:rPr>
              <a:t> р. </a:t>
            </a:r>
          </a:p>
          <a:p>
            <a:r>
              <a:rPr lang="ru-RU" dirty="0">
                <a:latin typeface="Century Gothic" panose="020B0502020202020204" pitchFamily="34" charset="0"/>
              </a:rPr>
              <a:t>и </a:t>
            </a:r>
            <a:r>
              <a:rPr lang="ru-RU" dirty="0" err="1">
                <a:latin typeface="Century Gothic" panose="020B0502020202020204" pitchFamily="34" charset="0"/>
              </a:rPr>
              <a:t>СибГИУ</a:t>
            </a:r>
            <a:r>
              <a:rPr lang="ru-RU" dirty="0">
                <a:latin typeface="Century Gothic" panose="020B0502020202020204" pitchFamily="34" charset="0"/>
              </a:rPr>
              <a:t> - 80 </a:t>
            </a:r>
            <a:r>
              <a:rPr lang="ru-RU" dirty="0" err="1">
                <a:latin typeface="Century Gothic" panose="020B0502020202020204" pitchFamily="34" charset="0"/>
              </a:rPr>
              <a:t>тыс</a:t>
            </a:r>
            <a:r>
              <a:rPr lang="ru-RU" dirty="0">
                <a:latin typeface="Century Gothic" panose="020B0502020202020204" pitchFamily="34" charset="0"/>
              </a:rPr>
              <a:t> р. </a:t>
            </a:r>
          </a:p>
          <a:p>
            <a:r>
              <a:rPr lang="ru-RU" dirty="0">
                <a:latin typeface="Century Gothic" panose="020B0502020202020204" pitchFamily="34" charset="0"/>
              </a:rPr>
              <a:t>доведен проект до уровня - </a:t>
            </a:r>
            <a:r>
              <a:rPr lang="en-US" dirty="0">
                <a:latin typeface="Century Gothic" panose="020B0502020202020204" pitchFamily="34" charset="0"/>
              </a:rPr>
              <a:t>TRL3</a:t>
            </a:r>
            <a:endParaRPr lang="ru-RU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В работе грант: </a:t>
            </a:r>
          </a:p>
          <a:p>
            <a:r>
              <a:rPr lang="ru-RU" dirty="0">
                <a:latin typeface="Century Gothic" panose="020B0502020202020204" pitchFamily="34" charset="0"/>
              </a:rPr>
              <a:t>Студенческий стартап - 1 млн р. </a:t>
            </a:r>
          </a:p>
          <a:p>
            <a:r>
              <a:rPr lang="ru-RU" dirty="0">
                <a:latin typeface="Century Gothic" panose="020B0502020202020204" pitchFamily="34" charset="0"/>
              </a:rPr>
              <a:t>на доведение проекта до уровня - </a:t>
            </a:r>
            <a:r>
              <a:rPr lang="en-US" dirty="0">
                <a:latin typeface="Century Gothic" panose="020B0502020202020204" pitchFamily="34" charset="0"/>
              </a:rPr>
              <a:t>TRL4</a:t>
            </a:r>
            <a:endParaRPr lang="ru-RU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Зарегистрирована: </a:t>
            </a:r>
          </a:p>
          <a:p>
            <a:r>
              <a:rPr lang="ru-RU" dirty="0">
                <a:latin typeface="Century Gothic" panose="020B0502020202020204" pitchFamily="34" charset="0"/>
              </a:rPr>
              <a:t>программа для ЭВМ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Опубликовано: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  <a:p>
            <a:r>
              <a:rPr lang="ru-RU" dirty="0">
                <a:latin typeface="Century Gothic" panose="020B0502020202020204" pitchFamily="34" charset="0"/>
              </a:rPr>
              <a:t>8 статей</a:t>
            </a:r>
          </a:p>
          <a:p>
            <a:r>
              <a:rPr lang="ru-RU" b="1" dirty="0">
                <a:latin typeface="Century Gothic" panose="020B0502020202020204" pitchFamily="34" charset="0"/>
              </a:rPr>
              <a:t>Получено: </a:t>
            </a:r>
          </a:p>
          <a:p>
            <a:r>
              <a:rPr lang="ru-RU" dirty="0">
                <a:latin typeface="Century Gothic" panose="020B0502020202020204" pitchFamily="34" charset="0"/>
              </a:rPr>
              <a:t>письмо поддержки от Кузбасского технопарка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Пройден: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  <a:p>
            <a:r>
              <a:rPr lang="ru-RU" dirty="0">
                <a:latin typeface="Century Gothic" panose="020B0502020202020204" pitchFamily="34" charset="0"/>
              </a:rPr>
              <a:t>акселератор Большая разведка</a:t>
            </a:r>
            <a:endParaRPr lang="ru-RU" b="1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Подтвержден: </a:t>
            </a:r>
          </a:p>
          <a:p>
            <a:r>
              <a:rPr lang="ru-RU" dirty="0">
                <a:latin typeface="Century Gothic" panose="020B0502020202020204" pitchFamily="34" charset="0"/>
              </a:rPr>
              <a:t>ряд гипотез путем проведения</a:t>
            </a:r>
          </a:p>
          <a:p>
            <a:r>
              <a:rPr lang="ru-RU" dirty="0" err="1">
                <a:latin typeface="Century Gothic" panose="020B0502020202020204" pitchFamily="34" charset="0"/>
              </a:rPr>
              <a:t>кастдева</a:t>
            </a:r>
            <a:r>
              <a:rPr lang="ru-RU" dirty="0">
                <a:latin typeface="Century Gothic" panose="020B0502020202020204" pitchFamily="34" charset="0"/>
              </a:rPr>
              <a:t> и литературного обзора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37CE1-BA49-6191-27F7-981507E7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898" y="37775"/>
            <a:ext cx="1343590" cy="6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1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2227F"/>
      </a:dk2>
      <a:lt2>
        <a:srgbClr val="B7B7B7"/>
      </a:lt2>
      <a:accent1>
        <a:srgbClr val="FFFFFF"/>
      </a:accent1>
      <a:accent2>
        <a:srgbClr val="06BAD6"/>
      </a:accent2>
      <a:accent3>
        <a:srgbClr val="A1F1FE"/>
      </a:accent3>
      <a:accent4>
        <a:srgbClr val="079AB1"/>
      </a:accent4>
      <a:accent5>
        <a:srgbClr val="0081B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02227F"/>
      </a:dk2>
      <a:lt2>
        <a:srgbClr val="B7B7B7"/>
      </a:lt2>
      <a:accent1>
        <a:srgbClr val="FFFFFF"/>
      </a:accent1>
      <a:accent2>
        <a:srgbClr val="06BAD6"/>
      </a:accent2>
      <a:accent3>
        <a:srgbClr val="A1F1FE"/>
      </a:accent3>
      <a:accent4>
        <a:srgbClr val="079AB1"/>
      </a:accent4>
      <a:accent5>
        <a:srgbClr val="0081B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2227F"/>
      </a:dk2>
      <a:lt2>
        <a:srgbClr val="B7B7B7"/>
      </a:lt2>
      <a:accent1>
        <a:srgbClr val="FFFFFF"/>
      </a:accent1>
      <a:accent2>
        <a:srgbClr val="06BAD6"/>
      </a:accent2>
      <a:accent3>
        <a:srgbClr val="A1F1FE"/>
      </a:accent3>
      <a:accent4>
        <a:srgbClr val="079AB1"/>
      </a:accent4>
      <a:accent5>
        <a:srgbClr val="0081B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2227F"/>
      </a:dk2>
      <a:lt2>
        <a:srgbClr val="B7B7B7"/>
      </a:lt2>
      <a:accent1>
        <a:srgbClr val="FFFFFF"/>
      </a:accent1>
      <a:accent2>
        <a:srgbClr val="06BAD6"/>
      </a:accent2>
      <a:accent3>
        <a:srgbClr val="A1F1FE"/>
      </a:accent3>
      <a:accent4>
        <a:srgbClr val="079AB1"/>
      </a:accent4>
      <a:accent5>
        <a:srgbClr val="0081B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7764</TotalTime>
  <Words>2573</Words>
  <Application>Microsoft Office PowerPoint</Application>
  <PresentationFormat>Экран (16:9)</PresentationFormat>
  <Paragraphs>517</Paragraphs>
  <Slides>30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Symbol</vt:lpstr>
      <vt:lpstr>Times New Roman</vt:lpstr>
      <vt:lpstr>Wingdings</vt:lpstr>
      <vt:lpstr>Office Theme</vt:lpstr>
      <vt:lpstr>1_Office Theme</vt:lpstr>
      <vt:lpstr>2_Office Theme</vt:lpstr>
      <vt:lpstr> Machine Modelling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Machine Modeling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subject/>
  <dc:creator>Пользователь</dc:creator>
  <dc:description/>
  <cp:lastModifiedBy>Александр Немцев</cp:lastModifiedBy>
  <cp:revision>1251</cp:revision>
  <dcterms:modified xsi:type="dcterms:W3CDTF">2023-08-05T06:42:41Z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Экран (16:9)</vt:lpwstr>
  </property>
  <property fmtid="{D5CDD505-2E9C-101B-9397-08002B2CF9AE}" pid="4" name="Slides">
    <vt:i4>23</vt:i4>
  </property>
</Properties>
</file>